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47.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Lst>
  <p:sldSz cy="6858000" cx="12192000"/>
  <p:notesSz cx="9928225" cy="6797675"/>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2933">
          <p15:clr>
            <a:srgbClr val="FBAE40"/>
          </p15:clr>
        </p15:guide>
        <p15:guide id="2" pos="6970">
          <p15:clr>
            <a:srgbClr val="FBAE40"/>
          </p15:clr>
        </p15:guide>
        <p15:guide id="3" orient="horz" pos="2273">
          <p15:clr>
            <a:srgbClr val="FBAE40"/>
          </p15:clr>
        </p15:guide>
        <p15:guide id="4" orient="horz" pos="2863">
          <p15:clr>
            <a:srgbClr val="FBAE40"/>
          </p15:clr>
        </p15:guide>
      </p15:sldGuideLst>
    </p:ext>
    <p:ext uri="GoogleSlidesCustomDataVersion2">
      <go:slidesCustomData xmlns:go="http://customooxmlschemas.google.com/" r:id="rId53" roundtripDataSignature="AMtx7migLIl2L7f3GXmKikOHbAXdfp4Cw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933"/>
        <p:guide pos="6970"/>
        <p:guide pos="2273" orient="horz"/>
        <p:guide pos="2863"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customschemas.google.com/relationships/presentationmetadata" Target="metadata"/><Relationship Id="rId52" Type="http://schemas.openxmlformats.org/officeDocument/2006/relationships/slide" Target="slides/slide47.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1"/>
            <a:ext cx="4302231" cy="341064"/>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5623697" y="1"/>
            <a:ext cx="4302231" cy="341064"/>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6456612"/>
            <a:ext cx="4302231" cy="341063"/>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5623697" y="6456612"/>
            <a:ext cx="4302231" cy="341063"/>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s-E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p1: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 name="Google Shape;56;p1: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7" name="Google Shape;57;p1:notes"/>
          <p:cNvSpPr txBox="1"/>
          <p:nvPr>
            <p:ph idx="12" type="sldNum"/>
          </p:nvPr>
        </p:nvSpPr>
        <p:spPr>
          <a:xfrm>
            <a:off x="5623697" y="6456612"/>
            <a:ext cx="4302231" cy="341063"/>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s-E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2: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4" name="Google Shape;124;p2: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22: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0" name="Google Shape;130;p22: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23: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7" name="Google Shape;137;p23: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24: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5" name="Google Shape;145;p24: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25: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2" name="Google Shape;152;p25: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26: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9" name="Google Shape;159;p26: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27: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6" name="Google Shape;166;p27: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28: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3" name="Google Shape;173;p28: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29: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0" name="Google Shape;180;p29: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30: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7" name="Google Shape;187;p30: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 name="Shape 63"/>
        <p:cNvGrpSpPr/>
        <p:nvPr/>
      </p:nvGrpSpPr>
      <p:grpSpPr>
        <a:xfrm>
          <a:off x="0" y="0"/>
          <a:ext cx="0" cy="0"/>
          <a:chOff x="0" y="0"/>
          <a:chExt cx="0" cy="0"/>
        </a:xfrm>
      </p:grpSpPr>
      <p:sp>
        <p:nvSpPr>
          <p:cNvPr id="64" name="Google Shape;64;p14: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5" name="Google Shape;65;p14: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31: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4" name="Google Shape;194;p31: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32: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1" name="Google Shape;201;p32: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33: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8" name="Google Shape;208;p33: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34: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5" name="Google Shape;215;p34: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35: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2" name="Google Shape;222;p35: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36: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8" name="Google Shape;228;p36: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37: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7" name="Google Shape;237;p37: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38: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5" name="Google Shape;245;p38: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39: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3" name="Google Shape;253;p39: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40: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1" name="Google Shape;261;p40: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 name="Shape 70"/>
        <p:cNvGrpSpPr/>
        <p:nvPr/>
      </p:nvGrpSpPr>
      <p:grpSpPr>
        <a:xfrm>
          <a:off x="0" y="0"/>
          <a:ext cx="0" cy="0"/>
          <a:chOff x="0" y="0"/>
          <a:chExt cx="0" cy="0"/>
        </a:xfrm>
      </p:grpSpPr>
      <p:sp>
        <p:nvSpPr>
          <p:cNvPr id="71" name="Google Shape;71;p15: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2" name="Google Shape;72;p15: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41: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9" name="Google Shape;269;p41: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42: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5" name="Google Shape;275;p42: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43: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2" name="Google Shape;282;p43: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44: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9" name="Google Shape;289;p44: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p45: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6" name="Google Shape;296;p45: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46: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3" name="Google Shape;303;p46: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47: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1" name="Google Shape;311;p47: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48: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8" name="Google Shape;318;p48: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49: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4" name="Google Shape;324;p49: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50: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1" name="Google Shape;331;p50: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p16: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9" name="Google Shape;79;p16: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51: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8" name="Google Shape;338;p51: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p52: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5" name="Google Shape;345;p52: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p53: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2" name="Google Shape;352;p53: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p54: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9" name="Google Shape;359;p54: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55: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6" name="Google Shape;366;p55: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p56: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2" name="Google Shape;372;p56: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p57: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9" name="Google Shape;379;p57: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p8: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6" name="Google Shape;386;p8: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17: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7" name="Google Shape;87;p17: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18: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5" name="Google Shape;95;p18: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19: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2" name="Google Shape;102;p19: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20: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9" name="Google Shape;109;p20: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21:notes"/>
          <p:cNvSpPr txBox="1"/>
          <p:nvPr>
            <p:ph idx="1" type="body"/>
          </p:nvPr>
        </p:nvSpPr>
        <p:spPr>
          <a:xfrm>
            <a:off x="992823" y="3271381"/>
            <a:ext cx="7942580" cy="267658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7" name="Google Shape;117;p21:notes"/>
          <p:cNvSpPr/>
          <p:nvPr>
            <p:ph idx="2" type="sldImg"/>
          </p:nvPr>
        </p:nvSpPr>
        <p:spPr>
          <a:xfrm>
            <a:off x="2925763" y="849313"/>
            <a:ext cx="4076700" cy="2293937"/>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 Id="rId3" Type="http://schemas.openxmlformats.org/officeDocument/2006/relationships/image" Target="../media/image5.png"/><Relationship Id="rId4" Type="http://schemas.openxmlformats.org/officeDocument/2006/relationships/image" Target="../media/image4.png"/><Relationship Id="rId11" Type="http://schemas.openxmlformats.org/officeDocument/2006/relationships/image" Target="../media/image6.png"/><Relationship Id="rId10" Type="http://schemas.openxmlformats.org/officeDocument/2006/relationships/image" Target="../media/image12.png"/><Relationship Id="rId9" Type="http://schemas.openxmlformats.org/officeDocument/2006/relationships/image" Target="../media/image3.png"/><Relationship Id="rId5" Type="http://schemas.openxmlformats.org/officeDocument/2006/relationships/image" Target="../media/image2.png"/><Relationship Id="rId6" Type="http://schemas.openxmlformats.org/officeDocument/2006/relationships/image" Target="../media/image13.png"/><Relationship Id="rId7" Type="http://schemas.openxmlformats.org/officeDocument/2006/relationships/image" Target="../media/image10.png"/><Relationship Id="rId8"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1" Type="http://schemas.openxmlformats.org/officeDocument/2006/relationships/image" Target="../media/image2.png"/><Relationship Id="rId10" Type="http://schemas.openxmlformats.org/officeDocument/2006/relationships/image" Target="../media/image6.png"/><Relationship Id="rId13" Type="http://schemas.openxmlformats.org/officeDocument/2006/relationships/image" Target="../media/image14.png"/><Relationship Id="rId12" Type="http://schemas.openxmlformats.org/officeDocument/2006/relationships/image" Target="../media/image11.png"/><Relationship Id="rId1" Type="http://schemas.openxmlformats.org/officeDocument/2006/relationships/slideMaster" Target="../slideMasters/slideMaster1.xml"/><Relationship Id="rId2" Type="http://schemas.openxmlformats.org/officeDocument/2006/relationships/image" Target="../media/image16.jpg"/><Relationship Id="rId3" Type="http://schemas.openxmlformats.org/officeDocument/2006/relationships/image" Target="../media/image4.png"/><Relationship Id="rId4" Type="http://schemas.openxmlformats.org/officeDocument/2006/relationships/image" Target="../media/image8.jpg"/><Relationship Id="rId9" Type="http://schemas.openxmlformats.org/officeDocument/2006/relationships/image" Target="../media/image12.png"/><Relationship Id="rId5" Type="http://schemas.openxmlformats.org/officeDocument/2006/relationships/image" Target="../media/image13.png"/><Relationship Id="rId6" Type="http://schemas.openxmlformats.org/officeDocument/2006/relationships/image" Target="../media/image10.png"/><Relationship Id="rId7" Type="http://schemas.openxmlformats.org/officeDocument/2006/relationships/image" Target="../media/image1.png"/><Relationship Id="rId8"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p:cSld name="Cover">
    <p:bg>
      <p:bgPr>
        <a:blipFill>
          <a:blip r:embed="rId2">
            <a:alphaModFix/>
          </a:blip>
          <a:stretch>
            <a:fillRect/>
          </a:stretch>
        </a:blipFill>
      </p:bgPr>
    </p:bg>
    <p:spTree>
      <p:nvGrpSpPr>
        <p:cNvPr id="12" name="Shape 12"/>
        <p:cNvGrpSpPr/>
        <p:nvPr/>
      </p:nvGrpSpPr>
      <p:grpSpPr>
        <a:xfrm>
          <a:off x="0" y="0"/>
          <a:ext cx="0" cy="0"/>
          <a:chOff x="0" y="0"/>
          <a:chExt cx="0" cy="0"/>
        </a:xfrm>
      </p:grpSpPr>
      <p:sp>
        <p:nvSpPr>
          <p:cNvPr id="13" name="Google Shape;13;p10"/>
          <p:cNvSpPr txBox="1"/>
          <p:nvPr>
            <p:ph type="ctrTitle"/>
          </p:nvPr>
        </p:nvSpPr>
        <p:spPr>
          <a:xfrm>
            <a:off x="5547946" y="1714293"/>
            <a:ext cx="6118536" cy="235152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rgbClr val="004890"/>
              </a:buClr>
              <a:buSzPts val="5200"/>
              <a:buFont typeface="Arial"/>
              <a:buNone/>
              <a:defRPr b="1" sz="5200">
                <a:solidFill>
                  <a:srgbClr val="004890"/>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 name="Google Shape;14;p10"/>
          <p:cNvSpPr txBox="1"/>
          <p:nvPr>
            <p:ph idx="1" type="subTitle"/>
          </p:nvPr>
        </p:nvSpPr>
        <p:spPr>
          <a:xfrm>
            <a:off x="5553017" y="4287396"/>
            <a:ext cx="3165231" cy="1085850"/>
          </a:xfrm>
          <a:prstGeom prst="rect">
            <a:avLst/>
          </a:prstGeom>
          <a:noFill/>
          <a:ln>
            <a:noFill/>
          </a:ln>
        </p:spPr>
        <p:txBody>
          <a:bodyPr anchorCtr="0" anchor="ctr" bIns="45700" lIns="91425" spcFirstLastPara="1" rIns="91425" wrap="square" tIns="45700">
            <a:noAutofit/>
          </a:bodyPr>
          <a:lstStyle>
            <a:lvl1pPr lvl="0" algn="l">
              <a:lnSpc>
                <a:spcPct val="90000"/>
              </a:lnSpc>
              <a:spcBef>
                <a:spcPts val="1000"/>
              </a:spcBef>
              <a:spcAft>
                <a:spcPts val="0"/>
              </a:spcAft>
              <a:buClr>
                <a:schemeClr val="dk1"/>
              </a:buClr>
              <a:buSzPts val="2400"/>
              <a:buNone/>
              <a:defRPr sz="2400">
                <a:solidFill>
                  <a:schemeClr val="dk1"/>
                </a:solidFill>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5" name="Google Shape;15;p10"/>
          <p:cNvSpPr txBox="1"/>
          <p:nvPr>
            <p:ph idx="2" type="body"/>
          </p:nvPr>
        </p:nvSpPr>
        <p:spPr>
          <a:xfrm>
            <a:off x="325968" y="6095686"/>
            <a:ext cx="3255433" cy="487533"/>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a:solidFill>
                  <a:schemeClr val="lt1"/>
                </a:solidFill>
                <a:latin typeface="Arial"/>
                <a:ea typeface="Arial"/>
                <a:cs typeface="Arial"/>
                <a:sym typeface="Aria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Imagen que contiene Patrón de fondo&#10;&#10;El contenido generado por IA puede ser incorrecto." id="16" name="Google Shape;16;p10"/>
          <p:cNvPicPr preferRelativeResize="0"/>
          <p:nvPr/>
        </p:nvPicPr>
        <p:blipFill rotWithShape="1">
          <a:blip r:embed="rId3">
            <a:alphaModFix/>
          </a:blip>
          <a:srcRect b="0" l="0" r="0" t="0"/>
          <a:stretch/>
        </p:blipFill>
        <p:spPr>
          <a:xfrm>
            <a:off x="10794066" y="-996175"/>
            <a:ext cx="1397934" cy="746653"/>
          </a:xfrm>
          <a:prstGeom prst="rect">
            <a:avLst/>
          </a:prstGeom>
          <a:noFill/>
          <a:ln>
            <a:noFill/>
          </a:ln>
        </p:spPr>
      </p:pic>
      <p:pic>
        <p:nvPicPr>
          <p:cNvPr descr="Icono&#10;&#10;El contenido generado por IA puede ser incorrecto." id="17" name="Google Shape;17;p10"/>
          <p:cNvPicPr preferRelativeResize="0"/>
          <p:nvPr/>
        </p:nvPicPr>
        <p:blipFill rotWithShape="1">
          <a:blip r:embed="rId4">
            <a:alphaModFix/>
          </a:blip>
          <a:srcRect b="0" l="0" r="0" t="0"/>
          <a:stretch/>
        </p:blipFill>
        <p:spPr>
          <a:xfrm>
            <a:off x="10496799" y="29878"/>
            <a:ext cx="1557945" cy="1557945"/>
          </a:xfrm>
          <a:prstGeom prst="rect">
            <a:avLst/>
          </a:prstGeom>
          <a:noFill/>
          <a:ln>
            <a:noFill/>
          </a:ln>
        </p:spPr>
      </p:pic>
      <p:pic>
        <p:nvPicPr>
          <p:cNvPr descr="Logotipo&#10;&#10;El contenido generado por IA puede ser incorrecto." id="18" name="Google Shape;18;p10"/>
          <p:cNvPicPr preferRelativeResize="0"/>
          <p:nvPr/>
        </p:nvPicPr>
        <p:blipFill rotWithShape="1">
          <a:blip r:embed="rId5">
            <a:alphaModFix/>
          </a:blip>
          <a:srcRect b="0" l="0" r="0" t="0"/>
          <a:stretch/>
        </p:blipFill>
        <p:spPr>
          <a:xfrm>
            <a:off x="5332571" y="183800"/>
            <a:ext cx="2962322" cy="1250100"/>
          </a:xfrm>
          <a:prstGeom prst="rect">
            <a:avLst/>
          </a:prstGeom>
          <a:noFill/>
          <a:ln>
            <a:noFill/>
          </a:ln>
        </p:spPr>
      </p:pic>
      <p:pic>
        <p:nvPicPr>
          <p:cNvPr id="19" name="Google Shape;19;p10"/>
          <p:cNvPicPr preferRelativeResize="0"/>
          <p:nvPr/>
        </p:nvPicPr>
        <p:blipFill rotWithShape="1">
          <a:blip r:embed="rId6">
            <a:alphaModFix/>
          </a:blip>
          <a:srcRect b="0" l="0" r="0" t="0"/>
          <a:stretch/>
        </p:blipFill>
        <p:spPr>
          <a:xfrm>
            <a:off x="5547946" y="6331346"/>
            <a:ext cx="990404" cy="313369"/>
          </a:xfrm>
          <a:prstGeom prst="rect">
            <a:avLst/>
          </a:prstGeom>
          <a:noFill/>
          <a:ln>
            <a:noFill/>
          </a:ln>
        </p:spPr>
      </p:pic>
      <p:pic>
        <p:nvPicPr>
          <p:cNvPr id="20" name="Google Shape;20;p10"/>
          <p:cNvPicPr preferRelativeResize="0"/>
          <p:nvPr/>
        </p:nvPicPr>
        <p:blipFill rotWithShape="1">
          <a:blip r:embed="rId7">
            <a:alphaModFix/>
          </a:blip>
          <a:srcRect b="21529" l="0" r="0" t="21529"/>
          <a:stretch/>
        </p:blipFill>
        <p:spPr>
          <a:xfrm>
            <a:off x="6559912" y="6236231"/>
            <a:ext cx="1412470" cy="452409"/>
          </a:xfrm>
          <a:prstGeom prst="rect">
            <a:avLst/>
          </a:prstGeom>
          <a:noFill/>
          <a:ln>
            <a:noFill/>
          </a:ln>
        </p:spPr>
      </p:pic>
      <p:sp>
        <p:nvSpPr>
          <p:cNvPr id="21" name="Google Shape;21;p10"/>
          <p:cNvSpPr txBox="1"/>
          <p:nvPr/>
        </p:nvSpPr>
        <p:spPr>
          <a:xfrm>
            <a:off x="5422060" y="5878526"/>
            <a:ext cx="2272032" cy="23123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s-ES" sz="1600" u="none" cap="none" strike="noStrike">
                <a:solidFill>
                  <a:schemeClr val="dk1"/>
                </a:solidFill>
                <a:latin typeface="Arial"/>
                <a:ea typeface="Arial"/>
                <a:cs typeface="Arial"/>
                <a:sym typeface="Arial"/>
              </a:rPr>
              <a:t>BSC AI Factory Partners</a:t>
            </a:r>
            <a:endParaRPr b="0" i="0" sz="1600" u="none" cap="none" strike="noStrike">
              <a:solidFill>
                <a:schemeClr val="dk1"/>
              </a:solidFill>
              <a:latin typeface="Arial"/>
              <a:ea typeface="Arial"/>
              <a:cs typeface="Arial"/>
              <a:sym typeface="Arial"/>
            </a:endParaRPr>
          </a:p>
        </p:txBody>
      </p:sp>
      <p:pic>
        <p:nvPicPr>
          <p:cNvPr descr="Logotipo&#10;&#10;El contenido generado por IA puede ser incorrecto." id="22" name="Google Shape;22;p10"/>
          <p:cNvPicPr preferRelativeResize="0"/>
          <p:nvPr/>
        </p:nvPicPr>
        <p:blipFill rotWithShape="1">
          <a:blip r:embed="rId8">
            <a:alphaModFix/>
          </a:blip>
          <a:srcRect b="0" l="0" r="0" t="0"/>
          <a:stretch/>
        </p:blipFill>
        <p:spPr>
          <a:xfrm>
            <a:off x="8021015" y="6181204"/>
            <a:ext cx="347633" cy="463511"/>
          </a:xfrm>
          <a:prstGeom prst="rect">
            <a:avLst/>
          </a:prstGeom>
          <a:noFill/>
          <a:ln>
            <a:noFill/>
          </a:ln>
        </p:spPr>
      </p:pic>
      <p:pic>
        <p:nvPicPr>
          <p:cNvPr descr="Imagen que contiene dibujo, cerca, luz&#10;&#10;El contenido generado por IA puede ser incorrecto." id="23" name="Google Shape;23;p10"/>
          <p:cNvPicPr preferRelativeResize="0"/>
          <p:nvPr/>
        </p:nvPicPr>
        <p:blipFill rotWithShape="1">
          <a:blip r:embed="rId9">
            <a:alphaModFix/>
          </a:blip>
          <a:srcRect b="0" l="0" r="0" t="0"/>
          <a:stretch/>
        </p:blipFill>
        <p:spPr>
          <a:xfrm>
            <a:off x="8607214" y="6261825"/>
            <a:ext cx="550286" cy="367550"/>
          </a:xfrm>
          <a:prstGeom prst="rect">
            <a:avLst/>
          </a:prstGeom>
          <a:noFill/>
          <a:ln>
            <a:noFill/>
          </a:ln>
        </p:spPr>
      </p:pic>
      <p:sp>
        <p:nvSpPr>
          <p:cNvPr id="24" name="Google Shape;24;p10"/>
          <p:cNvSpPr txBox="1"/>
          <p:nvPr/>
        </p:nvSpPr>
        <p:spPr>
          <a:xfrm>
            <a:off x="9455871" y="5885936"/>
            <a:ext cx="1677447"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s-ES" sz="1600" u="none" cap="none" strike="noStrike">
                <a:solidFill>
                  <a:schemeClr val="dk1"/>
                </a:solidFill>
                <a:latin typeface="Arial"/>
                <a:ea typeface="Arial"/>
                <a:cs typeface="Arial"/>
                <a:sym typeface="Arial"/>
              </a:rPr>
              <a:t>Affiliated entities</a:t>
            </a:r>
            <a:endParaRPr b="0" i="0" sz="1600" u="none" cap="none" strike="noStrike">
              <a:solidFill>
                <a:schemeClr val="dk1"/>
              </a:solidFill>
              <a:latin typeface="Arial"/>
              <a:ea typeface="Arial"/>
              <a:cs typeface="Arial"/>
              <a:sym typeface="Arial"/>
            </a:endParaRPr>
          </a:p>
        </p:txBody>
      </p:sp>
      <p:cxnSp>
        <p:nvCxnSpPr>
          <p:cNvPr id="25" name="Google Shape;25;p10"/>
          <p:cNvCxnSpPr/>
          <p:nvPr/>
        </p:nvCxnSpPr>
        <p:spPr>
          <a:xfrm rot="10800000">
            <a:off x="9382969" y="5916317"/>
            <a:ext cx="0" cy="728398"/>
          </a:xfrm>
          <a:prstGeom prst="straightConnector1">
            <a:avLst/>
          </a:prstGeom>
          <a:noFill/>
          <a:ln cap="flat" cmpd="sng" w="9525">
            <a:solidFill>
              <a:srgbClr val="8DA9DB"/>
            </a:solidFill>
            <a:prstDash val="solid"/>
            <a:miter lim="800000"/>
            <a:headEnd len="sm" w="sm" type="none"/>
            <a:tailEnd len="sm" w="sm" type="none"/>
          </a:ln>
        </p:spPr>
      </p:cxnSp>
      <p:pic>
        <p:nvPicPr>
          <p:cNvPr descr="Texto&#10;&#10;El contenido generado por IA puede ser incorrecto." id="26" name="Google Shape;26;p10"/>
          <p:cNvPicPr preferRelativeResize="0"/>
          <p:nvPr/>
        </p:nvPicPr>
        <p:blipFill rotWithShape="1">
          <a:blip r:embed="rId10">
            <a:alphaModFix/>
          </a:blip>
          <a:srcRect b="0" l="0" r="0" t="0"/>
          <a:stretch/>
        </p:blipFill>
        <p:spPr>
          <a:xfrm>
            <a:off x="11204153" y="6076817"/>
            <a:ext cx="890255" cy="890255"/>
          </a:xfrm>
          <a:prstGeom prst="rect">
            <a:avLst/>
          </a:prstGeom>
          <a:noFill/>
          <a:ln>
            <a:noFill/>
          </a:ln>
        </p:spPr>
      </p:pic>
      <p:pic>
        <p:nvPicPr>
          <p:cNvPr descr="Texto&#10;&#10;El contenido generado por IA puede ser incorrecto." id="27" name="Google Shape;27;p10"/>
          <p:cNvPicPr preferRelativeResize="0"/>
          <p:nvPr/>
        </p:nvPicPr>
        <p:blipFill rotWithShape="1">
          <a:blip r:embed="rId11">
            <a:alphaModFix/>
          </a:blip>
          <a:srcRect b="0" l="0" r="0" t="0"/>
          <a:stretch/>
        </p:blipFill>
        <p:spPr>
          <a:xfrm>
            <a:off x="9541374" y="6259121"/>
            <a:ext cx="1524250" cy="45781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seño personalizado">
  <p:cSld name="Diseño personalizado">
    <p:spTree>
      <p:nvGrpSpPr>
        <p:cNvPr id="28" name="Shape 28"/>
        <p:cNvGrpSpPr/>
        <p:nvPr/>
      </p:nvGrpSpPr>
      <p:grpSpPr>
        <a:xfrm>
          <a:off x="0" y="0"/>
          <a:ext cx="0" cy="0"/>
          <a:chOff x="0" y="0"/>
          <a:chExt cx="0" cy="0"/>
        </a:xfrm>
      </p:grpSpPr>
      <p:sp>
        <p:nvSpPr>
          <p:cNvPr id="29" name="Google Shape;29;p11"/>
          <p:cNvSpPr/>
          <p:nvPr/>
        </p:nvSpPr>
        <p:spPr>
          <a:xfrm>
            <a:off x="0" y="388434"/>
            <a:ext cx="10905977" cy="787351"/>
          </a:xfrm>
          <a:prstGeom prst="rect">
            <a:avLst/>
          </a:prstGeom>
          <a:solidFill>
            <a:srgbClr val="1C3076"/>
          </a:solidFill>
          <a:ln cap="flat" cmpd="sng" w="12700">
            <a:solidFill>
              <a:srgbClr val="264159"/>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 name="Google Shape;30;p11"/>
          <p:cNvSpPr/>
          <p:nvPr/>
        </p:nvSpPr>
        <p:spPr>
          <a:xfrm>
            <a:off x="11014532" y="388433"/>
            <a:ext cx="1177467" cy="787351"/>
          </a:xfrm>
          <a:prstGeom prst="rect">
            <a:avLst/>
          </a:prstGeom>
          <a:solidFill>
            <a:srgbClr val="E8E8E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1" name="Google Shape;31;p11"/>
          <p:cNvSpPr txBox="1"/>
          <p:nvPr>
            <p:ph type="title"/>
          </p:nvPr>
        </p:nvSpPr>
        <p:spPr>
          <a:xfrm>
            <a:off x="1429593" y="542427"/>
            <a:ext cx="9332814" cy="800945"/>
          </a:xfrm>
          <a:prstGeom prst="rect">
            <a:avLst/>
          </a:prstGeom>
          <a:noFill/>
          <a:ln>
            <a:noFill/>
          </a:ln>
        </p:spPr>
        <p:txBody>
          <a:bodyPr anchorCtr="0" anchor="t" bIns="45700" lIns="91425" spcFirstLastPara="1" rIns="91425" wrap="square" tIns="45700">
            <a:noAutofit/>
          </a:bodyPr>
          <a:lstStyle>
            <a:lvl1pPr lvl="0" algn="ctr">
              <a:lnSpc>
                <a:spcPct val="90000"/>
              </a:lnSpc>
              <a:spcBef>
                <a:spcPts val="0"/>
              </a:spcBef>
              <a:spcAft>
                <a:spcPts val="0"/>
              </a:spcAft>
              <a:buClr>
                <a:schemeClr val="lt1"/>
              </a:buClr>
              <a:buSzPts val="2800"/>
              <a:buFont typeface="Arial"/>
              <a:buNone/>
              <a:defRPr sz="28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11"/>
          <p:cNvSpPr/>
          <p:nvPr/>
        </p:nvSpPr>
        <p:spPr>
          <a:xfrm>
            <a:off x="1" y="1297409"/>
            <a:ext cx="12192000" cy="4483959"/>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3" name="Google Shape;33;p11"/>
          <p:cNvSpPr txBox="1"/>
          <p:nvPr>
            <p:ph idx="1" type="body"/>
          </p:nvPr>
        </p:nvSpPr>
        <p:spPr>
          <a:xfrm>
            <a:off x="1261439" y="1504335"/>
            <a:ext cx="9669122" cy="373121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None/>
              <a:defRPr b="0" i="0" sz="2000">
                <a:latin typeface="Arial"/>
                <a:ea typeface="Arial"/>
                <a:cs typeface="Arial"/>
                <a:sym typeface="Arial"/>
              </a:defRPr>
            </a:lvl1pPr>
            <a:lvl2pPr indent="-228600" lvl="1" marL="914400" algn="l">
              <a:lnSpc>
                <a:spcPct val="90000"/>
              </a:lnSpc>
              <a:spcBef>
                <a:spcPts val="500"/>
              </a:spcBef>
              <a:spcAft>
                <a:spcPts val="0"/>
              </a:spcAft>
              <a:buClr>
                <a:schemeClr val="dk1"/>
              </a:buClr>
              <a:buSzPts val="1800"/>
              <a:buNone/>
              <a:defRPr b="0" i="0" sz="1800">
                <a:latin typeface="Arial"/>
                <a:ea typeface="Arial"/>
                <a:cs typeface="Arial"/>
                <a:sym typeface="Arial"/>
              </a:defRPr>
            </a:lvl2pPr>
            <a:lvl3pPr indent="-228600" lvl="2" marL="1371600" algn="l">
              <a:lnSpc>
                <a:spcPct val="90000"/>
              </a:lnSpc>
              <a:spcBef>
                <a:spcPts val="500"/>
              </a:spcBef>
              <a:spcAft>
                <a:spcPts val="0"/>
              </a:spcAft>
              <a:buClr>
                <a:schemeClr val="dk1"/>
              </a:buClr>
              <a:buSzPts val="1600"/>
              <a:buNone/>
              <a:defRPr b="0" i="0" sz="1600">
                <a:latin typeface="Arial"/>
                <a:ea typeface="Arial"/>
                <a:cs typeface="Arial"/>
                <a:sym typeface="Arial"/>
              </a:defRPr>
            </a:lvl3pPr>
            <a:lvl4pPr indent="-228600" lvl="3" marL="1828800" algn="l">
              <a:lnSpc>
                <a:spcPct val="90000"/>
              </a:lnSpc>
              <a:spcBef>
                <a:spcPts val="500"/>
              </a:spcBef>
              <a:spcAft>
                <a:spcPts val="0"/>
              </a:spcAft>
              <a:buClr>
                <a:schemeClr val="dk1"/>
              </a:buClr>
              <a:buSzPts val="1600"/>
              <a:buNone/>
              <a:defRPr b="0" i="0" sz="1600">
                <a:latin typeface="Arial"/>
                <a:ea typeface="Arial"/>
                <a:cs typeface="Arial"/>
                <a:sym typeface="Arial"/>
              </a:defRPr>
            </a:lvl4pPr>
            <a:lvl5pPr indent="-228600" lvl="4" marL="2286000" algn="l">
              <a:lnSpc>
                <a:spcPct val="90000"/>
              </a:lnSpc>
              <a:spcBef>
                <a:spcPts val="500"/>
              </a:spcBef>
              <a:spcAft>
                <a:spcPts val="0"/>
              </a:spcAft>
              <a:buClr>
                <a:schemeClr val="dk1"/>
              </a:buClr>
              <a:buSzPts val="1600"/>
              <a:buNone/>
              <a:defRPr b="0" i="0" sz="1600">
                <a:latin typeface="Arial"/>
                <a:ea typeface="Arial"/>
                <a:cs typeface="Arial"/>
                <a:sym typeface="Aria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 cover">
  <p:cSld name="Back cover">
    <p:bg>
      <p:bgPr>
        <a:blipFill>
          <a:blip r:embed="rId2">
            <a:alphaModFix/>
          </a:blip>
          <a:stretch>
            <a:fillRect/>
          </a:stretch>
        </a:blipFill>
      </p:bgPr>
    </p:bg>
    <p:spTree>
      <p:nvGrpSpPr>
        <p:cNvPr id="34" name="Shape 34"/>
        <p:cNvGrpSpPr/>
        <p:nvPr/>
      </p:nvGrpSpPr>
      <p:grpSpPr>
        <a:xfrm>
          <a:off x="0" y="0"/>
          <a:ext cx="0" cy="0"/>
          <a:chOff x="0" y="0"/>
          <a:chExt cx="0" cy="0"/>
        </a:xfrm>
      </p:grpSpPr>
      <p:sp>
        <p:nvSpPr>
          <p:cNvPr id="35" name="Google Shape;35;p13"/>
          <p:cNvSpPr txBox="1"/>
          <p:nvPr>
            <p:ph type="ctrTitle"/>
          </p:nvPr>
        </p:nvSpPr>
        <p:spPr>
          <a:xfrm>
            <a:off x="3036732" y="1484754"/>
            <a:ext cx="6118536" cy="1794432"/>
          </a:xfrm>
          <a:prstGeom prst="rect">
            <a:avLst/>
          </a:prstGeom>
          <a:noFill/>
          <a:ln>
            <a:noFill/>
          </a:ln>
        </p:spPr>
        <p:txBody>
          <a:bodyPr anchorCtr="0" anchor="ctr" bIns="45700" lIns="91425" spcFirstLastPara="1" rIns="91425" wrap="square" tIns="45700">
            <a:normAutofit/>
          </a:bodyPr>
          <a:lstStyle>
            <a:lvl1pPr lvl="0" algn="ctr">
              <a:lnSpc>
                <a:spcPct val="90000"/>
              </a:lnSpc>
              <a:spcBef>
                <a:spcPts val="0"/>
              </a:spcBef>
              <a:spcAft>
                <a:spcPts val="0"/>
              </a:spcAft>
              <a:buClr>
                <a:srgbClr val="173A74"/>
              </a:buClr>
              <a:buSzPts val="8000"/>
              <a:buFont typeface="Arial"/>
              <a:buNone/>
              <a:defRPr b="0" i="0" sz="8000">
                <a:solidFill>
                  <a:srgbClr val="173A74"/>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descr="Icono&#10;&#10;El contenido generado por IA puede ser incorrecto." id="36" name="Google Shape;36;p13"/>
          <p:cNvPicPr preferRelativeResize="0"/>
          <p:nvPr/>
        </p:nvPicPr>
        <p:blipFill rotWithShape="1">
          <a:blip r:embed="rId3">
            <a:alphaModFix/>
          </a:blip>
          <a:srcRect b="0" l="0" r="0" t="0"/>
          <a:stretch/>
        </p:blipFill>
        <p:spPr>
          <a:xfrm>
            <a:off x="10496799" y="29878"/>
            <a:ext cx="1557945" cy="1557945"/>
          </a:xfrm>
          <a:prstGeom prst="rect">
            <a:avLst/>
          </a:prstGeom>
          <a:noFill/>
          <a:ln>
            <a:noFill/>
          </a:ln>
        </p:spPr>
      </p:pic>
      <p:sp>
        <p:nvSpPr>
          <p:cNvPr id="37" name="Google Shape;37;p13"/>
          <p:cNvSpPr txBox="1"/>
          <p:nvPr>
            <p:ph idx="1" type="subTitle"/>
          </p:nvPr>
        </p:nvSpPr>
        <p:spPr>
          <a:xfrm>
            <a:off x="4513385" y="3548351"/>
            <a:ext cx="3165231" cy="1085850"/>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1000"/>
              </a:spcBef>
              <a:spcAft>
                <a:spcPts val="0"/>
              </a:spcAft>
              <a:buClr>
                <a:srgbClr val="173A74"/>
              </a:buClr>
              <a:buSzPts val="2400"/>
              <a:buNone/>
              <a:defRPr sz="2400">
                <a:solidFill>
                  <a:srgbClr val="173A74"/>
                </a:solidFill>
                <a:latin typeface="Arial"/>
                <a:ea typeface="Arial"/>
                <a:cs typeface="Arial"/>
                <a:sym typeface="Aria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8" name="Google Shape;38;p13"/>
          <p:cNvSpPr txBox="1"/>
          <p:nvPr/>
        </p:nvSpPr>
        <p:spPr>
          <a:xfrm>
            <a:off x="221786" y="6245288"/>
            <a:ext cx="4956703" cy="566057"/>
          </a:xfrm>
          <a:prstGeom prst="rect">
            <a:avLst/>
          </a:prstGeom>
          <a:noFill/>
          <a:ln>
            <a:noFill/>
          </a:ln>
        </p:spPr>
        <p:txBody>
          <a:bodyPr anchorCtr="0" anchor="t" bIns="45700" lIns="91425" spcFirstLastPara="1" rIns="91425" wrap="square" tIns="45700">
            <a:normAutofit fontScale="47500" lnSpcReduction="20000"/>
          </a:bodyPr>
          <a:lstStyle/>
          <a:p>
            <a:pPr indent="0" lvl="0" marL="0" marR="0" rtl="0" algn="just">
              <a:lnSpc>
                <a:spcPct val="107000"/>
              </a:lnSpc>
              <a:spcBef>
                <a:spcPts val="0"/>
              </a:spcBef>
              <a:spcAft>
                <a:spcPts val="0"/>
              </a:spcAft>
              <a:buClr>
                <a:srgbClr val="173A74"/>
              </a:buClr>
              <a:buSzPct val="100000"/>
              <a:buFont typeface="Arial"/>
              <a:buNone/>
            </a:pPr>
            <a:r>
              <a:rPr b="0" i="0" lang="es-ES" sz="1800" u="none" cap="none" strike="noStrike">
                <a:solidFill>
                  <a:srgbClr val="173A74"/>
                </a:solidFill>
                <a:latin typeface="Arial"/>
                <a:ea typeface="Arial"/>
                <a:cs typeface="Arial"/>
                <a:sym typeface="Arial"/>
              </a:rPr>
              <a:t>This project has received funding from the European High-Performance Computing Joint Undertaking (JU) under grant agreement No 101234399 and Spain, Portugal, Romania and Türkiye. The JU receives support from the European Union’s Horizon Europe Programme. </a:t>
            </a:r>
            <a:endParaRPr b="0" i="0" sz="1800" u="none" cap="none" strike="noStrike">
              <a:solidFill>
                <a:srgbClr val="173A74"/>
              </a:solidFill>
              <a:latin typeface="Arial"/>
              <a:ea typeface="Arial"/>
              <a:cs typeface="Arial"/>
              <a:sym typeface="Arial"/>
            </a:endParaRPr>
          </a:p>
        </p:txBody>
      </p:sp>
      <p:pic>
        <p:nvPicPr>
          <p:cNvPr descr="Imagen que contiene Escala de tiempo&#10;&#10;El contenido generado por IA puede ser incorrecto." id="39" name="Google Shape;39;p13"/>
          <p:cNvPicPr preferRelativeResize="0"/>
          <p:nvPr/>
        </p:nvPicPr>
        <p:blipFill rotWithShape="1">
          <a:blip r:embed="rId4">
            <a:alphaModFix/>
          </a:blip>
          <a:srcRect b="0" l="0" r="0" t="0"/>
          <a:stretch/>
        </p:blipFill>
        <p:spPr>
          <a:xfrm>
            <a:off x="221787" y="5769456"/>
            <a:ext cx="1478682" cy="353777"/>
          </a:xfrm>
          <a:prstGeom prst="rect">
            <a:avLst/>
          </a:prstGeom>
          <a:noFill/>
          <a:ln>
            <a:noFill/>
          </a:ln>
        </p:spPr>
      </p:pic>
      <p:pic>
        <p:nvPicPr>
          <p:cNvPr id="40" name="Google Shape;40;p13"/>
          <p:cNvPicPr preferRelativeResize="0"/>
          <p:nvPr/>
        </p:nvPicPr>
        <p:blipFill rotWithShape="1">
          <a:blip r:embed="rId5">
            <a:alphaModFix/>
          </a:blip>
          <a:srcRect b="0" l="0" r="0" t="0"/>
          <a:stretch/>
        </p:blipFill>
        <p:spPr>
          <a:xfrm>
            <a:off x="5547946" y="6331346"/>
            <a:ext cx="990404" cy="313369"/>
          </a:xfrm>
          <a:prstGeom prst="rect">
            <a:avLst/>
          </a:prstGeom>
          <a:noFill/>
          <a:ln>
            <a:noFill/>
          </a:ln>
        </p:spPr>
      </p:pic>
      <p:pic>
        <p:nvPicPr>
          <p:cNvPr id="41" name="Google Shape;41;p13"/>
          <p:cNvPicPr preferRelativeResize="0"/>
          <p:nvPr/>
        </p:nvPicPr>
        <p:blipFill rotWithShape="1">
          <a:blip r:embed="rId6">
            <a:alphaModFix/>
          </a:blip>
          <a:srcRect b="21529" l="0" r="0" t="21529"/>
          <a:stretch/>
        </p:blipFill>
        <p:spPr>
          <a:xfrm>
            <a:off x="6559912" y="6236231"/>
            <a:ext cx="1412470" cy="452409"/>
          </a:xfrm>
          <a:prstGeom prst="rect">
            <a:avLst/>
          </a:prstGeom>
          <a:noFill/>
          <a:ln>
            <a:noFill/>
          </a:ln>
        </p:spPr>
      </p:pic>
      <p:sp>
        <p:nvSpPr>
          <p:cNvPr id="42" name="Google Shape;42;p13"/>
          <p:cNvSpPr txBox="1"/>
          <p:nvPr/>
        </p:nvSpPr>
        <p:spPr>
          <a:xfrm>
            <a:off x="5422060" y="5878526"/>
            <a:ext cx="2272032"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s-ES" sz="1600" u="none" cap="none" strike="noStrike">
                <a:solidFill>
                  <a:srgbClr val="004890"/>
                </a:solidFill>
                <a:latin typeface="Arial"/>
                <a:ea typeface="Arial"/>
                <a:cs typeface="Arial"/>
                <a:sym typeface="Arial"/>
              </a:rPr>
              <a:t>BSC AI Factory Partners</a:t>
            </a:r>
            <a:endParaRPr b="0" i="0" sz="1600" u="none" cap="none" strike="noStrike">
              <a:solidFill>
                <a:srgbClr val="004890"/>
              </a:solidFill>
              <a:latin typeface="Arial"/>
              <a:ea typeface="Arial"/>
              <a:cs typeface="Arial"/>
              <a:sym typeface="Arial"/>
            </a:endParaRPr>
          </a:p>
        </p:txBody>
      </p:sp>
      <p:pic>
        <p:nvPicPr>
          <p:cNvPr descr="Logotipo&#10;&#10;El contenido generado por IA puede ser incorrecto." id="43" name="Google Shape;43;p13"/>
          <p:cNvPicPr preferRelativeResize="0"/>
          <p:nvPr/>
        </p:nvPicPr>
        <p:blipFill rotWithShape="1">
          <a:blip r:embed="rId7">
            <a:alphaModFix/>
          </a:blip>
          <a:srcRect b="0" l="0" r="0" t="0"/>
          <a:stretch/>
        </p:blipFill>
        <p:spPr>
          <a:xfrm>
            <a:off x="8021015" y="6181204"/>
            <a:ext cx="347633" cy="463511"/>
          </a:xfrm>
          <a:prstGeom prst="rect">
            <a:avLst/>
          </a:prstGeom>
          <a:noFill/>
          <a:ln>
            <a:noFill/>
          </a:ln>
        </p:spPr>
      </p:pic>
      <p:pic>
        <p:nvPicPr>
          <p:cNvPr descr="Imagen que contiene dibujo, cerca, luz&#10;&#10;El contenido generado por IA puede ser incorrecto." id="44" name="Google Shape;44;p13"/>
          <p:cNvPicPr preferRelativeResize="0"/>
          <p:nvPr/>
        </p:nvPicPr>
        <p:blipFill rotWithShape="1">
          <a:blip r:embed="rId8">
            <a:alphaModFix/>
          </a:blip>
          <a:srcRect b="0" l="0" r="0" t="0"/>
          <a:stretch/>
        </p:blipFill>
        <p:spPr>
          <a:xfrm>
            <a:off x="8607214" y="6261825"/>
            <a:ext cx="550286" cy="367550"/>
          </a:xfrm>
          <a:prstGeom prst="rect">
            <a:avLst/>
          </a:prstGeom>
          <a:noFill/>
          <a:ln>
            <a:noFill/>
          </a:ln>
        </p:spPr>
      </p:pic>
      <p:sp>
        <p:nvSpPr>
          <p:cNvPr id="45" name="Google Shape;45;p13"/>
          <p:cNvSpPr txBox="1"/>
          <p:nvPr/>
        </p:nvSpPr>
        <p:spPr>
          <a:xfrm>
            <a:off x="9455871" y="5885936"/>
            <a:ext cx="1677447" cy="33855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0" i="0" lang="es-ES" sz="1600" u="none" cap="none" strike="noStrike">
                <a:solidFill>
                  <a:srgbClr val="004890"/>
                </a:solidFill>
                <a:latin typeface="Arial"/>
                <a:ea typeface="Arial"/>
                <a:cs typeface="Arial"/>
                <a:sym typeface="Arial"/>
              </a:rPr>
              <a:t>Affiliated entities</a:t>
            </a:r>
            <a:endParaRPr b="0" i="0" sz="1600" u="none" cap="none" strike="noStrike">
              <a:solidFill>
                <a:srgbClr val="004890"/>
              </a:solidFill>
              <a:latin typeface="Arial"/>
              <a:ea typeface="Arial"/>
              <a:cs typeface="Arial"/>
              <a:sym typeface="Arial"/>
            </a:endParaRPr>
          </a:p>
        </p:txBody>
      </p:sp>
      <p:cxnSp>
        <p:nvCxnSpPr>
          <p:cNvPr id="46" name="Google Shape;46;p13"/>
          <p:cNvCxnSpPr/>
          <p:nvPr/>
        </p:nvCxnSpPr>
        <p:spPr>
          <a:xfrm rot="10800000">
            <a:off x="9382969" y="5916317"/>
            <a:ext cx="0" cy="728398"/>
          </a:xfrm>
          <a:prstGeom prst="straightConnector1">
            <a:avLst/>
          </a:prstGeom>
          <a:noFill/>
          <a:ln cap="flat" cmpd="sng" w="9525">
            <a:solidFill>
              <a:srgbClr val="2F5496"/>
            </a:solidFill>
            <a:prstDash val="solid"/>
            <a:miter lim="800000"/>
            <a:headEnd len="sm" w="sm" type="none"/>
            <a:tailEnd len="sm" w="sm" type="none"/>
          </a:ln>
        </p:spPr>
      </p:cxnSp>
      <p:pic>
        <p:nvPicPr>
          <p:cNvPr descr="Texto&#10;&#10;El contenido generado por IA puede ser incorrecto." id="47" name="Google Shape;47;p13"/>
          <p:cNvPicPr preferRelativeResize="0"/>
          <p:nvPr/>
        </p:nvPicPr>
        <p:blipFill rotWithShape="1">
          <a:blip r:embed="rId9">
            <a:alphaModFix/>
          </a:blip>
          <a:srcRect b="0" l="0" r="0" t="0"/>
          <a:stretch/>
        </p:blipFill>
        <p:spPr>
          <a:xfrm>
            <a:off x="11204153" y="6076817"/>
            <a:ext cx="890255" cy="890255"/>
          </a:xfrm>
          <a:prstGeom prst="rect">
            <a:avLst/>
          </a:prstGeom>
          <a:noFill/>
          <a:ln>
            <a:noFill/>
          </a:ln>
        </p:spPr>
      </p:pic>
      <p:pic>
        <p:nvPicPr>
          <p:cNvPr descr="Texto&#10;&#10;El contenido generado por IA puede ser incorrecto." id="48" name="Google Shape;48;p13"/>
          <p:cNvPicPr preferRelativeResize="0"/>
          <p:nvPr/>
        </p:nvPicPr>
        <p:blipFill rotWithShape="1">
          <a:blip r:embed="rId10">
            <a:alphaModFix/>
          </a:blip>
          <a:srcRect b="0" l="0" r="0" t="0"/>
          <a:stretch/>
        </p:blipFill>
        <p:spPr>
          <a:xfrm>
            <a:off x="9541374" y="6259121"/>
            <a:ext cx="1524250" cy="457814"/>
          </a:xfrm>
          <a:prstGeom prst="rect">
            <a:avLst/>
          </a:prstGeom>
          <a:noFill/>
          <a:ln>
            <a:noFill/>
          </a:ln>
        </p:spPr>
      </p:pic>
      <p:pic>
        <p:nvPicPr>
          <p:cNvPr descr="Logotipo&#10;&#10;El contenido generado por IA puede ser incorrecto." id="49" name="Google Shape;49;p13"/>
          <p:cNvPicPr preferRelativeResize="0"/>
          <p:nvPr/>
        </p:nvPicPr>
        <p:blipFill rotWithShape="1">
          <a:blip r:embed="rId11">
            <a:alphaModFix/>
          </a:blip>
          <a:srcRect b="0" l="0" r="0" t="0"/>
          <a:stretch/>
        </p:blipFill>
        <p:spPr>
          <a:xfrm>
            <a:off x="219308" y="183800"/>
            <a:ext cx="2962322" cy="1250100"/>
          </a:xfrm>
          <a:prstGeom prst="rect">
            <a:avLst/>
          </a:prstGeom>
          <a:noFill/>
          <a:ln>
            <a:noFill/>
          </a:ln>
        </p:spPr>
      </p:pic>
      <p:pic>
        <p:nvPicPr>
          <p:cNvPr descr="Imagen de la pantalla de un celular con texto e imagen&#10;&#10;El contenido generado por IA puede ser incorrecto." id="50" name="Google Shape;50;p13"/>
          <p:cNvPicPr preferRelativeResize="0"/>
          <p:nvPr/>
        </p:nvPicPr>
        <p:blipFill rotWithShape="1">
          <a:blip r:embed="rId12">
            <a:alphaModFix/>
          </a:blip>
          <a:srcRect b="0" l="0" r="0" t="0"/>
          <a:stretch/>
        </p:blipFill>
        <p:spPr>
          <a:xfrm>
            <a:off x="219308" y="5205324"/>
            <a:ext cx="2046715" cy="455747"/>
          </a:xfrm>
          <a:prstGeom prst="rect">
            <a:avLst/>
          </a:prstGeom>
          <a:noFill/>
          <a:ln>
            <a:noFill/>
          </a:ln>
        </p:spPr>
      </p:pic>
      <p:sp>
        <p:nvSpPr>
          <p:cNvPr id="51" name="Google Shape;51;p13"/>
          <p:cNvSpPr/>
          <p:nvPr/>
        </p:nvSpPr>
        <p:spPr>
          <a:xfrm>
            <a:off x="3371861" y="5215540"/>
            <a:ext cx="1537727" cy="415802"/>
          </a:xfrm>
          <a:prstGeom prst="rect">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52" name="Google Shape;52;p13"/>
          <p:cNvSpPr/>
          <p:nvPr/>
        </p:nvSpPr>
        <p:spPr>
          <a:xfrm>
            <a:off x="1905655" y="5817801"/>
            <a:ext cx="1280869" cy="327742"/>
          </a:xfrm>
          <a:prstGeom prst="rect">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pic>
        <p:nvPicPr>
          <p:cNvPr descr="Texto&#10;&#10;El contenido generado por IA puede ser incorrecto." id="53" name="Google Shape;53;p13"/>
          <p:cNvPicPr preferRelativeResize="0"/>
          <p:nvPr/>
        </p:nvPicPr>
        <p:blipFill rotWithShape="1">
          <a:blip r:embed="rId13">
            <a:alphaModFix/>
          </a:blip>
          <a:srcRect b="0" l="0" r="0" t="0"/>
          <a:stretch/>
        </p:blipFill>
        <p:spPr>
          <a:xfrm>
            <a:off x="3462248" y="5547988"/>
            <a:ext cx="1537727" cy="86497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9"/>
          <p:cNvSpPr txBox="1"/>
          <p:nvPr>
            <p:ph type="title"/>
          </p:nvPr>
        </p:nvSpPr>
        <p:spPr>
          <a:xfrm>
            <a:off x="0" y="256068"/>
            <a:ext cx="12192000" cy="800945"/>
          </a:xfrm>
          <a:prstGeom prst="rect">
            <a:avLst/>
          </a:prstGeom>
          <a:noFill/>
          <a:ln>
            <a:noFill/>
          </a:ln>
        </p:spPr>
        <p:txBody>
          <a:bodyPr anchorCtr="0" anchor="t" bIns="45700" lIns="91425" spcFirstLastPara="1" rIns="91425" wrap="square" tIns="45700">
            <a:noAutofit/>
          </a:bodyPr>
          <a:lstStyle>
            <a:lvl1pPr lvl="0" marR="0" rtl="0" algn="ctr">
              <a:lnSpc>
                <a:spcPct val="90000"/>
              </a:lnSpc>
              <a:spcBef>
                <a:spcPts val="0"/>
              </a:spcBef>
              <a:spcAft>
                <a:spcPts val="0"/>
              </a:spcAft>
              <a:buClr>
                <a:srgbClr val="124484"/>
              </a:buClr>
              <a:buSzPts val="3200"/>
              <a:buFont typeface="Arial"/>
              <a:buNone/>
              <a:defRPr b="1" i="0" sz="3200" u="none" cap="none" strike="noStrike">
                <a:solidFill>
                  <a:srgbClr val="124484"/>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9"/>
          <p:cNvSpPr txBox="1"/>
          <p:nvPr>
            <p:ph idx="1" type="body"/>
          </p:nvPr>
        </p:nvSpPr>
        <p:spPr>
          <a:xfrm>
            <a:off x="603657" y="1514475"/>
            <a:ext cx="10984685" cy="46624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1.png"/><Relationship Id="rId4" Type="http://schemas.openxmlformats.org/officeDocument/2006/relationships/hyperlink" Target="https://creativecommons.org/licenses/by-nc/4.0/" TargetMode="External"/><Relationship Id="rId5" Type="http://schemas.openxmlformats.org/officeDocument/2006/relationships/hyperlink" Target="https://creativecommons.org/licenses/by-nc/4.0/"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image" Target="../media/image15.png"/><Relationship Id="rId6" Type="http://schemas.openxmlformats.org/officeDocument/2006/relationships/image" Target="../media/image20.png"/><Relationship Id="rId7" Type="http://schemas.openxmlformats.org/officeDocument/2006/relationships/image" Target="../media/image18.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image" Target="../media/image15.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image" Target="../media/image1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image" Target="../media/image1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image" Target="../media/image1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22.png"/><Relationship Id="rId4" Type="http://schemas.openxmlformats.org/officeDocument/2006/relationships/hyperlink" Target="https://creativecommons.org/licenses/by-nc/4.0/" TargetMode="External"/><Relationship Id="rId5" Type="http://schemas.openxmlformats.org/officeDocument/2006/relationships/hyperlink" Target="https://creativecommons.org/licenses/by-nc/4.0/"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image" Target="../media/image1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image" Target="../media/image1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image" Target="../media/image1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hyperlink" Target="https://creativecommons.org/licenses/by-nc/4.0/" TargetMode="External"/><Relationship Id="rId4" Type="http://schemas.openxmlformats.org/officeDocument/2006/relationships/hyperlink" Target="https://creativecommons.org/licenses/by-nc/4.0/" TargetMode="External"/><Relationship Id="rId5" Type="http://schemas.openxmlformats.org/officeDocument/2006/relationships/hyperlink" Target="https://aquas.gencat.cat/web/.content/minisite/aquas/publicacions/2024/hipatia-toolkit-checklist-fillable-aquas2024.pdf"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1"/>
          <p:cNvSpPr txBox="1"/>
          <p:nvPr>
            <p:ph type="ctrTitle"/>
          </p:nvPr>
        </p:nvSpPr>
        <p:spPr>
          <a:xfrm>
            <a:off x="5547946" y="1714293"/>
            <a:ext cx="6118536" cy="235152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rgbClr val="004890"/>
              </a:buClr>
              <a:buSzPct val="111111"/>
              <a:buFont typeface="Arial"/>
              <a:buNone/>
            </a:pPr>
            <a:r>
              <a:rPr i="1" lang="es-ES" sz="3600"/>
              <a:t>Evaluation of AI algorithms for biomedical research and sex and gender biases in AI</a:t>
            </a:r>
            <a:br>
              <a:rPr i="1" lang="es-ES" sz="3600"/>
            </a:br>
            <a:r>
              <a:rPr b="0" lang="es-ES" sz="3600">
                <a:solidFill>
                  <a:srgbClr val="757070"/>
                </a:solidFill>
              </a:rPr>
              <a:t>Block 4: Project Design and Implementation of Best Practices</a:t>
            </a:r>
            <a:br>
              <a:rPr lang="es-ES" sz="3600">
                <a:solidFill>
                  <a:schemeClr val="lt1"/>
                </a:solidFill>
              </a:rPr>
            </a:br>
            <a:endParaRPr i="1" sz="3600">
              <a:highlight>
                <a:srgbClr val="FFFF00"/>
              </a:highlight>
              <a:latin typeface="Arial"/>
              <a:ea typeface="Arial"/>
              <a:cs typeface="Arial"/>
              <a:sym typeface="Arial"/>
            </a:endParaRPr>
          </a:p>
        </p:txBody>
      </p:sp>
      <p:sp>
        <p:nvSpPr>
          <p:cNvPr id="60" name="Google Shape;60;p1"/>
          <p:cNvSpPr txBox="1"/>
          <p:nvPr>
            <p:ph idx="1" type="subTitle"/>
          </p:nvPr>
        </p:nvSpPr>
        <p:spPr>
          <a:xfrm>
            <a:off x="5547946" y="4141803"/>
            <a:ext cx="6118536" cy="578345"/>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04890"/>
              </a:buClr>
              <a:buSzPts val="1800"/>
              <a:buNone/>
            </a:pPr>
            <a:r>
              <a:rPr b="1" lang="es-ES" sz="1800">
                <a:solidFill>
                  <a:srgbClr val="004890"/>
                </a:solidFill>
              </a:rPr>
              <a:t>Carolina Belver Aguilar, BSC</a:t>
            </a:r>
            <a:endParaRPr b="1" sz="1800">
              <a:solidFill>
                <a:srgbClr val="004890"/>
              </a:solidFill>
            </a:endParaRPr>
          </a:p>
        </p:txBody>
      </p:sp>
      <p:sp>
        <p:nvSpPr>
          <p:cNvPr id="61" name="Google Shape;61;p1"/>
          <p:cNvSpPr txBox="1"/>
          <p:nvPr>
            <p:ph idx="2" type="body"/>
          </p:nvPr>
        </p:nvSpPr>
        <p:spPr>
          <a:xfrm>
            <a:off x="990293" y="5734211"/>
            <a:ext cx="3255300" cy="487500"/>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2400"/>
              <a:buNone/>
            </a:pPr>
            <a:r>
              <a:rPr lang="es-ES"/>
              <a:t>30/01/26</a:t>
            </a:r>
            <a:endParaRPr/>
          </a:p>
        </p:txBody>
      </p:sp>
      <p:sp>
        <p:nvSpPr>
          <p:cNvPr id="62" name="Google Shape;62;p1"/>
          <p:cNvSpPr txBox="1"/>
          <p:nvPr/>
        </p:nvSpPr>
        <p:spPr>
          <a:xfrm>
            <a:off x="-9783" y="6400915"/>
            <a:ext cx="5226600" cy="431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800"/>
              <a:buFont typeface="Arial"/>
              <a:buNone/>
            </a:pPr>
            <a:r>
              <a:rPr b="1" i="0" lang="es-ES" sz="800" u="none" cap="none" strike="noStrike">
                <a:solidFill>
                  <a:schemeClr val="lt1"/>
                </a:solidFill>
                <a:latin typeface="Arial"/>
                <a:ea typeface="Arial"/>
                <a:cs typeface="Arial"/>
                <a:sym typeface="Arial"/>
              </a:rPr>
              <a:t>© 2026  Barcelona Supercomputing Center - Centro Nacional de Supercomputación. </a:t>
            </a:r>
            <a:endParaRPr b="1" i="0" sz="800" u="none" cap="none" strike="noStrike">
              <a:solidFill>
                <a:schemeClr val="l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800"/>
              <a:buFont typeface="Arial"/>
              <a:buNone/>
            </a:pPr>
            <a:r>
              <a:rPr b="1" i="0" lang="es-ES" sz="800" u="none" cap="none" strike="noStrike">
                <a:solidFill>
                  <a:schemeClr val="lt1"/>
                </a:solidFill>
                <a:latin typeface="Arial"/>
                <a:ea typeface="Arial"/>
                <a:cs typeface="Arial"/>
                <a:sym typeface="Arial"/>
              </a:rPr>
              <a:t>Author: Carolina Belver Aguilar. Material licensed under</a:t>
            </a:r>
            <a:r>
              <a:rPr b="1" i="0" lang="es-ES" sz="800" u="none" cap="none" strike="noStrike">
                <a:solidFill>
                  <a:schemeClr val="lt1"/>
                </a:solidFill>
                <a:uFill>
                  <a:noFill/>
                </a:uFill>
                <a:latin typeface="Arial"/>
                <a:ea typeface="Arial"/>
                <a:cs typeface="Arial"/>
                <a:sym typeface="Arial"/>
                <a:hlinkClick r:id="rId3">
                  <a:extLst>
                    <a:ext uri="{A12FA001-AC4F-418D-AE19-62706E023703}">
                      <ahyp:hlinkClr val="tx"/>
                    </a:ext>
                  </a:extLst>
                </a:hlinkClick>
              </a:rPr>
              <a:t> </a:t>
            </a:r>
            <a:r>
              <a:rPr b="1" i="0" lang="es-ES" sz="800" u="sng" cap="none" strike="noStrike">
                <a:solidFill>
                  <a:schemeClr val="lt1"/>
                </a:solidFill>
                <a:latin typeface="Arial"/>
                <a:ea typeface="Arial"/>
                <a:cs typeface="Arial"/>
                <a:sym typeface="Arial"/>
                <a:hlinkClick r:id="rId4">
                  <a:extLst>
                    <a:ext uri="{A12FA001-AC4F-418D-AE19-62706E023703}">
                      <ahyp:hlinkClr val="tx"/>
                    </a:ext>
                  </a:extLst>
                </a:hlinkClick>
              </a:rPr>
              <a:t>CC BY-NC-4.0</a:t>
            </a:r>
            <a:r>
              <a:rPr b="1" i="0" lang="es-ES" sz="800" u="none" cap="none" strike="noStrike">
                <a:solidFill>
                  <a:schemeClr val="lt1"/>
                </a:solidFill>
                <a:latin typeface="Arial"/>
                <a:ea typeface="Arial"/>
                <a:cs typeface="Arial"/>
                <a:sym typeface="Arial"/>
              </a:rPr>
              <a:t>.</a:t>
            </a:r>
            <a:endParaRPr b="0" i="0" sz="800" u="none" cap="none" strike="noStrike">
              <a:solidFill>
                <a:schemeClr val="lt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2026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127" name="Google Shape;127;p2"/>
          <p:cNvSpPr/>
          <p:nvPr/>
        </p:nvSpPr>
        <p:spPr>
          <a:xfrm>
            <a:off x="0" y="2558143"/>
            <a:ext cx="12192000" cy="1817914"/>
          </a:xfrm>
          <a:prstGeom prst="rect">
            <a:avLst/>
          </a:prstGeom>
          <a:solidFill>
            <a:srgbClr val="333399"/>
          </a:solidFill>
          <a:ln cap="flat" cmpd="sng" w="25400">
            <a:solidFill>
              <a:srgbClr val="26415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s-ES" sz="6000" u="none" cap="none" strike="noStrike">
                <a:solidFill>
                  <a:schemeClr val="lt1"/>
                </a:solidFill>
                <a:latin typeface="Arial"/>
                <a:ea typeface="Arial"/>
                <a:cs typeface="Arial"/>
                <a:sym typeface="Arial"/>
              </a:rPr>
              <a:t>The Hipatia Process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2"/>
          <p:cNvSpPr txBox="1"/>
          <p:nvPr>
            <p:ph type="title"/>
          </p:nvPr>
        </p:nvSpPr>
        <p:spPr>
          <a:xfrm>
            <a:off x="1429593" y="580135"/>
            <a:ext cx="9332814" cy="80094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Phases of a research project</a:t>
            </a:r>
            <a:endParaRPr/>
          </a:p>
        </p:txBody>
      </p:sp>
      <p:sp>
        <p:nvSpPr>
          <p:cNvPr id="133" name="Google Shape;133;p22"/>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134" name="Google Shape;134;p22"/>
          <p:cNvSpPr txBox="1"/>
          <p:nvPr>
            <p:ph idx="1" type="body"/>
          </p:nvPr>
        </p:nvSpPr>
        <p:spPr>
          <a:xfrm>
            <a:off x="1093285" y="1446396"/>
            <a:ext cx="9669122" cy="3731212"/>
          </a:xfrm>
          <a:prstGeom prst="rect">
            <a:avLst/>
          </a:prstGeom>
          <a:noFill/>
          <a:ln>
            <a:noFill/>
          </a:ln>
        </p:spPr>
        <p:txBody>
          <a:bodyPr anchorCtr="0" anchor="t" bIns="45700" lIns="91425" spcFirstLastPara="1" rIns="91425" wrap="square" tIns="45700">
            <a:noAutofit/>
          </a:bodyPr>
          <a:lstStyle/>
          <a:p>
            <a:pPr indent="-342900" lvl="0" marL="342900" rtl="0" algn="l">
              <a:lnSpc>
                <a:spcPct val="150000"/>
              </a:lnSpc>
              <a:spcBef>
                <a:spcPts val="0"/>
              </a:spcBef>
              <a:spcAft>
                <a:spcPts val="0"/>
              </a:spcAft>
              <a:buClr>
                <a:schemeClr val="dk1"/>
              </a:buClr>
              <a:buSzPts val="2000"/>
              <a:buFont typeface="Arial"/>
              <a:buChar char="•"/>
            </a:pPr>
            <a:r>
              <a:rPr lang="es-ES" sz="2400">
                <a:solidFill>
                  <a:srgbClr val="0070C0"/>
                </a:solidFill>
              </a:rPr>
              <a:t>Phase 1:</a:t>
            </a:r>
            <a:r>
              <a:rPr lang="es-ES" sz="2400">
                <a:solidFill>
                  <a:schemeClr val="dk1"/>
                </a:solidFill>
              </a:rPr>
              <a:t> The idea</a:t>
            </a:r>
            <a:endParaRPr/>
          </a:p>
          <a:p>
            <a:pPr indent="-342900" lvl="0" marL="342900" rtl="0" algn="l">
              <a:lnSpc>
                <a:spcPct val="150000"/>
              </a:lnSpc>
              <a:spcBef>
                <a:spcPts val="0"/>
              </a:spcBef>
              <a:spcAft>
                <a:spcPts val="0"/>
              </a:spcAft>
              <a:buClr>
                <a:schemeClr val="dk1"/>
              </a:buClr>
              <a:buSzPts val="2000"/>
              <a:buFont typeface="Arial"/>
              <a:buChar char="•"/>
            </a:pPr>
            <a:r>
              <a:rPr lang="es-ES" sz="2400">
                <a:solidFill>
                  <a:srgbClr val="0070C0"/>
                </a:solidFill>
              </a:rPr>
              <a:t>Phase 2:</a:t>
            </a:r>
            <a:r>
              <a:rPr lang="es-ES" sz="2400">
                <a:solidFill>
                  <a:schemeClr val="dk1"/>
                </a:solidFill>
              </a:rPr>
              <a:t> The methodology</a:t>
            </a:r>
            <a:endParaRPr/>
          </a:p>
          <a:p>
            <a:pPr indent="-342900" lvl="0" marL="342900" rtl="0" algn="l">
              <a:lnSpc>
                <a:spcPct val="150000"/>
              </a:lnSpc>
              <a:spcBef>
                <a:spcPts val="0"/>
              </a:spcBef>
              <a:spcAft>
                <a:spcPts val="0"/>
              </a:spcAft>
              <a:buClr>
                <a:schemeClr val="dk1"/>
              </a:buClr>
              <a:buSzPts val="2000"/>
              <a:buFont typeface="Arial"/>
              <a:buChar char="•"/>
            </a:pPr>
            <a:r>
              <a:rPr lang="es-ES" sz="2400">
                <a:solidFill>
                  <a:srgbClr val="0070C0"/>
                </a:solidFill>
              </a:rPr>
              <a:t>Phase 3:</a:t>
            </a:r>
            <a:r>
              <a:rPr lang="es-ES" sz="2400">
                <a:solidFill>
                  <a:schemeClr val="dk1"/>
                </a:solidFill>
              </a:rPr>
              <a:t> Data analysis</a:t>
            </a:r>
            <a:endParaRPr/>
          </a:p>
          <a:p>
            <a:pPr indent="-342900" lvl="0" marL="342900" rtl="0" algn="l">
              <a:lnSpc>
                <a:spcPct val="150000"/>
              </a:lnSpc>
              <a:spcBef>
                <a:spcPts val="0"/>
              </a:spcBef>
              <a:spcAft>
                <a:spcPts val="0"/>
              </a:spcAft>
              <a:buClr>
                <a:schemeClr val="dk1"/>
              </a:buClr>
              <a:buSzPts val="2000"/>
              <a:buFont typeface="Arial"/>
              <a:buChar char="•"/>
            </a:pPr>
            <a:r>
              <a:rPr lang="es-ES" sz="2400">
                <a:solidFill>
                  <a:srgbClr val="0070C0"/>
                </a:solidFill>
              </a:rPr>
              <a:t>Phase 4:</a:t>
            </a:r>
            <a:r>
              <a:rPr lang="es-ES" sz="2400">
                <a:solidFill>
                  <a:schemeClr val="dk1"/>
                </a:solidFill>
              </a:rPr>
              <a:t> Reporting</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pic>
        <p:nvPicPr>
          <p:cNvPr descr="Imagen que contiene Interfaz de usuario gráfica&#10;&#10;El contenido generado por IA puede ser incorrecto." id="139" name="Google Shape;139;p23"/>
          <p:cNvPicPr preferRelativeResize="0"/>
          <p:nvPr/>
        </p:nvPicPr>
        <p:blipFill rotWithShape="1">
          <a:blip r:embed="rId3">
            <a:alphaModFix amt="15000"/>
          </a:blip>
          <a:srcRect b="8459" l="0" r="0" t="6826"/>
          <a:stretch/>
        </p:blipFill>
        <p:spPr>
          <a:xfrm>
            <a:off x="1429593" y="1273629"/>
            <a:ext cx="10287000" cy="5809779"/>
          </a:xfrm>
          <a:prstGeom prst="rect">
            <a:avLst/>
          </a:prstGeom>
          <a:noFill/>
          <a:ln>
            <a:noFill/>
          </a:ln>
        </p:spPr>
      </p:pic>
      <p:sp>
        <p:nvSpPr>
          <p:cNvPr id="140" name="Google Shape;140;p23"/>
          <p:cNvSpPr txBox="1"/>
          <p:nvPr>
            <p:ph type="title"/>
          </p:nvPr>
        </p:nvSpPr>
        <p:spPr>
          <a:xfrm>
            <a:off x="1429593" y="580135"/>
            <a:ext cx="9332814" cy="80094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Phase 1 -  The research idea</a:t>
            </a:r>
            <a:endParaRPr/>
          </a:p>
        </p:txBody>
      </p:sp>
      <p:sp>
        <p:nvSpPr>
          <p:cNvPr id="141" name="Google Shape;141;p23"/>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4">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5">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142" name="Google Shape;142;p23"/>
          <p:cNvSpPr txBox="1"/>
          <p:nvPr>
            <p:ph idx="1" type="body"/>
          </p:nvPr>
        </p:nvSpPr>
        <p:spPr>
          <a:xfrm>
            <a:off x="1093285" y="1446396"/>
            <a:ext cx="9669122" cy="3731212"/>
          </a:xfrm>
          <a:prstGeom prst="rect">
            <a:avLst/>
          </a:prstGeom>
          <a:noFill/>
          <a:ln>
            <a:noFill/>
          </a:ln>
        </p:spPr>
        <p:txBody>
          <a:bodyPr anchorCtr="0" anchor="t" bIns="45700" lIns="91425" spcFirstLastPara="1" rIns="91425" wrap="square" tIns="45700">
            <a:noAutofit/>
          </a:bodyPr>
          <a:lstStyle/>
          <a:p>
            <a:pPr indent="0" lvl="0" marL="0" rtl="0" algn="l">
              <a:lnSpc>
                <a:spcPct val="150000"/>
              </a:lnSpc>
              <a:spcBef>
                <a:spcPts val="0"/>
              </a:spcBef>
              <a:spcAft>
                <a:spcPts val="0"/>
              </a:spcAft>
              <a:buClr>
                <a:schemeClr val="dk1"/>
              </a:buClr>
              <a:buSzPts val="2000"/>
              <a:buNone/>
            </a:pPr>
            <a:r>
              <a:rPr b="1" lang="es-ES" sz="2400">
                <a:solidFill>
                  <a:schemeClr val="dk1"/>
                </a:solidFill>
              </a:rPr>
              <a:t>Asking the </a:t>
            </a:r>
            <a:r>
              <a:rPr b="1" lang="es-ES" sz="2400">
                <a:solidFill>
                  <a:srgbClr val="0070C0"/>
                </a:solidFill>
              </a:rPr>
              <a:t>right questions</a:t>
            </a:r>
            <a:r>
              <a:rPr b="1" lang="es-ES" sz="2400">
                <a:solidFill>
                  <a:schemeClr val="dk1"/>
                </a:solidFill>
              </a:rPr>
              <a:t>.</a:t>
            </a:r>
            <a:endParaRPr/>
          </a:p>
          <a:p>
            <a:pPr indent="-342900" lvl="0" marL="342900" rtl="0" algn="l">
              <a:lnSpc>
                <a:spcPct val="150000"/>
              </a:lnSpc>
              <a:spcBef>
                <a:spcPts val="0"/>
              </a:spcBef>
              <a:spcAft>
                <a:spcPts val="0"/>
              </a:spcAft>
              <a:buClr>
                <a:schemeClr val="dk1"/>
              </a:buClr>
              <a:buSzPts val="2000"/>
              <a:buFont typeface="Arial"/>
              <a:buChar char="•"/>
            </a:pPr>
            <a:r>
              <a:rPr b="1" lang="es-ES" sz="2400">
                <a:solidFill>
                  <a:schemeClr val="dk1"/>
                </a:solidFill>
              </a:rPr>
              <a:t>Initial reflection: </a:t>
            </a:r>
            <a:r>
              <a:rPr i="1" lang="es-ES" sz="2400">
                <a:solidFill>
                  <a:schemeClr val="dk1"/>
                </a:solidFill>
              </a:rPr>
              <a:t>Does the health problem you are studying affect men, women and non-binary people differently?</a:t>
            </a:r>
            <a:endParaRPr/>
          </a:p>
          <a:p>
            <a:pPr indent="-342900" lvl="0" marL="342900" rtl="0" algn="l">
              <a:lnSpc>
                <a:spcPct val="150000"/>
              </a:lnSpc>
              <a:spcBef>
                <a:spcPts val="0"/>
              </a:spcBef>
              <a:spcAft>
                <a:spcPts val="0"/>
              </a:spcAft>
              <a:buClr>
                <a:schemeClr val="dk1"/>
              </a:buClr>
              <a:buSzPts val="2000"/>
              <a:buFont typeface="Arial"/>
              <a:buChar char="•"/>
            </a:pPr>
            <a:r>
              <a:rPr b="1" lang="es-ES" sz="2400">
                <a:solidFill>
                  <a:schemeClr val="dk1"/>
                </a:solidFill>
              </a:rPr>
              <a:t>Literature Gap: </a:t>
            </a:r>
            <a:r>
              <a:rPr lang="es-ES" sz="2400">
                <a:solidFill>
                  <a:schemeClr val="dk1"/>
                </a:solidFill>
              </a:rPr>
              <a:t>When reviewing previous studies, check if thy reported sex-disaggregated data or ignored it.</a:t>
            </a:r>
            <a:endParaRPr/>
          </a:p>
          <a:p>
            <a:pPr indent="-342900" lvl="0" marL="342900" rtl="0" algn="l">
              <a:lnSpc>
                <a:spcPct val="150000"/>
              </a:lnSpc>
              <a:spcBef>
                <a:spcPts val="0"/>
              </a:spcBef>
              <a:spcAft>
                <a:spcPts val="0"/>
              </a:spcAft>
              <a:buClr>
                <a:schemeClr val="dk1"/>
              </a:buClr>
              <a:buSzPts val="2000"/>
              <a:buFont typeface="Arial"/>
              <a:buChar char="•"/>
            </a:pPr>
            <a:r>
              <a:rPr lang="es-ES" sz="2400">
                <a:solidFill>
                  <a:schemeClr val="dk1"/>
                </a:solidFill>
              </a:rPr>
              <a:t>Your project should aim to </a:t>
            </a:r>
            <a:r>
              <a:rPr lang="es-ES" sz="2400">
                <a:solidFill>
                  <a:srgbClr val="0070C0"/>
                </a:solidFill>
              </a:rPr>
              <a:t>fill these gaps</a:t>
            </a:r>
            <a:r>
              <a:rPr lang="es-ES" sz="2400">
                <a:solidFill>
                  <a:schemeClr val="dk1"/>
                </a:solidFill>
              </a:rPr>
              <a:t> by including diverse perspectives from the very beginning.</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24"/>
          <p:cNvSpPr txBox="1"/>
          <p:nvPr>
            <p:ph type="title"/>
          </p:nvPr>
        </p:nvSpPr>
        <p:spPr>
          <a:xfrm>
            <a:off x="1429593" y="580135"/>
            <a:ext cx="9332814" cy="80094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Phase 1 -  The research idea</a:t>
            </a:r>
            <a:endParaRPr/>
          </a:p>
        </p:txBody>
      </p:sp>
      <p:sp>
        <p:nvSpPr>
          <p:cNvPr id="148" name="Google Shape;148;p24"/>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149" name="Google Shape;149;p24"/>
          <p:cNvSpPr txBox="1"/>
          <p:nvPr>
            <p:ph idx="1" type="body"/>
          </p:nvPr>
        </p:nvSpPr>
        <p:spPr>
          <a:xfrm>
            <a:off x="1093285" y="1446396"/>
            <a:ext cx="9669122" cy="3731212"/>
          </a:xfrm>
          <a:prstGeom prst="rect">
            <a:avLst/>
          </a:prstGeom>
          <a:noFill/>
          <a:ln>
            <a:noFill/>
          </a:ln>
        </p:spPr>
        <p:txBody>
          <a:bodyPr anchorCtr="0" anchor="t" bIns="45700" lIns="91425" spcFirstLastPara="1" rIns="91425" wrap="square" tIns="45700">
            <a:noAutofit/>
          </a:bodyPr>
          <a:lstStyle/>
          <a:p>
            <a:pPr indent="0" lvl="0" marL="0" rtl="0" algn="l">
              <a:lnSpc>
                <a:spcPct val="150000"/>
              </a:lnSpc>
              <a:spcBef>
                <a:spcPts val="0"/>
              </a:spcBef>
              <a:spcAft>
                <a:spcPts val="0"/>
              </a:spcAft>
              <a:buClr>
                <a:schemeClr val="dk1"/>
              </a:buClr>
              <a:buSzPts val="2000"/>
              <a:buNone/>
            </a:pPr>
            <a:r>
              <a:rPr b="1" lang="es-ES" sz="2400">
                <a:solidFill>
                  <a:schemeClr val="dk1"/>
                </a:solidFill>
              </a:rPr>
              <a:t>Defining the </a:t>
            </a:r>
            <a:r>
              <a:rPr b="1" lang="es-ES" sz="2400">
                <a:solidFill>
                  <a:srgbClr val="0070C0"/>
                </a:solidFill>
              </a:rPr>
              <a:t>hypothesis</a:t>
            </a:r>
            <a:r>
              <a:rPr b="1" lang="es-ES" sz="2400">
                <a:solidFill>
                  <a:schemeClr val="dk1"/>
                </a:solidFill>
              </a:rPr>
              <a:t>.</a:t>
            </a:r>
            <a:endParaRPr/>
          </a:p>
          <a:p>
            <a:pPr indent="-342900" lvl="0" marL="342900" rtl="0" algn="l">
              <a:lnSpc>
                <a:spcPct val="150000"/>
              </a:lnSpc>
              <a:spcBef>
                <a:spcPts val="0"/>
              </a:spcBef>
              <a:spcAft>
                <a:spcPts val="0"/>
              </a:spcAft>
              <a:buClr>
                <a:schemeClr val="dk1"/>
              </a:buClr>
              <a:buSzPts val="2000"/>
              <a:buFont typeface="Arial"/>
              <a:buChar char="•"/>
            </a:pPr>
            <a:r>
              <a:rPr lang="es-ES" sz="2400">
                <a:solidFill>
                  <a:schemeClr val="dk1"/>
                </a:solidFill>
              </a:rPr>
              <a:t>Your research hypothesis should </a:t>
            </a:r>
            <a:r>
              <a:rPr lang="es-ES" sz="2400">
                <a:solidFill>
                  <a:srgbClr val="0070C0"/>
                </a:solidFill>
              </a:rPr>
              <a:t>explicitly state if you expect different</a:t>
            </a:r>
            <a:r>
              <a:rPr lang="es-ES" sz="2400">
                <a:solidFill>
                  <a:schemeClr val="dk1"/>
                </a:solidFill>
              </a:rPr>
              <a:t> biological or social </a:t>
            </a:r>
            <a:r>
              <a:rPr lang="es-ES" sz="2400">
                <a:solidFill>
                  <a:srgbClr val="0070C0"/>
                </a:solidFill>
              </a:rPr>
              <a:t>outcomes</a:t>
            </a:r>
            <a:r>
              <a:rPr lang="es-ES" sz="2400">
                <a:solidFill>
                  <a:schemeClr val="dk1"/>
                </a:solidFill>
              </a:rPr>
              <a:t>.</a:t>
            </a:r>
            <a:endParaRPr/>
          </a:p>
          <a:p>
            <a:pPr indent="-342900" lvl="0" marL="342900" rtl="0" algn="l">
              <a:lnSpc>
                <a:spcPct val="150000"/>
              </a:lnSpc>
              <a:spcBef>
                <a:spcPts val="0"/>
              </a:spcBef>
              <a:spcAft>
                <a:spcPts val="0"/>
              </a:spcAft>
              <a:buClr>
                <a:schemeClr val="dk1"/>
              </a:buClr>
              <a:buSzPts val="2000"/>
              <a:buFont typeface="Arial"/>
              <a:buChar char="•"/>
            </a:pPr>
            <a:r>
              <a:rPr lang="es-ES" sz="2400">
                <a:solidFill>
                  <a:schemeClr val="dk1"/>
                </a:solidFill>
              </a:rPr>
              <a:t>Defining these variables at the start </a:t>
            </a:r>
            <a:r>
              <a:rPr lang="es-ES" sz="2400">
                <a:solidFill>
                  <a:srgbClr val="0070C0"/>
                </a:solidFill>
              </a:rPr>
              <a:t>prevents biased interpretations </a:t>
            </a:r>
            <a:r>
              <a:rPr lang="es-ES" sz="2400">
                <a:solidFill>
                  <a:schemeClr val="dk1"/>
                </a:solidFill>
              </a:rPr>
              <a:t>during the analysis phase.</a:t>
            </a:r>
            <a:endParaRPr/>
          </a:p>
          <a:p>
            <a:pPr indent="-342900" lvl="0" marL="342900" rtl="0" algn="l">
              <a:lnSpc>
                <a:spcPct val="150000"/>
              </a:lnSpc>
              <a:spcBef>
                <a:spcPts val="0"/>
              </a:spcBef>
              <a:spcAft>
                <a:spcPts val="0"/>
              </a:spcAft>
              <a:buClr>
                <a:schemeClr val="dk1"/>
              </a:buClr>
              <a:buSzPts val="2000"/>
              <a:buFont typeface="Arial"/>
              <a:buChar char="•"/>
            </a:pPr>
            <a:r>
              <a:rPr lang="es-ES" sz="2400">
                <a:solidFill>
                  <a:schemeClr val="dk1"/>
                </a:solidFill>
              </a:rPr>
              <a:t>Identify if </a:t>
            </a:r>
            <a:r>
              <a:rPr lang="es-ES" sz="2400">
                <a:solidFill>
                  <a:srgbClr val="0070C0"/>
                </a:solidFill>
              </a:rPr>
              <a:t>ignoring sex or gender</a:t>
            </a:r>
            <a:r>
              <a:rPr lang="es-ES" sz="2400">
                <a:solidFill>
                  <a:schemeClr val="dk1"/>
                </a:solidFill>
              </a:rPr>
              <a:t> could lead to a </a:t>
            </a:r>
            <a:r>
              <a:rPr lang="es-ES" sz="2400">
                <a:solidFill>
                  <a:srgbClr val="0070C0"/>
                </a:solidFill>
              </a:rPr>
              <a:t>“false negative” </a:t>
            </a:r>
            <a:r>
              <a:rPr lang="es-ES" sz="2400">
                <a:solidFill>
                  <a:schemeClr val="dk1"/>
                </a:solidFill>
              </a:rPr>
              <a:t>or an incorrect conclusion in your study.</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25"/>
          <p:cNvSpPr txBox="1"/>
          <p:nvPr>
            <p:ph type="title"/>
          </p:nvPr>
        </p:nvSpPr>
        <p:spPr>
          <a:xfrm>
            <a:off x="1429593" y="580135"/>
            <a:ext cx="9332814" cy="80094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Phase 1 -  The research idea</a:t>
            </a:r>
            <a:endParaRPr/>
          </a:p>
        </p:txBody>
      </p:sp>
      <p:sp>
        <p:nvSpPr>
          <p:cNvPr id="155" name="Google Shape;155;p25"/>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156" name="Google Shape;156;p25"/>
          <p:cNvSpPr txBox="1"/>
          <p:nvPr>
            <p:ph idx="1" type="body"/>
          </p:nvPr>
        </p:nvSpPr>
        <p:spPr>
          <a:xfrm>
            <a:off x="1093285" y="1446396"/>
            <a:ext cx="9669122" cy="3731212"/>
          </a:xfrm>
          <a:prstGeom prst="rect">
            <a:avLst/>
          </a:prstGeom>
          <a:noFill/>
          <a:ln>
            <a:noFill/>
          </a:ln>
        </p:spPr>
        <p:txBody>
          <a:bodyPr anchorCtr="0" anchor="t" bIns="45700" lIns="91425" spcFirstLastPara="1" rIns="91425" wrap="square" tIns="45700">
            <a:noAutofit/>
          </a:bodyPr>
          <a:lstStyle/>
          <a:p>
            <a:pPr indent="0" lvl="0" marL="0" rtl="0" algn="l">
              <a:lnSpc>
                <a:spcPct val="150000"/>
              </a:lnSpc>
              <a:spcBef>
                <a:spcPts val="0"/>
              </a:spcBef>
              <a:spcAft>
                <a:spcPts val="0"/>
              </a:spcAft>
              <a:buClr>
                <a:schemeClr val="dk1"/>
              </a:buClr>
              <a:buSzPts val="2000"/>
              <a:buNone/>
            </a:pPr>
            <a:r>
              <a:rPr b="1" lang="es-ES" sz="2400">
                <a:solidFill>
                  <a:schemeClr val="dk1"/>
                </a:solidFill>
              </a:rPr>
              <a:t>Justification of </a:t>
            </a:r>
            <a:r>
              <a:rPr b="1" lang="es-ES" sz="2400">
                <a:solidFill>
                  <a:srgbClr val="0070C0"/>
                </a:solidFill>
              </a:rPr>
              <a:t>the sample</a:t>
            </a:r>
            <a:r>
              <a:rPr b="1" lang="es-ES" sz="2400">
                <a:solidFill>
                  <a:schemeClr val="dk1"/>
                </a:solidFill>
              </a:rPr>
              <a:t>.</a:t>
            </a:r>
            <a:endParaRPr/>
          </a:p>
          <a:p>
            <a:pPr indent="-342900" lvl="0" marL="342900" rtl="0" algn="l">
              <a:lnSpc>
                <a:spcPct val="150000"/>
              </a:lnSpc>
              <a:spcBef>
                <a:spcPts val="0"/>
              </a:spcBef>
              <a:spcAft>
                <a:spcPts val="0"/>
              </a:spcAft>
              <a:buSzPts val="2000"/>
              <a:buFont typeface="Arial"/>
              <a:buChar char="•"/>
            </a:pPr>
            <a:r>
              <a:rPr lang="es-ES" sz="2400">
                <a:solidFill>
                  <a:schemeClr val="dk1"/>
                </a:solidFill>
              </a:rPr>
              <a:t>In the Hipatia framework, </a:t>
            </a:r>
            <a:r>
              <a:rPr lang="es-ES" sz="2400">
                <a:solidFill>
                  <a:srgbClr val="0070C0"/>
                </a:solidFill>
              </a:rPr>
              <a:t>diversity is the default</a:t>
            </a:r>
            <a:r>
              <a:rPr lang="es-ES" sz="2400">
                <a:solidFill>
                  <a:schemeClr val="dk1"/>
                </a:solidFill>
              </a:rPr>
              <a:t>; </a:t>
            </a:r>
            <a:r>
              <a:rPr lang="es-ES" sz="2400">
                <a:solidFill>
                  <a:srgbClr val="0070C0"/>
                </a:solidFill>
              </a:rPr>
              <a:t>exclusion is the exception</a:t>
            </a:r>
            <a:r>
              <a:rPr lang="es-ES" sz="2400">
                <a:solidFill>
                  <a:schemeClr val="dk1"/>
                </a:solidFill>
              </a:rPr>
              <a:t> that must be explained.</a:t>
            </a:r>
            <a:endParaRPr/>
          </a:p>
          <a:p>
            <a:pPr indent="-342900" lvl="0" marL="342900" rtl="0" algn="l">
              <a:lnSpc>
                <a:spcPct val="150000"/>
              </a:lnSpc>
              <a:spcBef>
                <a:spcPts val="0"/>
              </a:spcBef>
              <a:spcAft>
                <a:spcPts val="0"/>
              </a:spcAft>
              <a:buClr>
                <a:schemeClr val="dk1"/>
              </a:buClr>
              <a:buSzPts val="2000"/>
              <a:buFont typeface="Arial"/>
              <a:buChar char="•"/>
            </a:pPr>
            <a:r>
              <a:rPr lang="es-ES" sz="2400">
                <a:solidFill>
                  <a:schemeClr val="dk1"/>
                </a:solidFill>
              </a:rPr>
              <a:t>If you study only one sex (e.g., ovarian cancer), you must </a:t>
            </a:r>
            <a:r>
              <a:rPr lang="es-ES" sz="2400">
                <a:solidFill>
                  <a:srgbClr val="0070C0"/>
                </a:solidFill>
              </a:rPr>
              <a:t>justify why</a:t>
            </a:r>
            <a:r>
              <a:rPr lang="es-ES" sz="2400">
                <a:solidFill>
                  <a:schemeClr val="dk1"/>
                </a:solidFill>
              </a:rPr>
              <a:t> this is scientifically required.</a:t>
            </a:r>
            <a:endParaRPr/>
          </a:p>
          <a:p>
            <a:pPr indent="-342900" lvl="0" marL="342900" rtl="0" algn="l">
              <a:lnSpc>
                <a:spcPct val="150000"/>
              </a:lnSpc>
              <a:spcBef>
                <a:spcPts val="0"/>
              </a:spcBef>
              <a:spcAft>
                <a:spcPts val="0"/>
              </a:spcAft>
              <a:buClr>
                <a:schemeClr val="dk1"/>
              </a:buClr>
              <a:buSzPts val="2000"/>
              <a:buFont typeface="Arial"/>
              <a:buChar char="•"/>
            </a:pPr>
            <a:r>
              <a:rPr lang="es-ES" sz="2400">
                <a:solidFill>
                  <a:srgbClr val="0070C0"/>
                </a:solidFill>
              </a:rPr>
              <a:t>You cannot exclude a sex or gender simply because it “complicates” </a:t>
            </a:r>
            <a:r>
              <a:rPr lang="es-ES" sz="2400">
                <a:solidFill>
                  <a:schemeClr val="dk1"/>
                </a:solidFill>
              </a:rPr>
              <a:t>the data or the recruitment process.</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26"/>
          <p:cNvSpPr txBox="1"/>
          <p:nvPr>
            <p:ph type="title"/>
          </p:nvPr>
        </p:nvSpPr>
        <p:spPr>
          <a:xfrm>
            <a:off x="1429593" y="580135"/>
            <a:ext cx="9332814" cy="80094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Phase 1 -  The research idea</a:t>
            </a:r>
            <a:endParaRPr/>
          </a:p>
        </p:txBody>
      </p:sp>
      <p:sp>
        <p:nvSpPr>
          <p:cNvPr id="162" name="Google Shape;162;p26"/>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163" name="Google Shape;163;p26"/>
          <p:cNvSpPr txBox="1"/>
          <p:nvPr>
            <p:ph idx="1" type="body"/>
          </p:nvPr>
        </p:nvSpPr>
        <p:spPr>
          <a:xfrm>
            <a:off x="1093285" y="1446396"/>
            <a:ext cx="9669122" cy="3731212"/>
          </a:xfrm>
          <a:prstGeom prst="rect">
            <a:avLst/>
          </a:prstGeom>
          <a:noFill/>
          <a:ln>
            <a:noFill/>
          </a:ln>
        </p:spPr>
        <p:txBody>
          <a:bodyPr anchorCtr="0" anchor="t" bIns="45700" lIns="91425" spcFirstLastPara="1" rIns="91425" wrap="square" tIns="45700">
            <a:noAutofit/>
          </a:bodyPr>
          <a:lstStyle/>
          <a:p>
            <a:pPr indent="0" lvl="0" marL="0" rtl="0" algn="l">
              <a:lnSpc>
                <a:spcPct val="150000"/>
              </a:lnSpc>
              <a:spcBef>
                <a:spcPts val="0"/>
              </a:spcBef>
              <a:spcAft>
                <a:spcPts val="0"/>
              </a:spcAft>
              <a:buClr>
                <a:schemeClr val="dk1"/>
              </a:buClr>
              <a:buSzPts val="2000"/>
              <a:buNone/>
            </a:pPr>
            <a:r>
              <a:rPr b="1" lang="es-ES" sz="2400">
                <a:solidFill>
                  <a:schemeClr val="dk1"/>
                </a:solidFill>
              </a:rPr>
              <a:t>Setting </a:t>
            </a:r>
            <a:r>
              <a:rPr b="1" lang="es-ES" sz="2400">
                <a:solidFill>
                  <a:srgbClr val="0070C0"/>
                </a:solidFill>
              </a:rPr>
              <a:t>objectives</a:t>
            </a:r>
            <a:r>
              <a:rPr b="1" lang="es-ES" sz="2400">
                <a:solidFill>
                  <a:schemeClr val="dk1"/>
                </a:solidFill>
              </a:rPr>
              <a:t>.</a:t>
            </a:r>
            <a:endParaRPr/>
          </a:p>
          <a:p>
            <a:pPr indent="-342900" lvl="0" marL="342900" rtl="0" algn="l">
              <a:lnSpc>
                <a:spcPct val="150000"/>
              </a:lnSpc>
              <a:spcBef>
                <a:spcPts val="0"/>
              </a:spcBef>
              <a:spcAft>
                <a:spcPts val="0"/>
              </a:spcAft>
              <a:buClr>
                <a:schemeClr val="dk1"/>
              </a:buClr>
              <a:buSzPts val="2000"/>
              <a:buFont typeface="Arial"/>
              <a:buChar char="•"/>
            </a:pPr>
            <a:r>
              <a:rPr lang="es-ES" sz="2400">
                <a:solidFill>
                  <a:schemeClr val="dk1"/>
                </a:solidFill>
              </a:rPr>
              <a:t>Ensure your project goals mention the </a:t>
            </a:r>
            <a:r>
              <a:rPr lang="es-ES" sz="2400">
                <a:solidFill>
                  <a:srgbClr val="0070C0"/>
                </a:solidFill>
              </a:rPr>
              <a:t>analysis of sex and gender as a scientific priority.</a:t>
            </a:r>
            <a:endParaRPr/>
          </a:p>
          <a:p>
            <a:pPr indent="-342900" lvl="0" marL="342900" rtl="0" algn="l">
              <a:lnSpc>
                <a:spcPct val="150000"/>
              </a:lnSpc>
              <a:spcBef>
                <a:spcPts val="0"/>
              </a:spcBef>
              <a:spcAft>
                <a:spcPts val="0"/>
              </a:spcAft>
              <a:buClr>
                <a:schemeClr val="dk1"/>
              </a:buClr>
              <a:buSzPts val="2000"/>
              <a:buFont typeface="Arial"/>
              <a:buChar char="•"/>
            </a:pPr>
            <a:r>
              <a:rPr lang="es-ES" sz="2400">
                <a:solidFill>
                  <a:srgbClr val="0070C0"/>
                </a:solidFill>
              </a:rPr>
              <a:t>Explain how your results will be more applicable to the whole population</a:t>
            </a:r>
            <a:r>
              <a:rPr lang="es-ES" sz="2400">
                <a:solidFill>
                  <a:schemeClr val="dk1"/>
                </a:solidFill>
              </a:rPr>
              <a:t> by including these variables.</a:t>
            </a:r>
            <a:endParaRPr/>
          </a:p>
          <a:p>
            <a:pPr indent="-342900" lvl="0" marL="342900" rtl="0" algn="l">
              <a:lnSpc>
                <a:spcPct val="150000"/>
              </a:lnSpc>
              <a:spcBef>
                <a:spcPts val="0"/>
              </a:spcBef>
              <a:spcAft>
                <a:spcPts val="0"/>
              </a:spcAft>
              <a:buClr>
                <a:schemeClr val="dk1"/>
              </a:buClr>
              <a:buSzPts val="2000"/>
              <a:buFont typeface="Arial"/>
              <a:buChar char="•"/>
            </a:pPr>
            <a:r>
              <a:rPr lang="es-ES" sz="2400">
                <a:solidFill>
                  <a:schemeClr val="dk1"/>
                </a:solidFill>
              </a:rPr>
              <a:t>Remember that including the gender dimension is a </a:t>
            </a:r>
            <a:r>
              <a:rPr lang="es-ES" sz="2400">
                <a:solidFill>
                  <a:srgbClr val="0070C0"/>
                </a:solidFill>
              </a:rPr>
              <a:t>key criterion for </a:t>
            </a:r>
            <a:r>
              <a:rPr lang="es-ES" sz="2400">
                <a:solidFill>
                  <a:schemeClr val="dk1"/>
                </a:solidFill>
              </a:rPr>
              <a:t>high-quality </a:t>
            </a:r>
            <a:r>
              <a:rPr lang="es-ES" sz="2400">
                <a:solidFill>
                  <a:srgbClr val="0070C0"/>
                </a:solidFill>
              </a:rPr>
              <a:t>scientific evaluation</a:t>
            </a:r>
            <a:r>
              <a:rPr lang="es-ES" sz="2400">
                <a:solidFill>
                  <a:schemeClr val="dk1"/>
                </a:solidFill>
              </a:rPr>
              <a:t>.</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27"/>
          <p:cNvSpPr txBox="1"/>
          <p:nvPr>
            <p:ph type="title"/>
          </p:nvPr>
        </p:nvSpPr>
        <p:spPr>
          <a:xfrm>
            <a:off x="1429593" y="580135"/>
            <a:ext cx="9332814" cy="80094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Phase 2 -  Methodology</a:t>
            </a:r>
            <a:endParaRPr/>
          </a:p>
        </p:txBody>
      </p:sp>
      <p:sp>
        <p:nvSpPr>
          <p:cNvPr id="169" name="Google Shape;169;p27"/>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170" name="Google Shape;170;p27"/>
          <p:cNvSpPr txBox="1"/>
          <p:nvPr>
            <p:ph idx="1" type="body"/>
          </p:nvPr>
        </p:nvSpPr>
        <p:spPr>
          <a:xfrm>
            <a:off x="1093285" y="1446396"/>
            <a:ext cx="9669122" cy="3731212"/>
          </a:xfrm>
          <a:prstGeom prst="rect">
            <a:avLst/>
          </a:prstGeom>
          <a:noFill/>
          <a:ln>
            <a:noFill/>
          </a:ln>
        </p:spPr>
        <p:txBody>
          <a:bodyPr anchorCtr="0" anchor="t" bIns="45700" lIns="91425" spcFirstLastPara="1" rIns="91425" wrap="square" tIns="45700">
            <a:noAutofit/>
          </a:bodyPr>
          <a:lstStyle/>
          <a:p>
            <a:pPr indent="0" lvl="0" marL="0" rtl="0" algn="l">
              <a:lnSpc>
                <a:spcPct val="150000"/>
              </a:lnSpc>
              <a:spcBef>
                <a:spcPts val="0"/>
              </a:spcBef>
              <a:spcAft>
                <a:spcPts val="0"/>
              </a:spcAft>
              <a:buClr>
                <a:schemeClr val="dk1"/>
              </a:buClr>
              <a:buSzPts val="2000"/>
              <a:buNone/>
            </a:pPr>
            <a:r>
              <a:rPr b="1" lang="es-ES" sz="2400">
                <a:solidFill>
                  <a:srgbClr val="0070C0"/>
                </a:solidFill>
              </a:rPr>
              <a:t>Who</a:t>
            </a:r>
            <a:r>
              <a:rPr b="1" lang="es-ES" sz="2400">
                <a:solidFill>
                  <a:schemeClr val="dk1"/>
                </a:solidFill>
              </a:rPr>
              <a:t> is part of the study?</a:t>
            </a:r>
            <a:endParaRPr/>
          </a:p>
          <a:p>
            <a:pPr indent="-342900" lvl="0" marL="342900" rtl="0" algn="l">
              <a:lnSpc>
                <a:spcPct val="150000"/>
              </a:lnSpc>
              <a:spcBef>
                <a:spcPts val="0"/>
              </a:spcBef>
              <a:spcAft>
                <a:spcPts val="0"/>
              </a:spcAft>
              <a:buClr>
                <a:schemeClr val="dk1"/>
              </a:buClr>
              <a:buSzPts val="2000"/>
              <a:buFont typeface="Arial"/>
              <a:buChar char="•"/>
            </a:pPr>
            <a:r>
              <a:rPr lang="es-ES" sz="2400">
                <a:solidFill>
                  <a:schemeClr val="dk1"/>
                </a:solidFill>
              </a:rPr>
              <a:t>The Hipatia toolkit requires that </a:t>
            </a:r>
            <a:r>
              <a:rPr lang="es-ES" sz="2400">
                <a:solidFill>
                  <a:srgbClr val="0070C0"/>
                </a:solidFill>
              </a:rPr>
              <a:t>the sample reflects the diversity </a:t>
            </a:r>
            <a:r>
              <a:rPr lang="es-ES" sz="2400">
                <a:solidFill>
                  <a:schemeClr val="dk1"/>
                </a:solidFill>
              </a:rPr>
              <a:t>of the people affected by the health issue.</a:t>
            </a:r>
            <a:endParaRPr/>
          </a:p>
          <a:p>
            <a:pPr indent="-342900" lvl="0" marL="342900" rtl="0" algn="l">
              <a:lnSpc>
                <a:spcPct val="150000"/>
              </a:lnSpc>
              <a:spcBef>
                <a:spcPts val="0"/>
              </a:spcBef>
              <a:spcAft>
                <a:spcPts val="0"/>
              </a:spcAft>
              <a:buClr>
                <a:schemeClr val="dk1"/>
              </a:buClr>
              <a:buSzPts val="2000"/>
              <a:buFont typeface="Arial"/>
              <a:buChar char="•"/>
            </a:pPr>
            <a:r>
              <a:rPr lang="es-ES" sz="2400">
                <a:solidFill>
                  <a:srgbClr val="0070C0"/>
                </a:solidFill>
              </a:rPr>
              <a:t>Aim for a balanced number of males and females</a:t>
            </a:r>
            <a:r>
              <a:rPr lang="es-ES" sz="2400">
                <a:solidFill>
                  <a:schemeClr val="dk1"/>
                </a:solidFill>
              </a:rPr>
              <a:t> to ensure enough statistical power for both.</a:t>
            </a:r>
            <a:endParaRPr/>
          </a:p>
          <a:p>
            <a:pPr indent="-342900" lvl="0" marL="342900" rtl="0" algn="l">
              <a:lnSpc>
                <a:spcPct val="150000"/>
              </a:lnSpc>
              <a:spcBef>
                <a:spcPts val="0"/>
              </a:spcBef>
              <a:spcAft>
                <a:spcPts val="0"/>
              </a:spcAft>
              <a:buClr>
                <a:schemeClr val="dk1"/>
              </a:buClr>
              <a:buSzPts val="2000"/>
              <a:buFont typeface="Arial"/>
              <a:buChar char="•"/>
            </a:pPr>
            <a:r>
              <a:rPr lang="es-ES" sz="2400">
                <a:solidFill>
                  <a:srgbClr val="0070C0"/>
                </a:solidFill>
              </a:rPr>
              <a:t>Plan specific actions to reach groups</a:t>
            </a:r>
            <a:r>
              <a:rPr lang="es-ES" sz="2400">
                <a:solidFill>
                  <a:schemeClr val="dk1"/>
                </a:solidFill>
              </a:rPr>
              <a:t> that are usually </a:t>
            </a:r>
            <a:r>
              <a:rPr lang="es-ES" sz="2400">
                <a:solidFill>
                  <a:srgbClr val="0070C0"/>
                </a:solidFill>
              </a:rPr>
              <a:t>underrepresented</a:t>
            </a:r>
            <a:r>
              <a:rPr lang="es-ES" sz="2400">
                <a:solidFill>
                  <a:schemeClr val="dk1"/>
                </a:solidFill>
              </a:rPr>
              <a:t> in medical research.</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28"/>
          <p:cNvSpPr txBox="1"/>
          <p:nvPr>
            <p:ph type="title"/>
          </p:nvPr>
        </p:nvSpPr>
        <p:spPr>
          <a:xfrm>
            <a:off x="1429593" y="580135"/>
            <a:ext cx="9332814" cy="80094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Phase 2 -  Methodology</a:t>
            </a:r>
            <a:endParaRPr/>
          </a:p>
        </p:txBody>
      </p:sp>
      <p:sp>
        <p:nvSpPr>
          <p:cNvPr id="176" name="Google Shape;176;p28"/>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177" name="Google Shape;177;p28"/>
          <p:cNvSpPr txBox="1"/>
          <p:nvPr>
            <p:ph idx="1" type="body"/>
          </p:nvPr>
        </p:nvSpPr>
        <p:spPr>
          <a:xfrm>
            <a:off x="1093285" y="1446396"/>
            <a:ext cx="9669122" cy="3731212"/>
          </a:xfrm>
          <a:prstGeom prst="rect">
            <a:avLst/>
          </a:prstGeom>
          <a:noFill/>
          <a:ln>
            <a:noFill/>
          </a:ln>
        </p:spPr>
        <p:txBody>
          <a:bodyPr anchorCtr="0" anchor="t" bIns="45700" lIns="91425" spcFirstLastPara="1" rIns="91425" wrap="square" tIns="45700">
            <a:noAutofit/>
          </a:bodyPr>
          <a:lstStyle/>
          <a:p>
            <a:pPr indent="0" lvl="0" marL="0" rtl="0" algn="l">
              <a:lnSpc>
                <a:spcPct val="150000"/>
              </a:lnSpc>
              <a:spcBef>
                <a:spcPts val="0"/>
              </a:spcBef>
              <a:spcAft>
                <a:spcPts val="0"/>
              </a:spcAft>
              <a:buClr>
                <a:schemeClr val="dk1"/>
              </a:buClr>
              <a:buSzPts val="2000"/>
              <a:buNone/>
            </a:pPr>
            <a:r>
              <a:rPr b="1" lang="es-ES" sz="2400">
                <a:solidFill>
                  <a:schemeClr val="dk1"/>
                </a:solidFill>
              </a:rPr>
              <a:t>Biological diversity </a:t>
            </a:r>
            <a:r>
              <a:rPr b="1" lang="es-ES" sz="2400">
                <a:solidFill>
                  <a:srgbClr val="0070C0"/>
                </a:solidFill>
              </a:rPr>
              <a:t>in the lab</a:t>
            </a:r>
            <a:endParaRPr/>
          </a:p>
          <a:p>
            <a:pPr indent="-342900" lvl="0" marL="342900" rtl="0" algn="l">
              <a:lnSpc>
                <a:spcPct val="150000"/>
              </a:lnSpc>
              <a:spcBef>
                <a:spcPts val="0"/>
              </a:spcBef>
              <a:spcAft>
                <a:spcPts val="0"/>
              </a:spcAft>
              <a:buClr>
                <a:schemeClr val="dk1"/>
              </a:buClr>
              <a:buSzPts val="2000"/>
              <a:buFont typeface="Arial"/>
              <a:buChar char="•"/>
            </a:pPr>
            <a:r>
              <a:rPr b="1" lang="es-ES" sz="2400">
                <a:solidFill>
                  <a:schemeClr val="dk1"/>
                </a:solidFill>
              </a:rPr>
              <a:t>Cell Lines: </a:t>
            </a:r>
            <a:r>
              <a:rPr lang="es-ES" sz="2400">
                <a:solidFill>
                  <a:schemeClr val="dk1"/>
                </a:solidFill>
              </a:rPr>
              <a:t>Verify and </a:t>
            </a:r>
            <a:r>
              <a:rPr lang="es-ES" sz="2400">
                <a:solidFill>
                  <a:srgbClr val="0070C0"/>
                </a:solidFill>
              </a:rPr>
              <a:t>document the chromosomal sex </a:t>
            </a:r>
            <a:r>
              <a:rPr lang="es-ES" sz="2400">
                <a:solidFill>
                  <a:schemeClr val="dk1"/>
                </a:solidFill>
              </a:rPr>
              <a:t>(XX or XY) of the cells used in your experiments.</a:t>
            </a:r>
            <a:endParaRPr/>
          </a:p>
          <a:p>
            <a:pPr indent="-342900" lvl="0" marL="342900" rtl="0" algn="l">
              <a:lnSpc>
                <a:spcPct val="150000"/>
              </a:lnSpc>
              <a:spcBef>
                <a:spcPts val="0"/>
              </a:spcBef>
              <a:spcAft>
                <a:spcPts val="0"/>
              </a:spcAft>
              <a:buClr>
                <a:schemeClr val="dk1"/>
              </a:buClr>
              <a:buSzPts val="2000"/>
              <a:buFont typeface="Arial"/>
              <a:buChar char="•"/>
            </a:pPr>
            <a:r>
              <a:rPr b="1" lang="es-ES" sz="2400">
                <a:solidFill>
                  <a:schemeClr val="dk1"/>
                </a:solidFill>
              </a:rPr>
              <a:t>Animal models: </a:t>
            </a:r>
            <a:r>
              <a:rPr lang="es-ES" sz="2400">
                <a:solidFill>
                  <a:srgbClr val="0070C0"/>
                </a:solidFill>
              </a:rPr>
              <a:t>Use both male and female animals </a:t>
            </a:r>
            <a:r>
              <a:rPr lang="es-ES" sz="2400">
                <a:solidFill>
                  <a:schemeClr val="dk1"/>
                </a:solidFill>
              </a:rPr>
              <a:t>to capture biological variability that might be masked otherwise.</a:t>
            </a:r>
            <a:endParaRPr/>
          </a:p>
          <a:p>
            <a:pPr indent="-342900" lvl="0" marL="342900" rtl="0" algn="l">
              <a:lnSpc>
                <a:spcPct val="150000"/>
              </a:lnSpc>
              <a:spcBef>
                <a:spcPts val="0"/>
              </a:spcBef>
              <a:spcAft>
                <a:spcPts val="0"/>
              </a:spcAft>
              <a:buClr>
                <a:schemeClr val="dk1"/>
              </a:buClr>
              <a:buSzPts val="2000"/>
              <a:buFont typeface="Arial"/>
              <a:buChar char="•"/>
            </a:pPr>
            <a:r>
              <a:rPr lang="es-ES" sz="2400">
                <a:solidFill>
                  <a:schemeClr val="dk1"/>
                </a:solidFill>
              </a:rPr>
              <a:t>Documenting these choices is essential for other scientists to </a:t>
            </a:r>
            <a:r>
              <a:rPr lang="es-ES" sz="2400">
                <a:solidFill>
                  <a:srgbClr val="0070C0"/>
                </a:solidFill>
              </a:rPr>
              <a:t>reproduce</a:t>
            </a:r>
            <a:r>
              <a:rPr lang="es-ES" sz="2400">
                <a:solidFill>
                  <a:schemeClr val="dk1"/>
                </a:solidFill>
              </a:rPr>
              <a:t> your results.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29"/>
          <p:cNvSpPr txBox="1"/>
          <p:nvPr>
            <p:ph type="title"/>
          </p:nvPr>
        </p:nvSpPr>
        <p:spPr>
          <a:xfrm>
            <a:off x="1429593" y="580135"/>
            <a:ext cx="9332814" cy="80094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Phase 2 -  Methodology</a:t>
            </a:r>
            <a:endParaRPr/>
          </a:p>
        </p:txBody>
      </p:sp>
      <p:sp>
        <p:nvSpPr>
          <p:cNvPr id="183" name="Google Shape;183;p29"/>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184" name="Google Shape;184;p29"/>
          <p:cNvSpPr txBox="1"/>
          <p:nvPr>
            <p:ph idx="1" type="body"/>
          </p:nvPr>
        </p:nvSpPr>
        <p:spPr>
          <a:xfrm>
            <a:off x="1093285" y="1446396"/>
            <a:ext cx="9669122" cy="3731212"/>
          </a:xfrm>
          <a:prstGeom prst="rect">
            <a:avLst/>
          </a:prstGeom>
          <a:noFill/>
          <a:ln>
            <a:noFill/>
          </a:ln>
        </p:spPr>
        <p:txBody>
          <a:bodyPr anchorCtr="0" anchor="t" bIns="45700" lIns="91425" spcFirstLastPara="1" rIns="91425" wrap="square" tIns="45700">
            <a:noAutofit/>
          </a:bodyPr>
          <a:lstStyle/>
          <a:p>
            <a:pPr indent="0" lvl="0" marL="0" rtl="0" algn="l">
              <a:lnSpc>
                <a:spcPct val="150000"/>
              </a:lnSpc>
              <a:spcBef>
                <a:spcPts val="0"/>
              </a:spcBef>
              <a:spcAft>
                <a:spcPts val="0"/>
              </a:spcAft>
              <a:buClr>
                <a:schemeClr val="dk1"/>
              </a:buClr>
              <a:buSzPts val="2000"/>
              <a:buNone/>
            </a:pPr>
            <a:r>
              <a:rPr b="1" lang="es-ES" sz="2400">
                <a:solidFill>
                  <a:srgbClr val="0070C0"/>
                </a:solidFill>
              </a:rPr>
              <a:t>Data collection</a:t>
            </a:r>
            <a:endParaRPr/>
          </a:p>
          <a:p>
            <a:pPr indent="-342900" lvl="0" marL="342900" rtl="0" algn="l">
              <a:lnSpc>
                <a:spcPct val="150000"/>
              </a:lnSpc>
              <a:spcBef>
                <a:spcPts val="0"/>
              </a:spcBef>
              <a:spcAft>
                <a:spcPts val="0"/>
              </a:spcAft>
              <a:buClr>
                <a:schemeClr val="dk1"/>
              </a:buClr>
              <a:buSzPts val="2000"/>
              <a:buFont typeface="Arial"/>
              <a:buChar char="•"/>
            </a:pPr>
            <a:r>
              <a:rPr lang="es-ES" sz="2400">
                <a:solidFill>
                  <a:schemeClr val="dk1"/>
                </a:solidFill>
              </a:rPr>
              <a:t>Ensure that surveys, interviews and forms are </a:t>
            </a:r>
            <a:r>
              <a:rPr lang="es-ES" sz="2400">
                <a:solidFill>
                  <a:srgbClr val="0070C0"/>
                </a:solidFill>
              </a:rPr>
              <a:t>designed to capture </a:t>
            </a:r>
            <a:r>
              <a:rPr lang="es-ES" sz="2400">
                <a:solidFill>
                  <a:schemeClr val="dk1"/>
                </a:solidFill>
              </a:rPr>
              <a:t>both biological </a:t>
            </a:r>
            <a:r>
              <a:rPr lang="es-ES" sz="2400">
                <a:solidFill>
                  <a:srgbClr val="0070C0"/>
                </a:solidFill>
              </a:rPr>
              <a:t>sex and gender</a:t>
            </a:r>
            <a:r>
              <a:rPr lang="es-ES" sz="2400">
                <a:solidFill>
                  <a:schemeClr val="dk1"/>
                </a:solidFill>
              </a:rPr>
              <a:t> identity.</a:t>
            </a:r>
            <a:endParaRPr/>
          </a:p>
          <a:p>
            <a:pPr indent="-342900" lvl="0" marL="342900" rtl="0" algn="l">
              <a:lnSpc>
                <a:spcPct val="150000"/>
              </a:lnSpc>
              <a:spcBef>
                <a:spcPts val="0"/>
              </a:spcBef>
              <a:spcAft>
                <a:spcPts val="0"/>
              </a:spcAft>
              <a:buClr>
                <a:schemeClr val="dk1"/>
              </a:buClr>
              <a:buSzPts val="2000"/>
              <a:buFont typeface="Arial"/>
              <a:buChar char="•"/>
            </a:pPr>
            <a:r>
              <a:rPr lang="es-ES" sz="2400">
                <a:solidFill>
                  <a:schemeClr val="dk1"/>
                </a:solidFill>
              </a:rPr>
              <a:t>Use </a:t>
            </a:r>
            <a:r>
              <a:rPr lang="es-ES" sz="2400">
                <a:solidFill>
                  <a:srgbClr val="0070C0"/>
                </a:solidFill>
              </a:rPr>
              <a:t>clear</a:t>
            </a:r>
            <a:r>
              <a:rPr lang="es-ES" sz="2400">
                <a:solidFill>
                  <a:schemeClr val="dk1"/>
                </a:solidFill>
              </a:rPr>
              <a:t> and validated </a:t>
            </a:r>
            <a:r>
              <a:rPr lang="es-ES" sz="2400">
                <a:solidFill>
                  <a:srgbClr val="0070C0"/>
                </a:solidFill>
              </a:rPr>
              <a:t>categories to avoid ambiguity </a:t>
            </a:r>
            <a:r>
              <a:rPr lang="es-ES" sz="2400">
                <a:solidFill>
                  <a:schemeClr val="dk1"/>
                </a:solidFill>
              </a:rPr>
              <a:t>when different researchers collect the data.</a:t>
            </a:r>
            <a:endParaRPr/>
          </a:p>
          <a:p>
            <a:pPr indent="-342900" lvl="0" marL="342900" rtl="0" algn="l">
              <a:lnSpc>
                <a:spcPct val="150000"/>
              </a:lnSpc>
              <a:spcBef>
                <a:spcPts val="0"/>
              </a:spcBef>
              <a:spcAft>
                <a:spcPts val="0"/>
              </a:spcAft>
              <a:buClr>
                <a:schemeClr val="dk1"/>
              </a:buClr>
              <a:buSzPts val="2000"/>
              <a:buFont typeface="Arial"/>
              <a:buChar char="•"/>
            </a:pPr>
            <a:r>
              <a:rPr lang="es-ES" sz="2400">
                <a:solidFill>
                  <a:schemeClr val="dk1"/>
                </a:solidFill>
              </a:rPr>
              <a:t>In clinical settings, </a:t>
            </a:r>
            <a:r>
              <a:rPr lang="es-ES" sz="2400">
                <a:solidFill>
                  <a:srgbClr val="0070C0"/>
                </a:solidFill>
              </a:rPr>
              <a:t>consider how the environment might influence the answers</a:t>
            </a:r>
            <a:r>
              <a:rPr lang="es-ES" sz="2400">
                <a:solidFill>
                  <a:schemeClr val="dk1"/>
                </a:solidFill>
              </a:rPr>
              <a:t> of different gender groups.</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30"/>
          <p:cNvSpPr txBox="1"/>
          <p:nvPr>
            <p:ph type="title"/>
          </p:nvPr>
        </p:nvSpPr>
        <p:spPr>
          <a:xfrm>
            <a:off x="1429593" y="580135"/>
            <a:ext cx="9332814" cy="80094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Phase 2 -  Methodology</a:t>
            </a:r>
            <a:endParaRPr/>
          </a:p>
        </p:txBody>
      </p:sp>
      <p:sp>
        <p:nvSpPr>
          <p:cNvPr id="190" name="Google Shape;190;p30"/>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191" name="Google Shape;191;p30"/>
          <p:cNvSpPr txBox="1"/>
          <p:nvPr>
            <p:ph idx="1" type="body"/>
          </p:nvPr>
        </p:nvSpPr>
        <p:spPr>
          <a:xfrm>
            <a:off x="1093285" y="1446396"/>
            <a:ext cx="9669122" cy="3731212"/>
          </a:xfrm>
          <a:prstGeom prst="rect">
            <a:avLst/>
          </a:prstGeom>
          <a:noFill/>
          <a:ln>
            <a:noFill/>
          </a:ln>
        </p:spPr>
        <p:txBody>
          <a:bodyPr anchorCtr="0" anchor="t" bIns="45700" lIns="91425" spcFirstLastPara="1" rIns="91425" wrap="square" tIns="45700">
            <a:noAutofit/>
          </a:bodyPr>
          <a:lstStyle/>
          <a:p>
            <a:pPr indent="0" lvl="0" marL="0" rtl="0" algn="l">
              <a:lnSpc>
                <a:spcPct val="150000"/>
              </a:lnSpc>
              <a:spcBef>
                <a:spcPts val="0"/>
              </a:spcBef>
              <a:spcAft>
                <a:spcPts val="0"/>
              </a:spcAft>
              <a:buClr>
                <a:schemeClr val="dk1"/>
              </a:buClr>
              <a:buSzPts val="2000"/>
              <a:buNone/>
            </a:pPr>
            <a:r>
              <a:rPr b="1" lang="es-ES" sz="2400">
                <a:solidFill>
                  <a:schemeClr val="dk1"/>
                </a:solidFill>
              </a:rPr>
              <a:t>Preparing for </a:t>
            </a:r>
            <a:r>
              <a:rPr b="1" lang="es-ES" sz="2400">
                <a:solidFill>
                  <a:srgbClr val="0070C0"/>
                </a:solidFill>
              </a:rPr>
              <a:t>disaggregated data</a:t>
            </a:r>
            <a:endParaRPr/>
          </a:p>
          <a:p>
            <a:pPr indent="-342900" lvl="0" marL="342900" rtl="0" algn="l">
              <a:lnSpc>
                <a:spcPct val="150000"/>
              </a:lnSpc>
              <a:spcBef>
                <a:spcPts val="0"/>
              </a:spcBef>
              <a:spcAft>
                <a:spcPts val="0"/>
              </a:spcAft>
              <a:buClr>
                <a:schemeClr val="dk1"/>
              </a:buClr>
              <a:buSzPts val="2000"/>
              <a:buFont typeface="Arial"/>
              <a:buChar char="•"/>
            </a:pPr>
            <a:r>
              <a:rPr lang="es-ES" sz="2400">
                <a:solidFill>
                  <a:schemeClr val="dk1"/>
                </a:solidFill>
              </a:rPr>
              <a:t>You must </a:t>
            </a:r>
            <a:r>
              <a:rPr lang="es-ES" sz="2400">
                <a:solidFill>
                  <a:srgbClr val="0070C0"/>
                </a:solidFill>
              </a:rPr>
              <a:t>plan to analyse data for males and females separately </a:t>
            </a:r>
            <a:r>
              <a:rPr lang="es-ES" sz="2400">
                <a:solidFill>
                  <a:schemeClr val="dk1"/>
                </a:solidFill>
              </a:rPr>
              <a:t>(sex-disaggregated analysis) from the start.</a:t>
            </a:r>
            <a:endParaRPr/>
          </a:p>
          <a:p>
            <a:pPr indent="-342900" lvl="0" marL="342900" rtl="0" algn="l">
              <a:lnSpc>
                <a:spcPct val="150000"/>
              </a:lnSpc>
              <a:spcBef>
                <a:spcPts val="0"/>
              </a:spcBef>
              <a:spcAft>
                <a:spcPts val="0"/>
              </a:spcAft>
              <a:buClr>
                <a:schemeClr val="dk1"/>
              </a:buClr>
              <a:buSzPts val="2000"/>
              <a:buFont typeface="Arial"/>
              <a:buChar char="•"/>
            </a:pPr>
            <a:r>
              <a:rPr lang="es-ES" sz="2400">
                <a:solidFill>
                  <a:schemeClr val="dk1"/>
                </a:solidFill>
              </a:rPr>
              <a:t>Do not plan to “correct” or “adjust” for sex as if it were a problem; treat it as a </a:t>
            </a:r>
            <a:r>
              <a:rPr lang="es-ES" sz="2400">
                <a:solidFill>
                  <a:srgbClr val="0070C0"/>
                </a:solidFill>
              </a:rPr>
              <a:t>primary variable of interest</a:t>
            </a:r>
            <a:r>
              <a:rPr lang="es-ES" sz="2400">
                <a:solidFill>
                  <a:schemeClr val="dk1"/>
                </a:solidFill>
              </a:rPr>
              <a:t>.</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 name="Shape 66"/>
        <p:cNvGrpSpPr/>
        <p:nvPr/>
      </p:nvGrpSpPr>
      <p:grpSpPr>
        <a:xfrm>
          <a:off x="0" y="0"/>
          <a:ext cx="0" cy="0"/>
          <a:chOff x="0" y="0"/>
          <a:chExt cx="0" cy="0"/>
        </a:xfrm>
      </p:grpSpPr>
      <p:sp>
        <p:nvSpPr>
          <p:cNvPr id="67" name="Google Shape;67;p14"/>
          <p:cNvSpPr txBox="1"/>
          <p:nvPr>
            <p:ph idx="1" type="body"/>
          </p:nvPr>
        </p:nvSpPr>
        <p:spPr>
          <a:xfrm>
            <a:off x="1093285" y="1563394"/>
            <a:ext cx="9669122" cy="3731212"/>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150000"/>
              </a:lnSpc>
              <a:spcBef>
                <a:spcPts val="0"/>
              </a:spcBef>
              <a:spcAft>
                <a:spcPts val="0"/>
              </a:spcAft>
              <a:buClr>
                <a:schemeClr val="dk1"/>
              </a:buClr>
              <a:buSzPts val="2000"/>
              <a:buNone/>
            </a:pPr>
            <a:r>
              <a:rPr b="1" lang="es-ES" sz="2400">
                <a:solidFill>
                  <a:schemeClr val="dk1"/>
                </a:solidFill>
              </a:rPr>
              <a:t>Why do we need to change our perspective?</a:t>
            </a:r>
            <a:endParaRPr/>
          </a:p>
          <a:p>
            <a:pPr indent="-342900" lvl="0" marL="342900" rtl="0" algn="l">
              <a:lnSpc>
                <a:spcPct val="150000"/>
              </a:lnSpc>
              <a:spcBef>
                <a:spcPts val="0"/>
              </a:spcBef>
              <a:spcAft>
                <a:spcPts val="0"/>
              </a:spcAft>
              <a:buClr>
                <a:schemeClr val="dk1"/>
              </a:buClr>
              <a:buSzPts val="2000"/>
              <a:buFont typeface="Arial"/>
              <a:buChar char="•"/>
            </a:pPr>
            <a:r>
              <a:rPr lang="es-ES" sz="2400">
                <a:solidFill>
                  <a:schemeClr val="dk1"/>
                </a:solidFill>
              </a:rPr>
              <a:t>For a long time, biomedical </a:t>
            </a:r>
            <a:r>
              <a:rPr lang="es-ES" sz="2400">
                <a:solidFill>
                  <a:srgbClr val="0070C0"/>
                </a:solidFill>
              </a:rPr>
              <a:t>research was </a:t>
            </a:r>
            <a:r>
              <a:rPr b="1" lang="es-ES" sz="2400">
                <a:solidFill>
                  <a:srgbClr val="0070C0"/>
                </a:solidFill>
              </a:rPr>
              <a:t>“gender-blind”, </a:t>
            </a:r>
            <a:r>
              <a:rPr lang="es-ES" sz="2400">
                <a:solidFill>
                  <a:schemeClr val="dk1"/>
                </a:solidFill>
              </a:rPr>
              <a:t>assuming that results from male subjects applied to everyone.</a:t>
            </a:r>
            <a:endParaRPr/>
          </a:p>
          <a:p>
            <a:pPr indent="-342900" lvl="0" marL="342900" rtl="0" algn="l">
              <a:lnSpc>
                <a:spcPct val="150000"/>
              </a:lnSpc>
              <a:spcBef>
                <a:spcPts val="0"/>
              </a:spcBef>
              <a:spcAft>
                <a:spcPts val="0"/>
              </a:spcAft>
              <a:buClr>
                <a:schemeClr val="dk1"/>
              </a:buClr>
              <a:buSzPts val="2000"/>
              <a:buFont typeface="Arial"/>
              <a:buChar char="•"/>
            </a:pPr>
            <a:r>
              <a:rPr lang="es-ES" sz="2400">
                <a:solidFill>
                  <a:schemeClr val="dk1"/>
                </a:solidFill>
              </a:rPr>
              <a:t>This lack of diversity leads to less accurate science and potential </a:t>
            </a:r>
            <a:r>
              <a:rPr lang="es-ES" sz="2400">
                <a:solidFill>
                  <a:srgbClr val="0070C0"/>
                </a:solidFill>
              </a:rPr>
              <a:t>risks for patient safety</a:t>
            </a:r>
            <a:r>
              <a:rPr lang="es-ES" sz="2400">
                <a:solidFill>
                  <a:schemeClr val="dk1"/>
                </a:solidFill>
              </a:rPr>
              <a:t>.</a:t>
            </a:r>
            <a:endParaRPr/>
          </a:p>
          <a:p>
            <a:pPr indent="-342900" lvl="0" marL="342900" rtl="0" algn="l">
              <a:lnSpc>
                <a:spcPct val="150000"/>
              </a:lnSpc>
              <a:spcBef>
                <a:spcPts val="0"/>
              </a:spcBef>
              <a:spcAft>
                <a:spcPts val="0"/>
              </a:spcAft>
              <a:buClr>
                <a:schemeClr val="dk1"/>
              </a:buClr>
              <a:buSzPts val="2000"/>
              <a:buFont typeface="Arial"/>
              <a:buChar char="•"/>
            </a:pPr>
            <a:r>
              <a:rPr lang="es-ES" sz="2400">
                <a:solidFill>
                  <a:schemeClr val="dk1"/>
                </a:solidFill>
              </a:rPr>
              <a:t>We must move towards </a:t>
            </a:r>
            <a:r>
              <a:rPr b="1" lang="es-ES" sz="2400">
                <a:solidFill>
                  <a:srgbClr val="0070C0"/>
                </a:solidFill>
              </a:rPr>
              <a:t>“gender-aware” </a:t>
            </a:r>
            <a:r>
              <a:rPr lang="es-ES" sz="2400">
                <a:solidFill>
                  <a:schemeClr val="dk1"/>
                </a:solidFill>
              </a:rPr>
              <a:t>research to ensure high-quality and inclusive results.</a:t>
            </a:r>
            <a:endParaRPr sz="2400">
              <a:solidFill>
                <a:schemeClr val="dk1"/>
              </a:solidFill>
            </a:endParaRPr>
          </a:p>
        </p:txBody>
      </p:sp>
      <p:sp>
        <p:nvSpPr>
          <p:cNvPr id="68" name="Google Shape;68;p14"/>
          <p:cNvSpPr txBox="1"/>
          <p:nvPr>
            <p:ph type="title"/>
          </p:nvPr>
        </p:nvSpPr>
        <p:spPr>
          <a:xfrm>
            <a:off x="1093285" y="580135"/>
            <a:ext cx="9669122" cy="80094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Why do we need to change our perspective?</a:t>
            </a:r>
            <a:endParaRPr/>
          </a:p>
        </p:txBody>
      </p:sp>
      <p:sp>
        <p:nvSpPr>
          <p:cNvPr id="69" name="Google Shape;69;p14"/>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2026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31"/>
          <p:cNvSpPr txBox="1"/>
          <p:nvPr>
            <p:ph type="title"/>
          </p:nvPr>
        </p:nvSpPr>
        <p:spPr>
          <a:xfrm>
            <a:off x="1429593" y="580135"/>
            <a:ext cx="9332814" cy="80094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Phase 3 -  Data analysis</a:t>
            </a:r>
            <a:endParaRPr/>
          </a:p>
        </p:txBody>
      </p:sp>
      <p:sp>
        <p:nvSpPr>
          <p:cNvPr id="197" name="Google Shape;197;p31"/>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198" name="Google Shape;198;p31"/>
          <p:cNvSpPr txBox="1"/>
          <p:nvPr>
            <p:ph idx="1" type="body"/>
          </p:nvPr>
        </p:nvSpPr>
        <p:spPr>
          <a:xfrm>
            <a:off x="1093285" y="1446396"/>
            <a:ext cx="9669122" cy="3731212"/>
          </a:xfrm>
          <a:prstGeom prst="rect">
            <a:avLst/>
          </a:prstGeom>
          <a:noFill/>
          <a:ln>
            <a:noFill/>
          </a:ln>
        </p:spPr>
        <p:txBody>
          <a:bodyPr anchorCtr="0" anchor="t" bIns="45700" lIns="91425" spcFirstLastPara="1" rIns="91425" wrap="square" tIns="45700">
            <a:noAutofit/>
          </a:bodyPr>
          <a:lstStyle/>
          <a:p>
            <a:pPr indent="0" lvl="0" marL="0" rtl="0" algn="l">
              <a:lnSpc>
                <a:spcPct val="150000"/>
              </a:lnSpc>
              <a:spcBef>
                <a:spcPts val="0"/>
              </a:spcBef>
              <a:spcAft>
                <a:spcPts val="0"/>
              </a:spcAft>
              <a:buClr>
                <a:schemeClr val="dk1"/>
              </a:buClr>
              <a:buSzPts val="2000"/>
              <a:buNone/>
            </a:pPr>
            <a:r>
              <a:rPr b="1" lang="es-ES" sz="2400">
                <a:solidFill>
                  <a:srgbClr val="0070C0"/>
                </a:solidFill>
              </a:rPr>
              <a:t>Looking for differences and similarities</a:t>
            </a:r>
            <a:endParaRPr/>
          </a:p>
          <a:p>
            <a:pPr indent="-342900" lvl="0" marL="342900" rtl="0" algn="l">
              <a:lnSpc>
                <a:spcPct val="150000"/>
              </a:lnSpc>
              <a:spcBef>
                <a:spcPts val="0"/>
              </a:spcBef>
              <a:spcAft>
                <a:spcPts val="0"/>
              </a:spcAft>
              <a:buClr>
                <a:schemeClr val="dk1"/>
              </a:buClr>
              <a:buSzPts val="2000"/>
              <a:buFont typeface="Arial"/>
              <a:buChar char="•"/>
            </a:pPr>
            <a:r>
              <a:rPr lang="es-ES" sz="2400">
                <a:solidFill>
                  <a:schemeClr val="dk1"/>
                </a:solidFill>
              </a:rPr>
              <a:t>Conduct specific tests to see if the treatment or biological marker behaves differently in men and women.</a:t>
            </a:r>
            <a:endParaRPr/>
          </a:p>
          <a:p>
            <a:pPr indent="-342900" lvl="0" marL="342900" rtl="0" algn="l">
              <a:lnSpc>
                <a:spcPct val="150000"/>
              </a:lnSpc>
              <a:spcBef>
                <a:spcPts val="0"/>
              </a:spcBef>
              <a:spcAft>
                <a:spcPts val="0"/>
              </a:spcAft>
              <a:buClr>
                <a:schemeClr val="dk1"/>
              </a:buClr>
              <a:buSzPts val="2000"/>
              <a:buFont typeface="Arial"/>
              <a:buChar char="•"/>
            </a:pPr>
            <a:r>
              <a:rPr lang="es-ES" sz="2400">
                <a:solidFill>
                  <a:schemeClr val="dk1"/>
                </a:solidFill>
              </a:rPr>
              <a:t>A “neutral” average can hide the fact that a drug works well for one group but is toxic for another.</a:t>
            </a:r>
            <a:endParaRPr/>
          </a:p>
          <a:p>
            <a:pPr indent="-342900" lvl="0" marL="342900" rtl="0" algn="l">
              <a:lnSpc>
                <a:spcPct val="150000"/>
              </a:lnSpc>
              <a:spcBef>
                <a:spcPts val="0"/>
              </a:spcBef>
              <a:spcAft>
                <a:spcPts val="0"/>
              </a:spcAft>
              <a:buClr>
                <a:schemeClr val="dk1"/>
              </a:buClr>
              <a:buSzPts val="2000"/>
              <a:buFont typeface="Arial"/>
              <a:buChar char="•"/>
            </a:pPr>
            <a:r>
              <a:rPr lang="es-ES" sz="2400">
                <a:solidFill>
                  <a:srgbClr val="0070C0"/>
                </a:solidFill>
              </a:rPr>
              <a:t>If the sample size allows</a:t>
            </a:r>
            <a:r>
              <a:rPr lang="es-ES" sz="2400">
                <a:solidFill>
                  <a:schemeClr val="dk1"/>
                </a:solidFill>
              </a:rPr>
              <a:t>, analyse how sex interacts with other variables like age or ethnicity.</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32"/>
          <p:cNvSpPr txBox="1"/>
          <p:nvPr>
            <p:ph type="title"/>
          </p:nvPr>
        </p:nvSpPr>
        <p:spPr>
          <a:xfrm>
            <a:off x="1429593" y="580135"/>
            <a:ext cx="9332814" cy="80094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Phase 3 -  Data analysis</a:t>
            </a:r>
            <a:endParaRPr/>
          </a:p>
        </p:txBody>
      </p:sp>
      <p:sp>
        <p:nvSpPr>
          <p:cNvPr id="204" name="Google Shape;204;p32"/>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205" name="Google Shape;205;p32"/>
          <p:cNvSpPr txBox="1"/>
          <p:nvPr>
            <p:ph idx="1" type="body"/>
          </p:nvPr>
        </p:nvSpPr>
        <p:spPr>
          <a:xfrm>
            <a:off x="1093285" y="1446396"/>
            <a:ext cx="9669122" cy="3731212"/>
          </a:xfrm>
          <a:prstGeom prst="rect">
            <a:avLst/>
          </a:prstGeom>
          <a:noFill/>
          <a:ln>
            <a:noFill/>
          </a:ln>
        </p:spPr>
        <p:txBody>
          <a:bodyPr anchorCtr="0" anchor="t" bIns="45700" lIns="91425" spcFirstLastPara="1" rIns="91425" wrap="square" tIns="45700">
            <a:noAutofit/>
          </a:bodyPr>
          <a:lstStyle/>
          <a:p>
            <a:pPr indent="0" lvl="0" marL="0" rtl="0" algn="l">
              <a:lnSpc>
                <a:spcPct val="150000"/>
              </a:lnSpc>
              <a:spcBef>
                <a:spcPts val="0"/>
              </a:spcBef>
              <a:spcAft>
                <a:spcPts val="0"/>
              </a:spcAft>
              <a:buClr>
                <a:schemeClr val="dk1"/>
              </a:buClr>
              <a:buSzPts val="2000"/>
              <a:buNone/>
            </a:pPr>
            <a:r>
              <a:rPr b="1" lang="es-ES" sz="2400">
                <a:solidFill>
                  <a:schemeClr val="dk1"/>
                </a:solidFill>
              </a:rPr>
              <a:t>Interpreting results</a:t>
            </a:r>
            <a:endParaRPr/>
          </a:p>
          <a:p>
            <a:pPr indent="-342900" lvl="0" marL="342900" rtl="0" algn="l">
              <a:lnSpc>
                <a:spcPct val="150000"/>
              </a:lnSpc>
              <a:spcBef>
                <a:spcPts val="0"/>
              </a:spcBef>
              <a:spcAft>
                <a:spcPts val="0"/>
              </a:spcAft>
              <a:buClr>
                <a:schemeClr val="dk1"/>
              </a:buClr>
              <a:buSzPts val="2000"/>
              <a:buFont typeface="Arial"/>
              <a:buChar char="•"/>
            </a:pPr>
            <a:r>
              <a:rPr lang="es-ES" sz="2400">
                <a:solidFill>
                  <a:srgbClr val="0070C0"/>
                </a:solidFill>
              </a:rPr>
              <a:t>If you find a difference</a:t>
            </a:r>
            <a:r>
              <a:rPr lang="es-ES" sz="2400">
                <a:solidFill>
                  <a:schemeClr val="dk1"/>
                </a:solidFill>
              </a:rPr>
              <a:t>, investigate if it is due to </a:t>
            </a:r>
            <a:r>
              <a:rPr lang="es-ES" sz="2400">
                <a:solidFill>
                  <a:srgbClr val="0070C0"/>
                </a:solidFill>
              </a:rPr>
              <a:t>biological factors (sex) or social behaviours (gender)</a:t>
            </a:r>
            <a:r>
              <a:rPr lang="es-ES" sz="2400">
                <a:solidFill>
                  <a:schemeClr val="dk1"/>
                </a:solidFill>
              </a:rPr>
              <a:t>.</a:t>
            </a:r>
            <a:endParaRPr/>
          </a:p>
          <a:p>
            <a:pPr indent="-342900" lvl="0" marL="342900" rtl="0" algn="l">
              <a:lnSpc>
                <a:spcPct val="150000"/>
              </a:lnSpc>
              <a:spcBef>
                <a:spcPts val="0"/>
              </a:spcBef>
              <a:spcAft>
                <a:spcPts val="0"/>
              </a:spcAft>
              <a:buClr>
                <a:schemeClr val="dk1"/>
              </a:buClr>
              <a:buSzPts val="2000"/>
              <a:buFont typeface="Arial"/>
              <a:buChar char="•"/>
            </a:pPr>
            <a:r>
              <a:rPr lang="es-ES" sz="2400">
                <a:solidFill>
                  <a:srgbClr val="0070C0"/>
                </a:solidFill>
              </a:rPr>
              <a:t>Be careful not to use gender stereotypes</a:t>
            </a:r>
            <a:r>
              <a:rPr lang="es-ES" sz="2400">
                <a:solidFill>
                  <a:schemeClr val="dk1"/>
                </a:solidFill>
              </a:rPr>
              <a:t> to explain your results without scientific evidence.</a:t>
            </a:r>
            <a:endParaRPr/>
          </a:p>
          <a:p>
            <a:pPr indent="-342900" lvl="0" marL="342900" rtl="0" algn="l">
              <a:lnSpc>
                <a:spcPct val="150000"/>
              </a:lnSpc>
              <a:spcBef>
                <a:spcPts val="0"/>
              </a:spcBef>
              <a:spcAft>
                <a:spcPts val="0"/>
              </a:spcAft>
              <a:buClr>
                <a:schemeClr val="dk1"/>
              </a:buClr>
              <a:buSzPts val="2000"/>
              <a:buFont typeface="Arial"/>
              <a:buChar char="•"/>
            </a:pPr>
            <a:r>
              <a:rPr lang="es-ES" sz="2400">
                <a:solidFill>
                  <a:srgbClr val="0070C0"/>
                </a:solidFill>
              </a:rPr>
              <a:t>If no differences are found, report it</a:t>
            </a:r>
            <a:r>
              <a:rPr lang="es-ES" sz="2400">
                <a:solidFill>
                  <a:schemeClr val="dk1"/>
                </a:solidFill>
              </a:rPr>
              <a:t>. Knowing that a treatment is equally effective for everyone is a very valuable scientific finding.</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33"/>
          <p:cNvSpPr txBox="1"/>
          <p:nvPr>
            <p:ph type="title"/>
          </p:nvPr>
        </p:nvSpPr>
        <p:spPr>
          <a:xfrm>
            <a:off x="1429593" y="580135"/>
            <a:ext cx="9332814" cy="80094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Phase 4 -  Reporting and dissemination</a:t>
            </a:r>
            <a:endParaRPr/>
          </a:p>
        </p:txBody>
      </p:sp>
      <p:sp>
        <p:nvSpPr>
          <p:cNvPr id="211" name="Google Shape;211;p33"/>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212" name="Google Shape;212;p33"/>
          <p:cNvSpPr txBox="1"/>
          <p:nvPr>
            <p:ph idx="1" type="body"/>
          </p:nvPr>
        </p:nvSpPr>
        <p:spPr>
          <a:xfrm>
            <a:off x="1093285" y="1446396"/>
            <a:ext cx="9669122" cy="3731212"/>
          </a:xfrm>
          <a:prstGeom prst="rect">
            <a:avLst/>
          </a:prstGeom>
          <a:noFill/>
          <a:ln>
            <a:noFill/>
          </a:ln>
        </p:spPr>
        <p:txBody>
          <a:bodyPr anchorCtr="0" anchor="t" bIns="45700" lIns="91425" spcFirstLastPara="1" rIns="91425" wrap="square" tIns="45700">
            <a:noAutofit/>
          </a:bodyPr>
          <a:lstStyle/>
          <a:p>
            <a:pPr indent="0" lvl="0" marL="0" rtl="0" algn="l">
              <a:lnSpc>
                <a:spcPct val="150000"/>
              </a:lnSpc>
              <a:spcBef>
                <a:spcPts val="0"/>
              </a:spcBef>
              <a:spcAft>
                <a:spcPts val="0"/>
              </a:spcAft>
              <a:buClr>
                <a:schemeClr val="dk1"/>
              </a:buClr>
              <a:buSzPts val="2000"/>
              <a:buNone/>
            </a:pPr>
            <a:r>
              <a:rPr b="1" lang="es-ES" sz="2400">
                <a:solidFill>
                  <a:srgbClr val="0070C0"/>
                </a:solidFill>
              </a:rPr>
              <a:t>Transparency</a:t>
            </a:r>
            <a:r>
              <a:rPr b="1" lang="es-ES" sz="2400">
                <a:solidFill>
                  <a:schemeClr val="dk1"/>
                </a:solidFill>
              </a:rPr>
              <a:t> in science</a:t>
            </a:r>
            <a:endParaRPr/>
          </a:p>
          <a:p>
            <a:pPr indent="-342900" lvl="0" marL="342900" rtl="0" algn="l">
              <a:lnSpc>
                <a:spcPct val="150000"/>
              </a:lnSpc>
              <a:spcBef>
                <a:spcPts val="0"/>
              </a:spcBef>
              <a:spcAft>
                <a:spcPts val="0"/>
              </a:spcAft>
              <a:buClr>
                <a:schemeClr val="dk1"/>
              </a:buClr>
              <a:buSzPts val="2000"/>
              <a:buFont typeface="Arial"/>
              <a:buChar char="•"/>
            </a:pPr>
            <a:r>
              <a:rPr lang="es-ES" sz="2400">
                <a:solidFill>
                  <a:schemeClr val="dk1"/>
                </a:solidFill>
              </a:rPr>
              <a:t>Always state the </a:t>
            </a:r>
            <a:r>
              <a:rPr lang="es-ES" sz="2400">
                <a:solidFill>
                  <a:srgbClr val="0070C0"/>
                </a:solidFill>
              </a:rPr>
              <a:t>sex of the subjects in the title or abstract</a:t>
            </a:r>
            <a:r>
              <a:rPr lang="es-ES" sz="2400">
                <a:solidFill>
                  <a:schemeClr val="dk1"/>
                </a:solidFill>
              </a:rPr>
              <a:t>.</a:t>
            </a:r>
            <a:endParaRPr/>
          </a:p>
          <a:p>
            <a:pPr indent="-342900" lvl="0" marL="342900" rtl="0" algn="l">
              <a:lnSpc>
                <a:spcPct val="150000"/>
              </a:lnSpc>
              <a:spcBef>
                <a:spcPts val="0"/>
              </a:spcBef>
              <a:spcAft>
                <a:spcPts val="0"/>
              </a:spcAft>
              <a:buClr>
                <a:schemeClr val="dk1"/>
              </a:buClr>
              <a:buSzPts val="2000"/>
              <a:buFont typeface="Arial"/>
              <a:buChar char="•"/>
            </a:pPr>
            <a:r>
              <a:rPr lang="es-ES" sz="2400">
                <a:solidFill>
                  <a:srgbClr val="0070C0"/>
                </a:solidFill>
              </a:rPr>
              <a:t>Use graph and tables that clearly show the results for each sex</a:t>
            </a:r>
            <a:r>
              <a:rPr lang="es-ES" sz="2400">
                <a:solidFill>
                  <a:schemeClr val="dk1"/>
                </a:solidFill>
              </a:rPr>
              <a:t>, even if they are similar.</a:t>
            </a:r>
            <a:endParaRPr/>
          </a:p>
          <a:p>
            <a:pPr indent="-342900" lvl="0" marL="342900" rtl="0" algn="l">
              <a:lnSpc>
                <a:spcPct val="150000"/>
              </a:lnSpc>
              <a:spcBef>
                <a:spcPts val="0"/>
              </a:spcBef>
              <a:spcAft>
                <a:spcPts val="0"/>
              </a:spcAft>
              <a:buClr>
                <a:schemeClr val="dk1"/>
              </a:buClr>
              <a:buSzPts val="2000"/>
              <a:buFont typeface="Arial"/>
              <a:buChar char="•"/>
            </a:pPr>
            <a:r>
              <a:rPr lang="es-ES" sz="2400">
                <a:solidFill>
                  <a:srgbClr val="0070C0"/>
                </a:solidFill>
              </a:rPr>
              <a:t>SAGER guidelines</a:t>
            </a:r>
            <a:r>
              <a:rPr lang="es-ES" sz="2400">
                <a:solidFill>
                  <a:schemeClr val="dk1"/>
                </a:solidFill>
              </a:rPr>
              <a:t>: Follow the “Sex and Gender Equity in Research” standards when preparing your manuscript for publication.</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 name="Shape 216"/>
        <p:cNvGrpSpPr/>
        <p:nvPr/>
      </p:nvGrpSpPr>
      <p:grpSpPr>
        <a:xfrm>
          <a:off x="0" y="0"/>
          <a:ext cx="0" cy="0"/>
          <a:chOff x="0" y="0"/>
          <a:chExt cx="0" cy="0"/>
        </a:xfrm>
      </p:grpSpPr>
      <p:sp>
        <p:nvSpPr>
          <p:cNvPr id="217" name="Google Shape;217;p34"/>
          <p:cNvSpPr txBox="1"/>
          <p:nvPr>
            <p:ph type="title"/>
          </p:nvPr>
        </p:nvSpPr>
        <p:spPr>
          <a:xfrm>
            <a:off x="1429593" y="580135"/>
            <a:ext cx="9332814" cy="80094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Closing the Hipatia Loop: Self-evaluation</a:t>
            </a:r>
            <a:endParaRPr/>
          </a:p>
        </p:txBody>
      </p:sp>
      <p:sp>
        <p:nvSpPr>
          <p:cNvPr id="218" name="Google Shape;218;p34"/>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219" name="Google Shape;219;p34"/>
          <p:cNvSpPr txBox="1"/>
          <p:nvPr>
            <p:ph idx="1" type="body"/>
          </p:nvPr>
        </p:nvSpPr>
        <p:spPr>
          <a:xfrm>
            <a:off x="1093285" y="1446396"/>
            <a:ext cx="9669122" cy="3731212"/>
          </a:xfrm>
          <a:prstGeom prst="rect">
            <a:avLst/>
          </a:prstGeom>
          <a:noFill/>
          <a:ln>
            <a:noFill/>
          </a:ln>
        </p:spPr>
        <p:txBody>
          <a:bodyPr anchorCtr="0" anchor="t" bIns="45700" lIns="91425" spcFirstLastPara="1" rIns="91425" wrap="square" tIns="45700">
            <a:noAutofit/>
          </a:bodyPr>
          <a:lstStyle/>
          <a:p>
            <a:pPr indent="-342900" lvl="0" marL="342900" rtl="0" algn="l">
              <a:lnSpc>
                <a:spcPct val="150000"/>
              </a:lnSpc>
              <a:spcBef>
                <a:spcPts val="0"/>
              </a:spcBef>
              <a:spcAft>
                <a:spcPts val="0"/>
              </a:spcAft>
              <a:buClr>
                <a:schemeClr val="dk1"/>
              </a:buClr>
              <a:buSzPts val="2000"/>
              <a:buFont typeface="Arial"/>
              <a:buChar char="•"/>
            </a:pPr>
            <a:r>
              <a:rPr lang="es-ES" sz="2400">
                <a:solidFill>
                  <a:schemeClr val="dk1"/>
                </a:solidFill>
              </a:rPr>
              <a:t>Use the </a:t>
            </a:r>
            <a:r>
              <a:rPr b="1" lang="es-ES" sz="2400">
                <a:solidFill>
                  <a:srgbClr val="0070C0"/>
                </a:solidFill>
              </a:rPr>
              <a:t>toolkit</a:t>
            </a:r>
            <a:r>
              <a:rPr lang="es-ES" sz="2400">
                <a:solidFill>
                  <a:schemeClr val="dk1"/>
                </a:solidFill>
              </a:rPr>
              <a:t> to review if you have fulfilled all the sex and gender-dimension criteria.</a:t>
            </a:r>
            <a:endParaRPr/>
          </a:p>
          <a:p>
            <a:pPr indent="-342900" lvl="0" marL="342900" rtl="0" algn="l">
              <a:lnSpc>
                <a:spcPct val="150000"/>
              </a:lnSpc>
              <a:spcBef>
                <a:spcPts val="0"/>
              </a:spcBef>
              <a:spcAft>
                <a:spcPts val="0"/>
              </a:spcAft>
              <a:buClr>
                <a:schemeClr val="dk1"/>
              </a:buClr>
              <a:buSzPts val="2000"/>
              <a:buFont typeface="Arial"/>
              <a:buChar char="•"/>
            </a:pPr>
            <a:r>
              <a:rPr lang="es-ES" sz="2400">
                <a:solidFill>
                  <a:schemeClr val="dk1"/>
                </a:solidFill>
              </a:rPr>
              <a:t>Identify </a:t>
            </a:r>
            <a:r>
              <a:rPr lang="es-ES" sz="2400">
                <a:solidFill>
                  <a:srgbClr val="0070C0"/>
                </a:solidFill>
              </a:rPr>
              <a:t>which areas were the most challenging </a:t>
            </a:r>
            <a:r>
              <a:rPr lang="es-ES" sz="2400">
                <a:solidFill>
                  <a:schemeClr val="dk1"/>
                </a:solidFill>
              </a:rPr>
              <a:t>to include for future project designs.</a:t>
            </a:r>
            <a:endParaRPr/>
          </a:p>
          <a:p>
            <a:pPr indent="-342900" lvl="0" marL="342900" rtl="0" algn="l">
              <a:lnSpc>
                <a:spcPct val="150000"/>
              </a:lnSpc>
              <a:spcBef>
                <a:spcPts val="0"/>
              </a:spcBef>
              <a:spcAft>
                <a:spcPts val="0"/>
              </a:spcAft>
              <a:buClr>
                <a:schemeClr val="dk1"/>
              </a:buClr>
              <a:buSzPts val="2000"/>
              <a:buFont typeface="Arial"/>
              <a:buChar char="•"/>
            </a:pPr>
            <a:r>
              <a:rPr lang="es-ES" sz="2400">
                <a:solidFill>
                  <a:srgbClr val="0070C0"/>
                </a:solidFill>
              </a:rPr>
              <a:t>Share your process </a:t>
            </a:r>
            <a:r>
              <a:rPr lang="es-ES" sz="2400">
                <a:solidFill>
                  <a:schemeClr val="dk1"/>
                </a:solidFill>
              </a:rPr>
              <a:t>to help other teams in your institution follow these best practices.</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35"/>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2026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225" name="Google Shape;225;p35"/>
          <p:cNvSpPr/>
          <p:nvPr/>
        </p:nvSpPr>
        <p:spPr>
          <a:xfrm>
            <a:off x="0" y="2558143"/>
            <a:ext cx="12192000" cy="1817914"/>
          </a:xfrm>
          <a:prstGeom prst="rect">
            <a:avLst/>
          </a:prstGeom>
          <a:solidFill>
            <a:srgbClr val="333399"/>
          </a:solidFill>
          <a:ln cap="flat" cmpd="sng" w="25400">
            <a:solidFill>
              <a:srgbClr val="26415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s-ES" sz="6000" u="none" cap="none" strike="noStrike">
                <a:solidFill>
                  <a:schemeClr val="lt1"/>
                </a:solidFill>
                <a:latin typeface="Arial"/>
                <a:ea typeface="Arial"/>
                <a:cs typeface="Arial"/>
                <a:sym typeface="Arial"/>
              </a:rPr>
              <a:t>Impact &amp; AI Examples</a:t>
            </a:r>
            <a:endParaRPr b="0" i="0" sz="6000" u="none" cap="none" strike="noStrike">
              <a:solidFill>
                <a:schemeClr val="lt1"/>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36"/>
          <p:cNvSpPr txBox="1"/>
          <p:nvPr>
            <p:ph type="title"/>
          </p:nvPr>
        </p:nvSpPr>
        <p:spPr>
          <a:xfrm>
            <a:off x="1429593" y="580135"/>
            <a:ext cx="9332814" cy="80094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The handbook</a:t>
            </a:r>
            <a:endParaRPr/>
          </a:p>
        </p:txBody>
      </p:sp>
      <p:sp>
        <p:nvSpPr>
          <p:cNvPr id="231" name="Google Shape;231;p36"/>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pic>
        <p:nvPicPr>
          <p:cNvPr descr="Diagrama&#10;&#10;El contenido generado por IA puede ser incorrecto." id="232" name="Google Shape;232;p36"/>
          <p:cNvPicPr preferRelativeResize="0"/>
          <p:nvPr/>
        </p:nvPicPr>
        <p:blipFill rotWithShape="1">
          <a:blip r:embed="rId5">
            <a:alphaModFix/>
          </a:blip>
          <a:srcRect b="0" l="0" r="0" t="0"/>
          <a:stretch/>
        </p:blipFill>
        <p:spPr>
          <a:xfrm>
            <a:off x="5405323" y="1293992"/>
            <a:ext cx="3281477" cy="4476754"/>
          </a:xfrm>
          <a:prstGeom prst="rect">
            <a:avLst/>
          </a:prstGeom>
          <a:noFill/>
          <a:ln>
            <a:noFill/>
          </a:ln>
        </p:spPr>
      </p:pic>
      <p:pic>
        <p:nvPicPr>
          <p:cNvPr descr="Un dibujo animado con letras&#10;&#10;El contenido generado por IA puede ser incorrecto." id="233" name="Google Shape;233;p36"/>
          <p:cNvPicPr preferRelativeResize="0"/>
          <p:nvPr/>
        </p:nvPicPr>
        <p:blipFill rotWithShape="1">
          <a:blip r:embed="rId6">
            <a:alphaModFix/>
          </a:blip>
          <a:srcRect b="0" l="0" r="0" t="0"/>
          <a:stretch/>
        </p:blipFill>
        <p:spPr>
          <a:xfrm>
            <a:off x="9054481" y="1381080"/>
            <a:ext cx="2896004" cy="1086002"/>
          </a:xfrm>
          <a:prstGeom prst="rect">
            <a:avLst/>
          </a:prstGeom>
          <a:noFill/>
          <a:ln>
            <a:noFill/>
          </a:ln>
        </p:spPr>
      </p:pic>
      <p:pic>
        <p:nvPicPr>
          <p:cNvPr descr="Agència de Qualitat i Avaluació Sanitàries de Catalunya (AQuAS) | LinkedIn" id="234" name="Google Shape;234;p36"/>
          <p:cNvPicPr preferRelativeResize="0"/>
          <p:nvPr/>
        </p:nvPicPr>
        <p:blipFill rotWithShape="1">
          <a:blip r:embed="rId7">
            <a:alphaModFix/>
          </a:blip>
          <a:srcRect b="0" l="0" r="0" t="0"/>
          <a:stretch/>
        </p:blipFill>
        <p:spPr>
          <a:xfrm>
            <a:off x="1392715" y="1381080"/>
            <a:ext cx="1905000" cy="19050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sp>
        <p:nvSpPr>
          <p:cNvPr id="239" name="Google Shape;239;p37"/>
          <p:cNvSpPr txBox="1"/>
          <p:nvPr>
            <p:ph type="title"/>
          </p:nvPr>
        </p:nvSpPr>
        <p:spPr>
          <a:xfrm>
            <a:off x="1429593" y="580135"/>
            <a:ext cx="9332814" cy="80094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Cardiovascular disease</a:t>
            </a:r>
            <a:endParaRPr/>
          </a:p>
        </p:txBody>
      </p:sp>
      <p:sp>
        <p:nvSpPr>
          <p:cNvPr id="240" name="Google Shape;240;p37"/>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241" name="Google Shape;241;p37"/>
          <p:cNvSpPr txBox="1"/>
          <p:nvPr/>
        </p:nvSpPr>
        <p:spPr>
          <a:xfrm>
            <a:off x="780028" y="1906601"/>
            <a:ext cx="10181886" cy="23083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ES" sz="2400" u="none" cap="none" strike="noStrike">
                <a:solidFill>
                  <a:srgbClr val="000000"/>
                </a:solidFill>
                <a:latin typeface="Arial"/>
                <a:ea typeface="Arial"/>
                <a:cs typeface="Arial"/>
                <a:sym typeface="Arial"/>
              </a:rPr>
              <a:t>“Canadian investigators collected gender-relevant variables through a questionnaire and developed a methodology to generate a composite measure of gender, the gender score. This score predicted the recurrence of cardiovascular events and showed </a:t>
            </a:r>
            <a:r>
              <a:rPr b="0" i="0" lang="es-ES" sz="2400" u="none" cap="none" strike="noStrike">
                <a:solidFill>
                  <a:srgbClr val="000000"/>
                </a:solidFill>
                <a:highlight>
                  <a:srgbClr val="FFFF00"/>
                </a:highlight>
                <a:latin typeface="Arial"/>
                <a:ea typeface="Arial"/>
                <a:cs typeface="Arial"/>
                <a:sym typeface="Arial"/>
              </a:rPr>
              <a:t>that individuals with characteristics traditionally ascribed to women had worse outcomes</a:t>
            </a:r>
            <a:r>
              <a:rPr b="0" i="0" lang="es-ES" sz="2400" u="none" cap="none" strike="noStrike">
                <a:solidFill>
                  <a:srgbClr val="000000"/>
                </a:solidFill>
                <a:latin typeface="Arial"/>
                <a:ea typeface="Arial"/>
                <a:cs typeface="Arial"/>
                <a:sym typeface="Arial"/>
              </a:rPr>
              <a:t>, highlighting the importance of including gender and sex in studies.“</a:t>
            </a:r>
            <a:endParaRPr b="0" i="0" sz="2400" u="none" cap="none" strike="noStrike">
              <a:solidFill>
                <a:srgbClr val="000000"/>
              </a:solidFill>
              <a:latin typeface="Arial"/>
              <a:ea typeface="Arial"/>
              <a:cs typeface="Arial"/>
              <a:sym typeface="Arial"/>
            </a:endParaRPr>
          </a:p>
        </p:txBody>
      </p:sp>
      <p:pic>
        <p:nvPicPr>
          <p:cNvPr descr="Diagrama&#10;&#10;El contenido generado por IA puede ser incorrecto." id="242" name="Google Shape;242;p37"/>
          <p:cNvPicPr preferRelativeResize="0"/>
          <p:nvPr/>
        </p:nvPicPr>
        <p:blipFill rotWithShape="1">
          <a:blip r:embed="rId5">
            <a:alphaModFix/>
          </a:blip>
          <a:srcRect b="0" l="0" r="0" t="0"/>
          <a:stretch/>
        </p:blipFill>
        <p:spPr>
          <a:xfrm>
            <a:off x="10262790" y="4043587"/>
            <a:ext cx="1637734" cy="2234278"/>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38"/>
          <p:cNvSpPr txBox="1"/>
          <p:nvPr>
            <p:ph type="title"/>
          </p:nvPr>
        </p:nvSpPr>
        <p:spPr>
          <a:xfrm>
            <a:off x="1429593" y="580135"/>
            <a:ext cx="9332814" cy="80094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Gene expression</a:t>
            </a:r>
            <a:endParaRPr/>
          </a:p>
        </p:txBody>
      </p:sp>
      <p:sp>
        <p:nvSpPr>
          <p:cNvPr id="248" name="Google Shape;248;p38"/>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249" name="Google Shape;249;p38"/>
          <p:cNvSpPr txBox="1"/>
          <p:nvPr/>
        </p:nvSpPr>
        <p:spPr>
          <a:xfrm>
            <a:off x="702128" y="2274838"/>
            <a:ext cx="10787743" cy="230832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ES" sz="2400" u="none" cap="none" strike="noStrike">
                <a:solidFill>
                  <a:srgbClr val="000000"/>
                </a:solidFill>
                <a:latin typeface="Arial"/>
                <a:ea typeface="Arial"/>
                <a:cs typeface="Arial"/>
                <a:sym typeface="Arial"/>
              </a:rPr>
              <a:t>“Sex-biased regulatory network structures have been described in healthy tissue as well as in diseased individuals. Even though most transcription factors (TFs) are not differentially expressed between males and females, many have sex-biased regulatory targeting patterns. </a:t>
            </a:r>
            <a:r>
              <a:rPr b="0" i="0" lang="es-ES" sz="2400" u="none" cap="none" strike="noStrike">
                <a:solidFill>
                  <a:srgbClr val="000000"/>
                </a:solidFill>
                <a:highlight>
                  <a:srgbClr val="FFFF00"/>
                </a:highlight>
                <a:latin typeface="Arial"/>
                <a:ea typeface="Arial"/>
                <a:cs typeface="Arial"/>
                <a:sym typeface="Arial"/>
              </a:rPr>
              <a:t>For example, genes associated with Parkinson’s disease and Alzheimer’s disease are targeted by different sets of TFs in each sex”.</a:t>
            </a:r>
            <a:endParaRPr b="0" i="0" sz="2400" u="none" cap="none" strike="noStrike">
              <a:solidFill>
                <a:srgbClr val="000000"/>
              </a:solidFill>
              <a:highlight>
                <a:srgbClr val="FFFF00"/>
              </a:highlight>
              <a:latin typeface="Arial"/>
              <a:ea typeface="Arial"/>
              <a:cs typeface="Arial"/>
              <a:sym typeface="Arial"/>
            </a:endParaRPr>
          </a:p>
        </p:txBody>
      </p:sp>
      <p:pic>
        <p:nvPicPr>
          <p:cNvPr descr="Diagrama&#10;&#10;El contenido generado por IA puede ser incorrecto." id="250" name="Google Shape;250;p38"/>
          <p:cNvPicPr preferRelativeResize="0"/>
          <p:nvPr/>
        </p:nvPicPr>
        <p:blipFill rotWithShape="1">
          <a:blip r:embed="rId5">
            <a:alphaModFix/>
          </a:blip>
          <a:srcRect b="0" l="0" r="0" t="0"/>
          <a:stretch/>
        </p:blipFill>
        <p:spPr>
          <a:xfrm>
            <a:off x="10262790" y="4250415"/>
            <a:ext cx="1637734" cy="2234278"/>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39"/>
          <p:cNvSpPr txBox="1"/>
          <p:nvPr>
            <p:ph type="title"/>
          </p:nvPr>
        </p:nvSpPr>
        <p:spPr>
          <a:xfrm>
            <a:off x="1429593" y="580135"/>
            <a:ext cx="9332814" cy="80094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Adverse drug reactions (ADR)</a:t>
            </a:r>
            <a:endParaRPr/>
          </a:p>
        </p:txBody>
      </p:sp>
      <p:sp>
        <p:nvSpPr>
          <p:cNvPr id="256" name="Google Shape;256;p39"/>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257" name="Google Shape;257;p39"/>
          <p:cNvSpPr txBox="1"/>
          <p:nvPr/>
        </p:nvSpPr>
        <p:spPr>
          <a:xfrm>
            <a:off x="729342" y="1384218"/>
            <a:ext cx="10570029" cy="415498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ES" sz="2200" u="none" cap="none" strike="noStrike">
                <a:solidFill>
                  <a:srgbClr val="000000"/>
                </a:solidFill>
                <a:latin typeface="Arial"/>
                <a:ea typeface="Arial"/>
                <a:cs typeface="Arial"/>
                <a:sym typeface="Arial"/>
              </a:rPr>
              <a:t>“Pharmaceutical research, closely related to drug development, is a sub-field of biomedicine where the inclusion of the sex and gender perspective is urgent. Most of the treatments we have are the outcome of pre-clinical and clinical trials with a specific drug. For this, </a:t>
            </a:r>
            <a:r>
              <a:rPr b="0" i="0" lang="es-ES" sz="2200" u="none" cap="none" strike="noStrike">
                <a:solidFill>
                  <a:srgbClr val="000000"/>
                </a:solidFill>
                <a:highlight>
                  <a:srgbClr val="FFFF00"/>
                </a:highlight>
                <a:latin typeface="Arial"/>
                <a:ea typeface="Arial"/>
                <a:cs typeface="Arial"/>
                <a:sym typeface="Arial"/>
              </a:rPr>
              <a:t>lack of gender diversity within these trials has resulted in suboptimal healthcare for minorities and females, which has been reported since 1986</a:t>
            </a:r>
            <a:r>
              <a:rPr b="0" i="0" lang="es-ES" sz="2200" u="none" cap="none" strike="noStrike">
                <a:solidFill>
                  <a:srgbClr val="000000"/>
                </a:solidFill>
                <a:latin typeface="Arial"/>
                <a:ea typeface="Arial"/>
                <a:cs typeface="Arial"/>
                <a:sym typeface="Arial"/>
              </a:rPr>
              <a:t> (Geller et al., 2018). It is not acceptable to employ Caucasian male-tailored drug treatments, given the fact that the drug dynamics are quite different between males and females (Zucker &amp; Prendergast, 2020). This is due to many factors, but the most relevant one is argued to be the historically disproportionate use of male animal models in clinical trials (Zucker &amp; Beery, 2010): A survey of 2000 animal studies published in 2010 found that 80% of studies had male bias (Ravindran et al., 2020). “</a:t>
            </a:r>
            <a:endParaRPr b="0" i="0" sz="2200" u="none" cap="none" strike="noStrike">
              <a:solidFill>
                <a:srgbClr val="000000"/>
              </a:solidFill>
              <a:latin typeface="Arial"/>
              <a:ea typeface="Arial"/>
              <a:cs typeface="Arial"/>
              <a:sym typeface="Arial"/>
            </a:endParaRPr>
          </a:p>
        </p:txBody>
      </p:sp>
      <p:pic>
        <p:nvPicPr>
          <p:cNvPr descr="Diagrama&#10;&#10;El contenido generado por IA puede ser incorrecto." id="258" name="Google Shape;258;p39"/>
          <p:cNvPicPr preferRelativeResize="0"/>
          <p:nvPr/>
        </p:nvPicPr>
        <p:blipFill rotWithShape="1">
          <a:blip r:embed="rId5">
            <a:alphaModFix/>
          </a:blip>
          <a:srcRect b="0" l="0" r="0" t="0"/>
          <a:stretch/>
        </p:blipFill>
        <p:spPr>
          <a:xfrm>
            <a:off x="11004096" y="5127171"/>
            <a:ext cx="1120887" cy="152917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40"/>
          <p:cNvSpPr txBox="1"/>
          <p:nvPr>
            <p:ph type="title"/>
          </p:nvPr>
        </p:nvSpPr>
        <p:spPr>
          <a:xfrm>
            <a:off x="1429593" y="580135"/>
            <a:ext cx="9332814" cy="80094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Related pain</a:t>
            </a:r>
            <a:endParaRPr/>
          </a:p>
        </p:txBody>
      </p:sp>
      <p:sp>
        <p:nvSpPr>
          <p:cNvPr id="264" name="Google Shape;264;p40"/>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pic>
        <p:nvPicPr>
          <p:cNvPr descr="Diagrama&#10;&#10;El contenido generado por IA puede ser incorrecto." id="265" name="Google Shape;265;p40"/>
          <p:cNvPicPr preferRelativeResize="0"/>
          <p:nvPr/>
        </p:nvPicPr>
        <p:blipFill rotWithShape="1">
          <a:blip r:embed="rId5">
            <a:alphaModFix/>
          </a:blip>
          <a:srcRect b="0" l="0" r="0" t="0"/>
          <a:stretch/>
        </p:blipFill>
        <p:spPr>
          <a:xfrm>
            <a:off x="11071113" y="5204158"/>
            <a:ext cx="1120887" cy="1529170"/>
          </a:xfrm>
          <a:prstGeom prst="rect">
            <a:avLst/>
          </a:prstGeom>
          <a:noFill/>
          <a:ln>
            <a:noFill/>
          </a:ln>
        </p:spPr>
      </p:pic>
      <p:sp>
        <p:nvSpPr>
          <p:cNvPr id="266" name="Google Shape;266;p40"/>
          <p:cNvSpPr txBox="1"/>
          <p:nvPr/>
        </p:nvSpPr>
        <p:spPr>
          <a:xfrm>
            <a:off x="413999" y="1261956"/>
            <a:ext cx="10657114" cy="483209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s-ES" sz="2200" u="none" cap="none" strike="noStrike">
                <a:solidFill>
                  <a:srgbClr val="000000"/>
                </a:solidFill>
                <a:latin typeface="Arial"/>
                <a:ea typeface="Arial"/>
                <a:cs typeface="Arial"/>
                <a:sym typeface="Arial"/>
              </a:rPr>
              <a:t>A patient has sex characteristics that affect how they feel pain, but the patient is also influenced by gender norms in the culture they live in, and this may influence how that patient feels and expresses pain. Gender norms, for example, may influence a person’s willingness to report pain. In many cultures, men are expected to be strong and resolute, which means that men may be less willing to express pain than women. This varies by ethnicity and other social factors. Physician gender stereotypes may also influence their choice of treatments for men and women. Clinicians often perceive women’s pain to be psychological, and women may receive more non specific diagnoses, wait longer for treatment, and receive more antidepressants and fewer painkillers than men. Consequently, </a:t>
            </a:r>
            <a:r>
              <a:rPr b="0" i="0" lang="es-ES" sz="2200" u="none" cap="none" strike="noStrike">
                <a:solidFill>
                  <a:srgbClr val="000000"/>
                </a:solidFill>
                <a:highlight>
                  <a:srgbClr val="FFFF00"/>
                </a:highlight>
                <a:latin typeface="Arial"/>
                <a:ea typeface="Arial"/>
                <a:cs typeface="Arial"/>
                <a:sym typeface="Arial"/>
              </a:rPr>
              <a:t>the treatment a patient receives depends in part on the patient’s gender and on the physician’s gender assumptions.</a:t>
            </a:r>
            <a:r>
              <a:rPr b="0" i="0" lang="es-ES" sz="2200" u="none" cap="none" strike="noStrike">
                <a:solidFill>
                  <a:srgbClr val="000000"/>
                </a:solidFill>
                <a:latin typeface="Arial"/>
                <a:ea typeface="Arial"/>
                <a:cs typeface="Arial"/>
                <a:sym typeface="Arial"/>
              </a:rPr>
              <a:t> To my knowledge, this has not been studied in nonbinary patients. (Source: Schiebinger, L. (2022). Sex, gender, and intersectional puzzles in health and biomedicine https://doi.org/10.1016/j.medj.2022.04.003 ). </a:t>
            </a:r>
            <a:endParaRPr b="0" i="0" sz="22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 name="Shape 73"/>
        <p:cNvGrpSpPr/>
        <p:nvPr/>
      </p:nvGrpSpPr>
      <p:grpSpPr>
        <a:xfrm>
          <a:off x="0" y="0"/>
          <a:ext cx="0" cy="0"/>
          <a:chOff x="0" y="0"/>
          <a:chExt cx="0" cy="0"/>
        </a:xfrm>
      </p:grpSpPr>
      <p:sp>
        <p:nvSpPr>
          <p:cNvPr id="74" name="Google Shape;74;p15"/>
          <p:cNvSpPr txBox="1"/>
          <p:nvPr>
            <p:ph type="title"/>
          </p:nvPr>
        </p:nvSpPr>
        <p:spPr>
          <a:xfrm>
            <a:off x="1429593" y="580135"/>
            <a:ext cx="9332814" cy="80094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How do we </a:t>
            </a:r>
            <a:r>
              <a:rPr lang="es-ES"/>
              <a:t>achieve</a:t>
            </a:r>
            <a:r>
              <a:rPr lang="es-ES"/>
              <a:t> excellence in research?</a:t>
            </a:r>
            <a:endParaRPr/>
          </a:p>
        </p:txBody>
      </p:sp>
      <p:sp>
        <p:nvSpPr>
          <p:cNvPr id="75" name="Google Shape;75;p15"/>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76" name="Google Shape;76;p15"/>
          <p:cNvSpPr txBox="1"/>
          <p:nvPr>
            <p:ph idx="1" type="body"/>
          </p:nvPr>
        </p:nvSpPr>
        <p:spPr>
          <a:xfrm>
            <a:off x="1093285" y="1563394"/>
            <a:ext cx="9669122" cy="3731212"/>
          </a:xfrm>
          <a:prstGeom prst="rect">
            <a:avLst/>
          </a:prstGeom>
          <a:noFill/>
          <a:ln>
            <a:noFill/>
          </a:ln>
        </p:spPr>
        <p:txBody>
          <a:bodyPr anchorCtr="0" anchor="t" bIns="45700" lIns="91425" spcFirstLastPara="1" rIns="91425" wrap="square" tIns="45700">
            <a:noAutofit/>
          </a:bodyPr>
          <a:lstStyle/>
          <a:p>
            <a:pPr indent="-342900" lvl="0" marL="342900" rtl="0" algn="l">
              <a:lnSpc>
                <a:spcPct val="150000"/>
              </a:lnSpc>
              <a:spcBef>
                <a:spcPts val="0"/>
              </a:spcBef>
              <a:spcAft>
                <a:spcPts val="0"/>
              </a:spcAft>
              <a:buClr>
                <a:schemeClr val="dk1"/>
              </a:buClr>
              <a:buSzPts val="2000"/>
              <a:buFont typeface="Arial"/>
              <a:buChar char="•"/>
            </a:pPr>
            <a:r>
              <a:rPr lang="es-ES" sz="2400">
                <a:solidFill>
                  <a:srgbClr val="0070C0"/>
                </a:solidFill>
              </a:rPr>
              <a:t>Integrating sex and gender </a:t>
            </a:r>
            <a:r>
              <a:rPr lang="es-ES" sz="2400">
                <a:solidFill>
                  <a:schemeClr val="dk1"/>
                </a:solidFill>
              </a:rPr>
              <a:t>is not an “extra” step; it </a:t>
            </a:r>
            <a:r>
              <a:rPr lang="es-ES" sz="2400">
                <a:solidFill>
                  <a:srgbClr val="0070C0"/>
                </a:solidFill>
              </a:rPr>
              <a:t>is a fundamental part of scientific excellence</a:t>
            </a:r>
            <a:r>
              <a:rPr lang="es-ES" sz="2400">
                <a:solidFill>
                  <a:schemeClr val="dk1"/>
                </a:solidFill>
              </a:rPr>
              <a:t>.</a:t>
            </a:r>
            <a:endParaRPr/>
          </a:p>
          <a:p>
            <a:pPr indent="-342900" lvl="0" marL="342900" rtl="0" algn="l">
              <a:lnSpc>
                <a:spcPct val="150000"/>
              </a:lnSpc>
              <a:spcBef>
                <a:spcPts val="0"/>
              </a:spcBef>
              <a:spcAft>
                <a:spcPts val="0"/>
              </a:spcAft>
              <a:buClr>
                <a:schemeClr val="dk1"/>
              </a:buClr>
              <a:buSzPts val="2000"/>
              <a:buFont typeface="Arial"/>
              <a:buChar char="•"/>
            </a:pPr>
            <a:r>
              <a:rPr lang="es-ES" sz="2400">
                <a:solidFill>
                  <a:srgbClr val="0070C0"/>
                </a:solidFill>
              </a:rPr>
              <a:t>We will use the </a:t>
            </a:r>
            <a:r>
              <a:rPr b="1" lang="es-ES" sz="2400">
                <a:solidFill>
                  <a:srgbClr val="0070C0"/>
                </a:solidFill>
              </a:rPr>
              <a:t>Hipatia toolkit</a:t>
            </a:r>
            <a:r>
              <a:rPr lang="es-ES" sz="2400">
                <a:solidFill>
                  <a:srgbClr val="0070C0"/>
                </a:solidFill>
              </a:rPr>
              <a:t> </a:t>
            </a:r>
            <a:r>
              <a:rPr lang="es-ES" sz="2400">
                <a:solidFill>
                  <a:schemeClr val="dk1"/>
                </a:solidFill>
              </a:rPr>
              <a:t>as our roadmap to evaluate every stage of our projects.</a:t>
            </a:r>
            <a:endParaRPr/>
          </a:p>
          <a:p>
            <a:pPr indent="-342900" lvl="0" marL="342900" rtl="0" algn="l">
              <a:lnSpc>
                <a:spcPct val="150000"/>
              </a:lnSpc>
              <a:spcBef>
                <a:spcPts val="0"/>
              </a:spcBef>
              <a:spcAft>
                <a:spcPts val="0"/>
              </a:spcAft>
              <a:buClr>
                <a:schemeClr val="dk1"/>
              </a:buClr>
              <a:buSzPts val="2000"/>
              <a:buFont typeface="Arial"/>
              <a:buChar char="•"/>
            </a:pPr>
            <a:r>
              <a:rPr lang="es-ES" sz="2400">
                <a:solidFill>
                  <a:schemeClr val="dk1"/>
                </a:solidFill>
              </a:rPr>
              <a:t>This approach improves the </a:t>
            </a:r>
            <a:r>
              <a:rPr lang="es-ES" sz="2400">
                <a:solidFill>
                  <a:srgbClr val="0070C0"/>
                </a:solidFill>
              </a:rPr>
              <a:t>reproducibility of our data </a:t>
            </a:r>
            <a:r>
              <a:rPr lang="es-ES" sz="2400">
                <a:solidFill>
                  <a:schemeClr val="dk1"/>
                </a:solidFill>
              </a:rPr>
              <a:t>and the </a:t>
            </a:r>
            <a:r>
              <a:rPr lang="es-ES" sz="2400">
                <a:solidFill>
                  <a:srgbClr val="0070C0"/>
                </a:solidFill>
              </a:rPr>
              <a:t>social relevance of our findings</a:t>
            </a:r>
            <a:r>
              <a:rPr lang="es-ES" sz="2400">
                <a:solidFill>
                  <a:schemeClr val="dk1"/>
                </a:solidFill>
              </a:rPr>
              <a:t>.</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41"/>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2026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272" name="Google Shape;272;p41"/>
          <p:cNvSpPr/>
          <p:nvPr/>
        </p:nvSpPr>
        <p:spPr>
          <a:xfrm>
            <a:off x="0" y="2558143"/>
            <a:ext cx="12192000" cy="1817914"/>
          </a:xfrm>
          <a:prstGeom prst="rect">
            <a:avLst/>
          </a:prstGeom>
          <a:solidFill>
            <a:srgbClr val="333399"/>
          </a:solidFill>
          <a:ln cap="flat" cmpd="sng" w="25400">
            <a:solidFill>
              <a:srgbClr val="26415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s-ES" sz="6000" u="none" cap="none" strike="noStrike">
                <a:solidFill>
                  <a:schemeClr val="lt1"/>
                </a:solidFill>
                <a:latin typeface="Arial"/>
                <a:ea typeface="Arial"/>
                <a:cs typeface="Arial"/>
                <a:sym typeface="Arial"/>
              </a:rPr>
              <a:t>Best practices</a:t>
            </a:r>
            <a:endParaRPr b="0" i="0" sz="6000" u="none" cap="none" strike="noStrike">
              <a:solidFill>
                <a:schemeClr val="lt1"/>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p42"/>
          <p:cNvSpPr txBox="1"/>
          <p:nvPr>
            <p:ph type="title"/>
          </p:nvPr>
        </p:nvSpPr>
        <p:spPr>
          <a:xfrm>
            <a:off x="1429593" y="580135"/>
            <a:ext cx="9332814" cy="80094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The new standard for best practices</a:t>
            </a:r>
            <a:endParaRPr/>
          </a:p>
        </p:txBody>
      </p:sp>
      <p:sp>
        <p:nvSpPr>
          <p:cNvPr id="278" name="Google Shape;278;p42"/>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279" name="Google Shape;279;p42"/>
          <p:cNvSpPr txBox="1"/>
          <p:nvPr>
            <p:ph idx="1" type="body"/>
          </p:nvPr>
        </p:nvSpPr>
        <p:spPr>
          <a:xfrm>
            <a:off x="1093285" y="1446396"/>
            <a:ext cx="9669122" cy="3731212"/>
          </a:xfrm>
          <a:prstGeom prst="rect">
            <a:avLst/>
          </a:prstGeom>
          <a:noFill/>
          <a:ln>
            <a:noFill/>
          </a:ln>
        </p:spPr>
        <p:txBody>
          <a:bodyPr anchorCtr="0" anchor="t" bIns="45700" lIns="91425" spcFirstLastPara="1" rIns="91425" wrap="square" tIns="45700">
            <a:noAutofit/>
          </a:bodyPr>
          <a:lstStyle/>
          <a:p>
            <a:pPr indent="-342900" lvl="0" marL="342900" rtl="0" algn="l">
              <a:lnSpc>
                <a:spcPct val="150000"/>
              </a:lnSpc>
              <a:spcBef>
                <a:spcPts val="0"/>
              </a:spcBef>
              <a:spcAft>
                <a:spcPts val="0"/>
              </a:spcAft>
              <a:buClr>
                <a:schemeClr val="dk1"/>
              </a:buClr>
              <a:buSzPts val="2000"/>
              <a:buFont typeface="Arial"/>
              <a:buChar char="•"/>
            </a:pPr>
            <a:r>
              <a:rPr lang="es-ES" sz="2400">
                <a:solidFill>
                  <a:schemeClr val="dk1"/>
                </a:solidFill>
              </a:rPr>
              <a:t>Use </a:t>
            </a:r>
            <a:r>
              <a:rPr lang="es-ES" sz="2400">
                <a:solidFill>
                  <a:srgbClr val="0070C0"/>
                </a:solidFill>
              </a:rPr>
              <a:t>sex-disaggregated data from the beginning</a:t>
            </a:r>
            <a:r>
              <a:rPr lang="es-ES" sz="2400">
                <a:solidFill>
                  <a:schemeClr val="dk1"/>
                </a:solidFill>
              </a:rPr>
              <a:t>.</a:t>
            </a:r>
            <a:endParaRPr/>
          </a:p>
          <a:p>
            <a:pPr indent="-342900" lvl="0" marL="342900" rtl="0" algn="l">
              <a:lnSpc>
                <a:spcPct val="150000"/>
              </a:lnSpc>
              <a:spcBef>
                <a:spcPts val="0"/>
              </a:spcBef>
              <a:spcAft>
                <a:spcPts val="0"/>
              </a:spcAft>
              <a:buClr>
                <a:schemeClr val="dk1"/>
              </a:buClr>
              <a:buSzPts val="2000"/>
              <a:buFont typeface="Arial"/>
              <a:buChar char="•"/>
            </a:pPr>
            <a:r>
              <a:rPr lang="es-ES" sz="2400">
                <a:solidFill>
                  <a:srgbClr val="0070C0"/>
                </a:solidFill>
              </a:rPr>
              <a:t>Perform subgroup analysis </a:t>
            </a:r>
            <a:r>
              <a:rPr lang="es-ES" sz="2400">
                <a:solidFill>
                  <a:schemeClr val="dk1"/>
                </a:solidFill>
              </a:rPr>
              <a:t>to ensure the algorithm works for everyone, not just the “average”.</a:t>
            </a:r>
            <a:endParaRPr/>
          </a:p>
          <a:p>
            <a:pPr indent="-342900" lvl="0" marL="342900" rtl="0" algn="l">
              <a:lnSpc>
                <a:spcPct val="150000"/>
              </a:lnSpc>
              <a:spcBef>
                <a:spcPts val="0"/>
              </a:spcBef>
              <a:spcAft>
                <a:spcPts val="0"/>
              </a:spcAft>
              <a:buClr>
                <a:schemeClr val="dk1"/>
              </a:buClr>
              <a:buSzPts val="2000"/>
              <a:buFont typeface="Arial"/>
              <a:buChar char="•"/>
            </a:pPr>
            <a:r>
              <a:rPr lang="es-ES" sz="2400">
                <a:solidFill>
                  <a:schemeClr val="dk1"/>
                </a:solidFill>
              </a:rPr>
              <a:t>Transparently </a:t>
            </a:r>
            <a:r>
              <a:rPr lang="es-ES" sz="2400">
                <a:solidFill>
                  <a:srgbClr val="0070C0"/>
                </a:solidFill>
              </a:rPr>
              <a:t>report if the dataset was balanced </a:t>
            </a:r>
            <a:r>
              <a:rPr lang="es-ES" sz="2400">
                <a:solidFill>
                  <a:schemeClr val="dk1"/>
                </a:solidFill>
              </a:rPr>
              <a:t>of if it has limitations regarding sex and gender.</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43"/>
          <p:cNvSpPr txBox="1"/>
          <p:nvPr>
            <p:ph type="title"/>
          </p:nvPr>
        </p:nvSpPr>
        <p:spPr>
          <a:xfrm>
            <a:off x="1429593" y="580135"/>
            <a:ext cx="9332814" cy="80094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Ethics in data</a:t>
            </a:r>
            <a:endParaRPr/>
          </a:p>
        </p:txBody>
      </p:sp>
      <p:sp>
        <p:nvSpPr>
          <p:cNvPr id="285" name="Google Shape;285;p43"/>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286" name="Google Shape;286;p43"/>
          <p:cNvSpPr txBox="1"/>
          <p:nvPr>
            <p:ph idx="1" type="body"/>
          </p:nvPr>
        </p:nvSpPr>
        <p:spPr>
          <a:xfrm>
            <a:off x="1093285" y="1446396"/>
            <a:ext cx="9669122" cy="3731212"/>
          </a:xfrm>
          <a:prstGeom prst="rect">
            <a:avLst/>
          </a:prstGeom>
          <a:noFill/>
          <a:ln>
            <a:noFill/>
          </a:ln>
        </p:spPr>
        <p:txBody>
          <a:bodyPr anchorCtr="0" anchor="t" bIns="45700" lIns="91425" spcFirstLastPara="1" rIns="91425" wrap="square" tIns="45700">
            <a:noAutofit/>
          </a:bodyPr>
          <a:lstStyle/>
          <a:p>
            <a:pPr indent="-342900" lvl="0" marL="342900" rtl="0" algn="l">
              <a:lnSpc>
                <a:spcPct val="150000"/>
              </a:lnSpc>
              <a:spcBef>
                <a:spcPts val="0"/>
              </a:spcBef>
              <a:spcAft>
                <a:spcPts val="0"/>
              </a:spcAft>
              <a:buSzPts val="2000"/>
              <a:buFont typeface="Arial"/>
              <a:buChar char="•"/>
            </a:pPr>
            <a:r>
              <a:rPr lang="es-ES" sz="2400">
                <a:solidFill>
                  <a:srgbClr val="0070C0"/>
                </a:solidFill>
              </a:rPr>
              <a:t>Data is never "neutral</a:t>
            </a:r>
            <a:r>
              <a:rPr lang="es-ES" sz="2400"/>
              <a:t>." </a:t>
            </a:r>
            <a:endParaRPr/>
          </a:p>
          <a:p>
            <a:pPr indent="-342900" lvl="0" marL="342900" rtl="0" algn="l">
              <a:lnSpc>
                <a:spcPct val="150000"/>
              </a:lnSpc>
              <a:spcBef>
                <a:spcPts val="0"/>
              </a:spcBef>
              <a:spcAft>
                <a:spcPts val="0"/>
              </a:spcAft>
              <a:buSzPts val="2000"/>
              <a:buFont typeface="Arial"/>
              <a:buChar char="•"/>
            </a:pPr>
            <a:r>
              <a:rPr lang="es-ES" sz="2400"/>
              <a:t>It is not just about </a:t>
            </a:r>
            <a:r>
              <a:rPr i="1" lang="es-ES" sz="2400"/>
              <a:t>what</a:t>
            </a:r>
            <a:r>
              <a:rPr lang="es-ES" sz="2400"/>
              <a:t> the data says, but </a:t>
            </a:r>
            <a:r>
              <a:rPr i="1" lang="es-ES" sz="2400"/>
              <a:t>how</a:t>
            </a:r>
            <a:r>
              <a:rPr lang="es-ES" sz="2400"/>
              <a:t> it was collected and </a:t>
            </a:r>
            <a:r>
              <a:rPr lang="es-ES" sz="2400">
                <a:solidFill>
                  <a:srgbClr val="0070C0"/>
                </a:solidFill>
              </a:rPr>
              <a:t>who was excluded in the process</a:t>
            </a:r>
            <a:r>
              <a:rPr lang="es-ES" sz="2400"/>
              <a:t>.</a:t>
            </a:r>
            <a:endParaRPr/>
          </a:p>
          <a:p>
            <a:pPr indent="-342900" lvl="0" marL="342900" rtl="0" algn="l">
              <a:lnSpc>
                <a:spcPct val="150000"/>
              </a:lnSpc>
              <a:spcBef>
                <a:spcPts val="0"/>
              </a:spcBef>
              <a:spcAft>
                <a:spcPts val="0"/>
              </a:spcAft>
              <a:buSzPts val="2000"/>
              <a:buFont typeface="Arial"/>
              <a:buChar char="•"/>
            </a:pPr>
            <a:r>
              <a:rPr lang="es-ES" sz="2400"/>
              <a:t>The </a:t>
            </a:r>
            <a:r>
              <a:rPr lang="es-ES" sz="2400">
                <a:solidFill>
                  <a:srgbClr val="0070C0"/>
                </a:solidFill>
              </a:rPr>
              <a:t>social science perspective </a:t>
            </a:r>
            <a:r>
              <a:rPr lang="es-ES" sz="2400"/>
              <a:t>ensures that the AI's "conclusions" don't turn into harmful </a:t>
            </a:r>
            <a:r>
              <a:rPr lang="es-ES" sz="2400">
                <a:solidFill>
                  <a:srgbClr val="0070C0"/>
                </a:solidFill>
              </a:rPr>
              <a:t>social stereotypes</a:t>
            </a:r>
            <a:r>
              <a:rPr lang="es-ES" sz="2400"/>
              <a:t>.</a:t>
            </a:r>
            <a:endParaRPr sz="2400">
              <a:solidFill>
                <a:schemeClr val="dk1"/>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44"/>
          <p:cNvSpPr txBox="1"/>
          <p:nvPr>
            <p:ph type="title"/>
          </p:nvPr>
        </p:nvSpPr>
        <p:spPr>
          <a:xfrm>
            <a:off x="1429593" y="580135"/>
            <a:ext cx="9332814" cy="80094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Correcting historical neglect</a:t>
            </a:r>
            <a:endParaRPr/>
          </a:p>
        </p:txBody>
      </p:sp>
      <p:sp>
        <p:nvSpPr>
          <p:cNvPr id="292" name="Google Shape;292;p44"/>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293" name="Google Shape;293;p44"/>
          <p:cNvSpPr txBox="1"/>
          <p:nvPr>
            <p:ph idx="1" type="body"/>
          </p:nvPr>
        </p:nvSpPr>
        <p:spPr>
          <a:xfrm>
            <a:off x="1093285" y="1446396"/>
            <a:ext cx="9669122" cy="3731212"/>
          </a:xfrm>
          <a:prstGeom prst="rect">
            <a:avLst/>
          </a:prstGeom>
          <a:noFill/>
          <a:ln>
            <a:noFill/>
          </a:ln>
        </p:spPr>
        <p:txBody>
          <a:bodyPr anchorCtr="0" anchor="t" bIns="45700" lIns="91425" spcFirstLastPara="1" rIns="91425" wrap="square" tIns="45700">
            <a:noAutofit/>
          </a:bodyPr>
          <a:lstStyle/>
          <a:p>
            <a:pPr indent="-342900" lvl="0" marL="342900" rtl="0" algn="l">
              <a:lnSpc>
                <a:spcPct val="150000"/>
              </a:lnSpc>
              <a:spcBef>
                <a:spcPts val="0"/>
              </a:spcBef>
              <a:spcAft>
                <a:spcPts val="0"/>
              </a:spcAft>
              <a:buSzPts val="2000"/>
              <a:buFont typeface="Arial"/>
              <a:buChar char="•"/>
            </a:pPr>
            <a:r>
              <a:rPr lang="es-ES" sz="2400"/>
              <a:t>For decades, "chest pain" was coded based on male physiology. AI models trained on this data "learned" that women's symptoms were atypical.</a:t>
            </a:r>
            <a:endParaRPr/>
          </a:p>
          <a:p>
            <a:pPr indent="-342900" lvl="0" marL="342900" rtl="0" algn="l">
              <a:lnSpc>
                <a:spcPct val="150000"/>
              </a:lnSpc>
              <a:spcBef>
                <a:spcPts val="0"/>
              </a:spcBef>
              <a:spcAft>
                <a:spcPts val="0"/>
              </a:spcAft>
              <a:buSzPts val="2000"/>
              <a:buFont typeface="Arial"/>
              <a:buChar char="•"/>
            </a:pPr>
            <a:r>
              <a:rPr lang="es-ES" sz="2400">
                <a:solidFill>
                  <a:srgbClr val="0070C0"/>
                </a:solidFill>
              </a:rPr>
              <a:t>By using the Hipatia Toolkit, researchers identified this gap and retrained models using sex-stratified data.</a:t>
            </a:r>
            <a:endParaRPr/>
          </a:p>
          <a:p>
            <a:pPr indent="-342900" lvl="0" marL="342900" rtl="0" algn="l">
              <a:lnSpc>
                <a:spcPct val="150000"/>
              </a:lnSpc>
              <a:spcBef>
                <a:spcPts val="0"/>
              </a:spcBef>
              <a:spcAft>
                <a:spcPts val="0"/>
              </a:spcAft>
              <a:buSzPts val="2000"/>
              <a:buFont typeface="Arial"/>
              <a:buChar char="•"/>
            </a:pPr>
            <a:r>
              <a:rPr lang="es-ES" sz="2400"/>
              <a:t>This isn't just "better ethics"; it's a software update that significantly reduces the false-negative rate for female patients.</a:t>
            </a:r>
            <a:endParaRPr sz="2400">
              <a:solidFill>
                <a:schemeClr val="dk1"/>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45"/>
          <p:cNvSpPr txBox="1"/>
          <p:nvPr>
            <p:ph type="title"/>
          </p:nvPr>
        </p:nvSpPr>
        <p:spPr>
          <a:xfrm>
            <a:off x="1429593" y="580135"/>
            <a:ext cx="9332814" cy="80094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Algorithmic accountability</a:t>
            </a:r>
            <a:endParaRPr/>
          </a:p>
        </p:txBody>
      </p:sp>
      <p:sp>
        <p:nvSpPr>
          <p:cNvPr id="299" name="Google Shape;299;p45"/>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300" name="Google Shape;300;p45"/>
          <p:cNvSpPr txBox="1"/>
          <p:nvPr>
            <p:ph idx="1" type="body"/>
          </p:nvPr>
        </p:nvSpPr>
        <p:spPr>
          <a:xfrm>
            <a:off x="1093285" y="1446396"/>
            <a:ext cx="9669122" cy="3731212"/>
          </a:xfrm>
          <a:prstGeom prst="rect">
            <a:avLst/>
          </a:prstGeom>
          <a:noFill/>
          <a:ln>
            <a:noFill/>
          </a:ln>
        </p:spPr>
        <p:txBody>
          <a:bodyPr anchorCtr="0" anchor="t" bIns="45700" lIns="91425" spcFirstLastPara="1" rIns="91425" wrap="square" tIns="45700">
            <a:noAutofit/>
          </a:bodyPr>
          <a:lstStyle/>
          <a:p>
            <a:pPr indent="-342900" lvl="0" marL="342900" rtl="0" algn="l">
              <a:lnSpc>
                <a:spcPct val="150000"/>
              </a:lnSpc>
              <a:spcBef>
                <a:spcPts val="0"/>
              </a:spcBef>
              <a:spcAft>
                <a:spcPts val="0"/>
              </a:spcAft>
              <a:buSzPts val="2000"/>
              <a:buFont typeface="Arial"/>
              <a:buChar char="•"/>
            </a:pPr>
            <a:r>
              <a:rPr lang="es-ES" sz="2400">
                <a:solidFill>
                  <a:srgbClr val="0070C0"/>
                </a:solidFill>
              </a:rPr>
              <a:t>If an AI diagnostic tool fails a specific gender group, we need to be able to audit "why.“</a:t>
            </a:r>
            <a:endParaRPr/>
          </a:p>
          <a:p>
            <a:pPr indent="-342900" lvl="0" marL="342900" rtl="0" algn="l">
              <a:lnSpc>
                <a:spcPct val="150000"/>
              </a:lnSpc>
              <a:spcBef>
                <a:spcPts val="0"/>
              </a:spcBef>
              <a:spcAft>
                <a:spcPts val="0"/>
              </a:spcAft>
              <a:buSzPts val="2000"/>
              <a:buFont typeface="Arial"/>
              <a:buChar char="•"/>
            </a:pPr>
            <a:r>
              <a:rPr lang="es-ES" sz="2400"/>
              <a:t>Researchers must document the sex and gender composition of their training datasets in their final reports and explain how sex variables were handled during feature engineering.</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pic>
        <p:nvPicPr>
          <p:cNvPr id="305" name="Google Shape;305;p46"/>
          <p:cNvPicPr preferRelativeResize="0"/>
          <p:nvPr/>
        </p:nvPicPr>
        <p:blipFill rotWithShape="1">
          <a:blip r:embed="rId3">
            <a:alphaModFix amt="15000"/>
          </a:blip>
          <a:srcRect b="0" l="0" r="0" t="0"/>
          <a:stretch/>
        </p:blipFill>
        <p:spPr>
          <a:xfrm>
            <a:off x="2735035" y="1273629"/>
            <a:ext cx="6721929" cy="4481286"/>
          </a:xfrm>
          <a:prstGeom prst="rect">
            <a:avLst/>
          </a:prstGeom>
          <a:noFill/>
          <a:ln>
            <a:noFill/>
          </a:ln>
        </p:spPr>
      </p:pic>
      <p:sp>
        <p:nvSpPr>
          <p:cNvPr id="306" name="Google Shape;306;p46"/>
          <p:cNvSpPr txBox="1"/>
          <p:nvPr>
            <p:ph type="title"/>
          </p:nvPr>
        </p:nvSpPr>
        <p:spPr>
          <a:xfrm>
            <a:off x="1429593" y="580135"/>
            <a:ext cx="9332814" cy="80094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Diversity in the technical teams</a:t>
            </a:r>
            <a:endParaRPr/>
          </a:p>
        </p:txBody>
      </p:sp>
      <p:sp>
        <p:nvSpPr>
          <p:cNvPr id="307" name="Google Shape;307;p46"/>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4">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5">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308" name="Google Shape;308;p46"/>
          <p:cNvSpPr txBox="1"/>
          <p:nvPr>
            <p:ph idx="1" type="body"/>
          </p:nvPr>
        </p:nvSpPr>
        <p:spPr>
          <a:xfrm>
            <a:off x="1093285" y="1446396"/>
            <a:ext cx="9669122" cy="3731212"/>
          </a:xfrm>
          <a:prstGeom prst="rect">
            <a:avLst/>
          </a:prstGeom>
          <a:noFill/>
          <a:ln>
            <a:noFill/>
          </a:ln>
        </p:spPr>
        <p:txBody>
          <a:bodyPr anchorCtr="0" anchor="t" bIns="45700" lIns="91425" spcFirstLastPara="1" rIns="91425" wrap="square" tIns="45700">
            <a:noAutofit/>
          </a:bodyPr>
          <a:lstStyle/>
          <a:p>
            <a:pPr indent="-342900" lvl="0" marL="342900" rtl="0" algn="l">
              <a:lnSpc>
                <a:spcPct val="150000"/>
              </a:lnSpc>
              <a:spcBef>
                <a:spcPts val="0"/>
              </a:spcBef>
              <a:spcAft>
                <a:spcPts val="0"/>
              </a:spcAft>
              <a:buSzPts val="2000"/>
              <a:buFont typeface="Arial"/>
              <a:buChar char="•"/>
            </a:pPr>
            <a:r>
              <a:rPr lang="es-ES" sz="2400">
                <a:solidFill>
                  <a:srgbClr val="0070C0"/>
                </a:solidFill>
              </a:rPr>
              <a:t>Even the most objective engineer has biases</a:t>
            </a:r>
            <a:r>
              <a:rPr lang="es-ES" sz="2400"/>
              <a:t>. If a team is homogeneous, they are more likely to overlook biases.</a:t>
            </a:r>
            <a:endParaRPr/>
          </a:p>
          <a:p>
            <a:pPr indent="-342900" lvl="0" marL="342900" rtl="0" algn="l">
              <a:lnSpc>
                <a:spcPct val="150000"/>
              </a:lnSpc>
              <a:spcBef>
                <a:spcPts val="0"/>
              </a:spcBef>
              <a:spcAft>
                <a:spcPts val="0"/>
              </a:spcAft>
              <a:buSzPts val="2000"/>
              <a:buFont typeface="Arial"/>
              <a:buChar char="•"/>
            </a:pPr>
            <a:r>
              <a:rPr lang="es-ES" sz="2400">
                <a:solidFill>
                  <a:srgbClr val="0070C0"/>
                </a:solidFill>
              </a:rPr>
              <a:t>Diversity in teams </a:t>
            </a:r>
            <a:r>
              <a:rPr lang="es-ES" sz="2400"/>
              <a:t>leads to more diverse questions during the "Idea Phase," </a:t>
            </a:r>
            <a:r>
              <a:rPr lang="es-ES" sz="2400">
                <a:solidFill>
                  <a:srgbClr val="0070C0"/>
                </a:solidFill>
              </a:rPr>
              <a:t>preventing biases </a:t>
            </a:r>
            <a:r>
              <a:rPr lang="es-ES" sz="2400"/>
              <a:t>before the first line of code is written.</a:t>
            </a:r>
            <a:endParaRPr/>
          </a:p>
          <a:p>
            <a:pPr indent="-342900" lvl="0" marL="342900" rtl="0" algn="l">
              <a:lnSpc>
                <a:spcPct val="150000"/>
              </a:lnSpc>
              <a:spcBef>
                <a:spcPts val="0"/>
              </a:spcBef>
              <a:spcAft>
                <a:spcPts val="0"/>
              </a:spcAft>
              <a:buSzPts val="2000"/>
              <a:buFont typeface="Arial"/>
              <a:buChar char="•"/>
            </a:pPr>
            <a:r>
              <a:rPr lang="es-ES" sz="2400"/>
              <a:t>Institutions should promote balanced teams not just for "fairness," but to </a:t>
            </a:r>
            <a:r>
              <a:rPr lang="es-ES" sz="2400">
                <a:solidFill>
                  <a:srgbClr val="0070C0"/>
                </a:solidFill>
              </a:rPr>
              <a:t>improve the quality of the research</a:t>
            </a:r>
            <a:r>
              <a:rPr lang="es-ES" sz="2400"/>
              <a:t>.</a:t>
            </a:r>
            <a:endParaRPr/>
          </a:p>
          <a:p>
            <a:pPr indent="-215900" lvl="0" marL="342900" rtl="0" algn="l">
              <a:lnSpc>
                <a:spcPct val="150000"/>
              </a:lnSpc>
              <a:spcBef>
                <a:spcPts val="0"/>
              </a:spcBef>
              <a:spcAft>
                <a:spcPts val="0"/>
              </a:spcAft>
              <a:buSzPts val="2000"/>
              <a:buFont typeface="Arial"/>
              <a:buNone/>
            </a:pPr>
            <a:r>
              <a:t/>
            </a:r>
            <a:endParaRPr sz="2400">
              <a:solidFill>
                <a:schemeClr val="dk1"/>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47"/>
          <p:cNvSpPr txBox="1"/>
          <p:nvPr>
            <p:ph type="title"/>
          </p:nvPr>
        </p:nvSpPr>
        <p:spPr>
          <a:xfrm>
            <a:off x="1429593" y="580135"/>
            <a:ext cx="9332814" cy="80094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Diversity in peer review and evaluation</a:t>
            </a:r>
            <a:endParaRPr/>
          </a:p>
        </p:txBody>
      </p:sp>
      <p:sp>
        <p:nvSpPr>
          <p:cNvPr id="314" name="Google Shape;314;p47"/>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315" name="Google Shape;315;p47"/>
          <p:cNvSpPr txBox="1"/>
          <p:nvPr>
            <p:ph idx="1" type="body"/>
          </p:nvPr>
        </p:nvSpPr>
        <p:spPr>
          <a:xfrm>
            <a:off x="1093285" y="1446396"/>
            <a:ext cx="9669122" cy="3731212"/>
          </a:xfrm>
          <a:prstGeom prst="rect">
            <a:avLst/>
          </a:prstGeom>
          <a:noFill/>
          <a:ln>
            <a:noFill/>
          </a:ln>
        </p:spPr>
        <p:txBody>
          <a:bodyPr anchorCtr="0" anchor="t" bIns="45700" lIns="91425" spcFirstLastPara="1" rIns="91425" wrap="square" tIns="45700">
            <a:noAutofit/>
          </a:bodyPr>
          <a:lstStyle/>
          <a:p>
            <a:pPr indent="-342900" lvl="0" marL="342900" rtl="0" algn="l">
              <a:lnSpc>
                <a:spcPct val="150000"/>
              </a:lnSpc>
              <a:spcBef>
                <a:spcPts val="0"/>
              </a:spcBef>
              <a:spcAft>
                <a:spcPts val="0"/>
              </a:spcAft>
              <a:buSzPts val="2000"/>
              <a:buFont typeface="Arial"/>
              <a:buChar char="•"/>
            </a:pPr>
            <a:r>
              <a:rPr lang="es-ES" sz="2400"/>
              <a:t>AQuAS emphasizes that </a:t>
            </a:r>
            <a:r>
              <a:rPr lang="es-ES" sz="2400">
                <a:solidFill>
                  <a:srgbClr val="0070C0"/>
                </a:solidFill>
              </a:rPr>
              <a:t>committees</a:t>
            </a:r>
            <a:r>
              <a:rPr lang="es-ES" sz="2400"/>
              <a:t> evaluating AI projects must have </a:t>
            </a:r>
            <a:r>
              <a:rPr lang="es-ES" sz="2400">
                <a:solidFill>
                  <a:srgbClr val="0070C0"/>
                </a:solidFill>
              </a:rPr>
              <a:t>gender-balanced</a:t>
            </a:r>
            <a:r>
              <a:rPr lang="es-ES" sz="2400"/>
              <a:t> representation.</a:t>
            </a:r>
            <a:endParaRPr/>
          </a:p>
          <a:p>
            <a:pPr indent="-342900" lvl="0" marL="342900" rtl="0" algn="l">
              <a:lnSpc>
                <a:spcPct val="150000"/>
              </a:lnSpc>
              <a:spcBef>
                <a:spcPts val="0"/>
              </a:spcBef>
              <a:spcAft>
                <a:spcPts val="0"/>
              </a:spcAft>
              <a:buSzPts val="2000"/>
              <a:buFont typeface="Arial"/>
              <a:buChar char="•"/>
            </a:pPr>
            <a:r>
              <a:rPr lang="es-ES" sz="2400"/>
              <a:t>We tend to </a:t>
            </a:r>
            <a:r>
              <a:rPr lang="es-ES" sz="2400">
                <a:solidFill>
                  <a:srgbClr val="0070C0"/>
                </a:solidFill>
              </a:rPr>
              <a:t>value research that resembles our own experience</a:t>
            </a:r>
            <a:r>
              <a:rPr lang="es-ES" sz="2400"/>
              <a:t>.</a:t>
            </a:r>
            <a:endParaRPr/>
          </a:p>
          <a:p>
            <a:pPr indent="-342900" lvl="0" marL="342900" rtl="0" algn="l">
              <a:lnSpc>
                <a:spcPct val="150000"/>
              </a:lnSpc>
              <a:spcBef>
                <a:spcPts val="0"/>
              </a:spcBef>
              <a:spcAft>
                <a:spcPts val="0"/>
              </a:spcAft>
              <a:buSzPts val="2000"/>
              <a:buFont typeface="Arial"/>
              <a:buChar char="•"/>
            </a:pPr>
            <a:r>
              <a:rPr lang="es-ES" sz="2400"/>
              <a:t>Diverse committees are better at spotting if a project has ignored the sex and gender dimension.</a:t>
            </a:r>
            <a:endParaRPr/>
          </a:p>
          <a:p>
            <a:pPr indent="0" lvl="0" marL="0" rtl="0" algn="l">
              <a:lnSpc>
                <a:spcPct val="150000"/>
              </a:lnSpc>
              <a:spcBef>
                <a:spcPts val="0"/>
              </a:spcBef>
              <a:spcAft>
                <a:spcPts val="0"/>
              </a:spcAft>
              <a:buSzPts val="2000"/>
              <a:buNone/>
            </a:pPr>
            <a:r>
              <a:t/>
            </a:r>
            <a:endParaRPr sz="2400">
              <a:solidFill>
                <a:schemeClr val="dk1"/>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48"/>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2026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321" name="Google Shape;321;p48"/>
          <p:cNvSpPr/>
          <p:nvPr/>
        </p:nvSpPr>
        <p:spPr>
          <a:xfrm>
            <a:off x="0" y="2558143"/>
            <a:ext cx="12192000" cy="1817914"/>
          </a:xfrm>
          <a:prstGeom prst="rect">
            <a:avLst/>
          </a:prstGeom>
          <a:solidFill>
            <a:srgbClr val="333399"/>
          </a:solidFill>
          <a:ln cap="flat" cmpd="sng" w="25400">
            <a:solidFill>
              <a:srgbClr val="26415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s-ES" sz="6000" u="none" cap="none" strike="noStrike">
                <a:solidFill>
                  <a:schemeClr val="lt1"/>
                </a:solidFill>
                <a:latin typeface="Arial"/>
                <a:ea typeface="Arial"/>
                <a:cs typeface="Arial"/>
                <a:sym typeface="Arial"/>
              </a:rPr>
              <a:t>A practical guideline</a:t>
            </a:r>
            <a:endParaRPr b="0" i="0" sz="6000" u="none" cap="none" strike="noStrike">
              <a:solidFill>
                <a:schemeClr val="lt1"/>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49"/>
          <p:cNvSpPr txBox="1"/>
          <p:nvPr>
            <p:ph type="title"/>
          </p:nvPr>
        </p:nvSpPr>
        <p:spPr>
          <a:xfrm>
            <a:off x="1429593" y="580135"/>
            <a:ext cx="9332814" cy="80094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The “fairness” checklist – design phase</a:t>
            </a:r>
            <a:endParaRPr/>
          </a:p>
        </p:txBody>
      </p:sp>
      <p:sp>
        <p:nvSpPr>
          <p:cNvPr id="327" name="Google Shape;327;p49"/>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328" name="Google Shape;328;p49"/>
          <p:cNvSpPr txBox="1"/>
          <p:nvPr>
            <p:ph idx="1" type="body"/>
          </p:nvPr>
        </p:nvSpPr>
        <p:spPr>
          <a:xfrm>
            <a:off x="1093285" y="1446396"/>
            <a:ext cx="9669122" cy="3731212"/>
          </a:xfrm>
          <a:prstGeom prst="rect">
            <a:avLst/>
          </a:prstGeom>
          <a:noFill/>
          <a:ln>
            <a:noFill/>
          </a:ln>
        </p:spPr>
        <p:txBody>
          <a:bodyPr anchorCtr="0" anchor="t" bIns="45700" lIns="91425" spcFirstLastPara="1" rIns="91425" wrap="square" tIns="45700">
            <a:noAutofit/>
          </a:bodyPr>
          <a:lstStyle/>
          <a:p>
            <a:pPr indent="-342900" lvl="0" marL="342900" rtl="0" algn="l">
              <a:lnSpc>
                <a:spcPct val="150000"/>
              </a:lnSpc>
              <a:spcBef>
                <a:spcPts val="0"/>
              </a:spcBef>
              <a:spcAft>
                <a:spcPts val="0"/>
              </a:spcAft>
              <a:buSzPts val="2000"/>
              <a:buFont typeface="Arial"/>
              <a:buChar char="•"/>
            </a:pPr>
            <a:r>
              <a:rPr lang="es-ES" sz="2400"/>
              <a:t>Use the Hipatia Toolkit to </a:t>
            </a:r>
            <a:r>
              <a:rPr lang="es-ES" sz="2400">
                <a:solidFill>
                  <a:srgbClr val="0070C0"/>
                </a:solidFill>
              </a:rPr>
              <a:t>identify if previous models in your field have a "male-only" bias.</a:t>
            </a:r>
            <a:endParaRPr/>
          </a:p>
          <a:p>
            <a:pPr indent="-342900" lvl="0" marL="342900" rtl="0" algn="l">
              <a:lnSpc>
                <a:spcPct val="150000"/>
              </a:lnSpc>
              <a:spcBef>
                <a:spcPts val="0"/>
              </a:spcBef>
              <a:spcAft>
                <a:spcPts val="0"/>
              </a:spcAft>
              <a:buSzPts val="2000"/>
              <a:buFont typeface="Arial"/>
              <a:buChar char="•"/>
            </a:pPr>
            <a:r>
              <a:rPr lang="es-ES" sz="2400"/>
              <a:t>Decide at the start of the code architecture that you will </a:t>
            </a:r>
            <a:r>
              <a:rPr lang="es-ES" sz="2400">
                <a:solidFill>
                  <a:srgbClr val="0070C0"/>
                </a:solidFill>
              </a:rPr>
              <a:t>evaluate performance for "Male," "Female," and, </a:t>
            </a:r>
            <a:r>
              <a:rPr lang="es-ES" sz="2400"/>
              <a:t>where possible, </a:t>
            </a:r>
            <a:r>
              <a:rPr lang="es-ES" sz="2400">
                <a:solidFill>
                  <a:srgbClr val="0070C0"/>
                </a:solidFill>
              </a:rPr>
              <a:t>"Non-binary.“</a:t>
            </a:r>
            <a:endParaRPr/>
          </a:p>
          <a:p>
            <a:pPr indent="-342900" lvl="0" marL="342900" rtl="0" algn="l">
              <a:lnSpc>
                <a:spcPct val="150000"/>
              </a:lnSpc>
              <a:spcBef>
                <a:spcPts val="0"/>
              </a:spcBef>
              <a:spcAft>
                <a:spcPts val="0"/>
              </a:spcAft>
              <a:buSzPts val="2000"/>
              <a:buFont typeface="Arial"/>
              <a:buChar char="•"/>
            </a:pPr>
            <a:r>
              <a:rPr lang="es-ES" sz="2400"/>
              <a:t>If your software is sex-specific (e.g., prostate cancer), document the technical reason to meet AQuAS standards.</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50"/>
          <p:cNvSpPr txBox="1"/>
          <p:nvPr>
            <p:ph type="title"/>
          </p:nvPr>
        </p:nvSpPr>
        <p:spPr>
          <a:xfrm>
            <a:off x="1429593" y="580135"/>
            <a:ext cx="9332814" cy="80094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The “fairness” checklist – data engineering</a:t>
            </a:r>
            <a:endParaRPr/>
          </a:p>
        </p:txBody>
      </p:sp>
      <p:sp>
        <p:nvSpPr>
          <p:cNvPr id="334" name="Google Shape;334;p50"/>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335" name="Google Shape;335;p50"/>
          <p:cNvSpPr txBox="1"/>
          <p:nvPr>
            <p:ph idx="1" type="body"/>
          </p:nvPr>
        </p:nvSpPr>
        <p:spPr>
          <a:xfrm>
            <a:off x="1093285" y="1446396"/>
            <a:ext cx="9669122" cy="3731212"/>
          </a:xfrm>
          <a:prstGeom prst="rect">
            <a:avLst/>
          </a:prstGeom>
          <a:noFill/>
          <a:ln>
            <a:noFill/>
          </a:ln>
        </p:spPr>
        <p:txBody>
          <a:bodyPr anchorCtr="0" anchor="t" bIns="45700" lIns="91425" spcFirstLastPara="1" rIns="91425" wrap="square" tIns="45700">
            <a:noAutofit/>
          </a:bodyPr>
          <a:lstStyle/>
          <a:p>
            <a:pPr indent="-342900" lvl="0" marL="342900" rtl="0" algn="l">
              <a:lnSpc>
                <a:spcPct val="150000"/>
              </a:lnSpc>
              <a:spcBef>
                <a:spcPts val="0"/>
              </a:spcBef>
              <a:spcAft>
                <a:spcPts val="0"/>
              </a:spcAft>
              <a:buSzPts val="2000"/>
              <a:buFont typeface="Arial"/>
              <a:buChar char="•"/>
            </a:pPr>
            <a:r>
              <a:rPr lang="es-ES" sz="2400">
                <a:solidFill>
                  <a:srgbClr val="0070C0"/>
                </a:solidFill>
              </a:rPr>
              <a:t>Ensure the "Sex" variable is not lost </a:t>
            </a:r>
            <a:r>
              <a:rPr lang="es-ES" sz="2400"/>
              <a:t>during data cleaning or normalization. </a:t>
            </a:r>
            <a:endParaRPr/>
          </a:p>
          <a:p>
            <a:pPr indent="-342900" lvl="0" marL="342900" rtl="0" algn="l">
              <a:lnSpc>
                <a:spcPct val="150000"/>
              </a:lnSpc>
              <a:spcBef>
                <a:spcPts val="0"/>
              </a:spcBef>
              <a:spcAft>
                <a:spcPts val="0"/>
              </a:spcAft>
              <a:buSzPts val="2000"/>
              <a:buFont typeface="Arial"/>
              <a:buChar char="•"/>
            </a:pPr>
            <a:r>
              <a:rPr lang="es-ES" sz="2400"/>
              <a:t>When splitting data into Training, Validation, and Test sets, ensure each "fold" maintains a </a:t>
            </a:r>
            <a:r>
              <a:rPr lang="es-ES" sz="2400">
                <a:solidFill>
                  <a:srgbClr val="0070C0"/>
                </a:solidFill>
              </a:rPr>
              <a:t>representative sex ratio</a:t>
            </a:r>
            <a:r>
              <a:rPr lang="es-ES" sz="2400"/>
              <a:t>.</a:t>
            </a:r>
            <a:endParaRPr/>
          </a:p>
          <a:p>
            <a:pPr indent="-342900" lvl="0" marL="342900" rtl="0" algn="l">
              <a:lnSpc>
                <a:spcPct val="150000"/>
              </a:lnSpc>
              <a:spcBef>
                <a:spcPts val="0"/>
              </a:spcBef>
              <a:spcAft>
                <a:spcPts val="0"/>
              </a:spcAft>
              <a:buSzPts val="2000"/>
              <a:buFont typeface="Arial"/>
              <a:buChar char="•"/>
            </a:pPr>
            <a:r>
              <a:rPr lang="es-ES" sz="2400"/>
              <a:t>Work with a social scientist to identify if variables like "zip code" or "insurance type" are acting as </a:t>
            </a:r>
            <a:r>
              <a:rPr lang="es-ES" sz="2400">
                <a:solidFill>
                  <a:srgbClr val="0070C0"/>
                </a:solidFill>
              </a:rPr>
              <a:t>hidden gender proxies</a:t>
            </a:r>
            <a:r>
              <a:rPr lang="es-ES" sz="2400"/>
              <a:t>.</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 name="Shape 80"/>
        <p:cNvGrpSpPr/>
        <p:nvPr/>
      </p:nvGrpSpPr>
      <p:grpSpPr>
        <a:xfrm>
          <a:off x="0" y="0"/>
          <a:ext cx="0" cy="0"/>
          <a:chOff x="0" y="0"/>
          <a:chExt cx="0" cy="0"/>
        </a:xfrm>
      </p:grpSpPr>
      <p:sp>
        <p:nvSpPr>
          <p:cNvPr id="81" name="Google Shape;81;p16"/>
          <p:cNvSpPr txBox="1"/>
          <p:nvPr>
            <p:ph type="title"/>
          </p:nvPr>
        </p:nvSpPr>
        <p:spPr>
          <a:xfrm>
            <a:off x="1429593" y="580135"/>
            <a:ext cx="9332814" cy="80094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Key concept: Sex as a biological variable</a:t>
            </a:r>
            <a:endParaRPr/>
          </a:p>
        </p:txBody>
      </p:sp>
      <p:sp>
        <p:nvSpPr>
          <p:cNvPr id="82" name="Google Shape;82;p16"/>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pic>
        <p:nvPicPr>
          <p:cNvPr descr="Diagrama&#10;&#10;El contenido generado por IA puede ser incorrecto." id="83" name="Google Shape;83;p16"/>
          <p:cNvPicPr preferRelativeResize="0"/>
          <p:nvPr/>
        </p:nvPicPr>
        <p:blipFill rotWithShape="1">
          <a:blip r:embed="rId5">
            <a:alphaModFix amt="15000"/>
          </a:blip>
          <a:srcRect b="0" l="0" r="0" t="0"/>
          <a:stretch/>
        </p:blipFill>
        <p:spPr>
          <a:xfrm>
            <a:off x="2679961" y="1245415"/>
            <a:ext cx="6832078" cy="4554719"/>
          </a:xfrm>
          <a:prstGeom prst="rect">
            <a:avLst/>
          </a:prstGeom>
          <a:noFill/>
          <a:ln>
            <a:noFill/>
          </a:ln>
        </p:spPr>
      </p:pic>
      <p:sp>
        <p:nvSpPr>
          <p:cNvPr id="84" name="Google Shape;84;p16"/>
          <p:cNvSpPr txBox="1"/>
          <p:nvPr>
            <p:ph idx="1" type="body"/>
          </p:nvPr>
        </p:nvSpPr>
        <p:spPr>
          <a:xfrm>
            <a:off x="1093285" y="1446396"/>
            <a:ext cx="9669122" cy="3731212"/>
          </a:xfrm>
          <a:prstGeom prst="rect">
            <a:avLst/>
          </a:prstGeom>
          <a:noFill/>
          <a:ln>
            <a:noFill/>
          </a:ln>
        </p:spPr>
        <p:txBody>
          <a:bodyPr anchorCtr="0" anchor="t" bIns="45700" lIns="91425" spcFirstLastPara="1" rIns="91425" wrap="square" tIns="45700">
            <a:noAutofit/>
          </a:bodyPr>
          <a:lstStyle/>
          <a:p>
            <a:pPr indent="-342900" lvl="0" marL="342900" rtl="0" algn="l">
              <a:lnSpc>
                <a:spcPct val="150000"/>
              </a:lnSpc>
              <a:spcBef>
                <a:spcPts val="0"/>
              </a:spcBef>
              <a:spcAft>
                <a:spcPts val="0"/>
              </a:spcAft>
              <a:buClr>
                <a:schemeClr val="dk1"/>
              </a:buClr>
              <a:buSzPts val="2000"/>
              <a:buFont typeface="Arial"/>
              <a:buChar char="•"/>
            </a:pPr>
            <a:r>
              <a:rPr lang="es-ES" sz="2400">
                <a:solidFill>
                  <a:schemeClr val="dk1"/>
                </a:solidFill>
              </a:rPr>
              <a:t>Sex refers to </a:t>
            </a:r>
            <a:r>
              <a:rPr lang="es-ES" sz="2400">
                <a:solidFill>
                  <a:srgbClr val="0070C0"/>
                </a:solidFill>
              </a:rPr>
              <a:t>biological</a:t>
            </a:r>
            <a:r>
              <a:rPr lang="es-ES" sz="2400">
                <a:solidFill>
                  <a:schemeClr val="dk1"/>
                </a:solidFill>
              </a:rPr>
              <a:t> characteristics, such as chromosomes, hormones and anatomy.</a:t>
            </a:r>
            <a:endParaRPr/>
          </a:p>
          <a:p>
            <a:pPr indent="-342900" lvl="0" marL="342900" rtl="0" algn="l">
              <a:lnSpc>
                <a:spcPct val="150000"/>
              </a:lnSpc>
              <a:spcBef>
                <a:spcPts val="0"/>
              </a:spcBef>
              <a:spcAft>
                <a:spcPts val="0"/>
              </a:spcAft>
              <a:buClr>
                <a:schemeClr val="dk1"/>
              </a:buClr>
              <a:buSzPts val="2000"/>
              <a:buFont typeface="Arial"/>
              <a:buChar char="•"/>
            </a:pPr>
            <a:r>
              <a:rPr lang="es-ES" sz="2400">
                <a:solidFill>
                  <a:schemeClr val="dk1"/>
                </a:solidFill>
              </a:rPr>
              <a:t>It is an important variable in basic research, involving cells, tissues and animal models.</a:t>
            </a:r>
            <a:endParaRPr/>
          </a:p>
          <a:p>
            <a:pPr indent="-342900" lvl="0" marL="342900" rtl="0" algn="l">
              <a:lnSpc>
                <a:spcPct val="150000"/>
              </a:lnSpc>
              <a:spcBef>
                <a:spcPts val="0"/>
              </a:spcBef>
              <a:spcAft>
                <a:spcPts val="0"/>
              </a:spcAft>
              <a:buClr>
                <a:schemeClr val="dk1"/>
              </a:buClr>
              <a:buSzPts val="2000"/>
              <a:buFont typeface="Arial"/>
              <a:buChar char="•"/>
            </a:pPr>
            <a:r>
              <a:rPr lang="es-ES" sz="2400">
                <a:solidFill>
                  <a:schemeClr val="dk1"/>
                </a:solidFill>
              </a:rPr>
              <a:t>In bioinformatics and AI, </a:t>
            </a:r>
            <a:r>
              <a:rPr lang="es-ES" sz="2400">
                <a:solidFill>
                  <a:srgbClr val="0070C0"/>
                </a:solidFill>
              </a:rPr>
              <a:t>sex is a primary variable</a:t>
            </a:r>
            <a:r>
              <a:rPr lang="es-ES" sz="2400">
                <a:solidFill>
                  <a:schemeClr val="dk1"/>
                </a:solidFill>
              </a:rPr>
              <a:t> that influences how we process genomic data.</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p51"/>
          <p:cNvSpPr txBox="1"/>
          <p:nvPr>
            <p:ph type="title"/>
          </p:nvPr>
        </p:nvSpPr>
        <p:spPr>
          <a:xfrm>
            <a:off x="1429593" y="580135"/>
            <a:ext cx="9332814" cy="80094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The “fairness” checklist – evaluation</a:t>
            </a:r>
            <a:endParaRPr/>
          </a:p>
        </p:txBody>
      </p:sp>
      <p:sp>
        <p:nvSpPr>
          <p:cNvPr id="341" name="Google Shape;341;p51"/>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342" name="Google Shape;342;p51"/>
          <p:cNvSpPr txBox="1"/>
          <p:nvPr>
            <p:ph idx="1" type="body"/>
          </p:nvPr>
        </p:nvSpPr>
        <p:spPr>
          <a:xfrm>
            <a:off x="1093285" y="1446396"/>
            <a:ext cx="9669122" cy="3731212"/>
          </a:xfrm>
          <a:prstGeom prst="rect">
            <a:avLst/>
          </a:prstGeom>
          <a:noFill/>
          <a:ln>
            <a:noFill/>
          </a:ln>
        </p:spPr>
        <p:txBody>
          <a:bodyPr anchorCtr="0" anchor="t" bIns="45700" lIns="91425" spcFirstLastPara="1" rIns="91425" wrap="square" tIns="45700">
            <a:noAutofit/>
          </a:bodyPr>
          <a:lstStyle/>
          <a:p>
            <a:pPr indent="-342900" lvl="0" marL="342900" rtl="0" algn="l">
              <a:lnSpc>
                <a:spcPct val="150000"/>
              </a:lnSpc>
              <a:spcBef>
                <a:spcPts val="0"/>
              </a:spcBef>
              <a:spcAft>
                <a:spcPts val="0"/>
              </a:spcAft>
              <a:buSzPts val="2000"/>
              <a:buFont typeface="Arial"/>
              <a:buChar char="•"/>
            </a:pPr>
            <a:r>
              <a:rPr lang="es-ES" sz="2400">
                <a:solidFill>
                  <a:srgbClr val="0070C0"/>
                </a:solidFill>
              </a:rPr>
              <a:t>Do not settle for "Global Accuracy</a:t>
            </a:r>
            <a:r>
              <a:rPr lang="es-ES" sz="2400"/>
              <a:t>." Calculate the Error Rate, Precision, and Recall separately for each sex.</a:t>
            </a:r>
            <a:endParaRPr/>
          </a:p>
          <a:p>
            <a:pPr indent="-342900" lvl="0" marL="342900" rtl="0" algn="l">
              <a:lnSpc>
                <a:spcPct val="150000"/>
              </a:lnSpc>
              <a:spcBef>
                <a:spcPts val="0"/>
              </a:spcBef>
              <a:spcAft>
                <a:spcPts val="0"/>
              </a:spcAft>
              <a:buSzPts val="2000"/>
              <a:buFont typeface="Arial"/>
              <a:buChar char="•"/>
            </a:pPr>
            <a:r>
              <a:rPr lang="es-ES" sz="2400"/>
              <a:t>Create "Confusion Matrices" for both groups to </a:t>
            </a:r>
            <a:r>
              <a:rPr lang="es-ES" sz="2400">
                <a:solidFill>
                  <a:srgbClr val="0070C0"/>
                </a:solidFill>
              </a:rPr>
              <a:t>see if the AI fails differently</a:t>
            </a:r>
            <a:r>
              <a:rPr lang="es-ES" sz="2400"/>
              <a:t> (e.g., more False Negatives in women).</a:t>
            </a:r>
            <a:endParaRPr/>
          </a:p>
          <a:p>
            <a:pPr indent="-342900" lvl="0" marL="342900" rtl="0" algn="l">
              <a:lnSpc>
                <a:spcPct val="150000"/>
              </a:lnSpc>
              <a:spcBef>
                <a:spcPts val="0"/>
              </a:spcBef>
              <a:spcAft>
                <a:spcPts val="0"/>
              </a:spcAft>
              <a:buSzPts val="2000"/>
              <a:buFont typeface="Arial"/>
              <a:buChar char="•"/>
            </a:pPr>
            <a:r>
              <a:rPr lang="es-ES" sz="2400"/>
              <a:t>If you remove 10% of the female data, does the model collapse? This tests the robustness of your diversity.</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sp>
        <p:nvSpPr>
          <p:cNvPr id="347" name="Google Shape;347;p52"/>
          <p:cNvSpPr txBox="1"/>
          <p:nvPr>
            <p:ph type="title"/>
          </p:nvPr>
        </p:nvSpPr>
        <p:spPr>
          <a:xfrm>
            <a:off x="1429593" y="580135"/>
            <a:ext cx="9332814" cy="80094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Communicating results (reporting)</a:t>
            </a:r>
            <a:endParaRPr/>
          </a:p>
        </p:txBody>
      </p:sp>
      <p:sp>
        <p:nvSpPr>
          <p:cNvPr id="348" name="Google Shape;348;p52"/>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349" name="Google Shape;349;p52"/>
          <p:cNvSpPr txBox="1"/>
          <p:nvPr>
            <p:ph idx="1" type="body"/>
          </p:nvPr>
        </p:nvSpPr>
        <p:spPr>
          <a:xfrm>
            <a:off x="1093285" y="1446396"/>
            <a:ext cx="9669122" cy="3731212"/>
          </a:xfrm>
          <a:prstGeom prst="rect">
            <a:avLst/>
          </a:prstGeom>
          <a:noFill/>
          <a:ln>
            <a:noFill/>
          </a:ln>
        </p:spPr>
        <p:txBody>
          <a:bodyPr anchorCtr="0" anchor="t" bIns="45700" lIns="91425" spcFirstLastPara="1" rIns="91425" wrap="square" tIns="45700">
            <a:noAutofit/>
          </a:bodyPr>
          <a:lstStyle/>
          <a:p>
            <a:pPr indent="-342900" lvl="0" marL="342900" rtl="0" algn="l">
              <a:lnSpc>
                <a:spcPct val="150000"/>
              </a:lnSpc>
              <a:spcBef>
                <a:spcPts val="0"/>
              </a:spcBef>
              <a:spcAft>
                <a:spcPts val="0"/>
              </a:spcAft>
              <a:buSzPts val="2000"/>
              <a:buFont typeface="Arial"/>
              <a:buChar char="•"/>
            </a:pPr>
            <a:r>
              <a:rPr b="1" lang="es-ES" sz="2400"/>
              <a:t>The SAGER Guidelines:</a:t>
            </a:r>
            <a:r>
              <a:rPr lang="es-ES" sz="2400"/>
              <a:t> Follow these international standards for "Sex and Gender Equity in Research" when writing your README or paper.</a:t>
            </a:r>
            <a:endParaRPr/>
          </a:p>
          <a:p>
            <a:pPr indent="-342900" lvl="0" marL="342900" rtl="0" algn="l">
              <a:lnSpc>
                <a:spcPct val="150000"/>
              </a:lnSpc>
              <a:spcBef>
                <a:spcPts val="0"/>
              </a:spcBef>
              <a:spcAft>
                <a:spcPts val="0"/>
              </a:spcAft>
              <a:buSzPts val="2000"/>
              <a:buFont typeface="Arial"/>
              <a:buChar char="•"/>
            </a:pPr>
            <a:r>
              <a:rPr lang="es-ES" sz="2400"/>
              <a:t>If your dataset was biased and you couldn't fix it, </a:t>
            </a:r>
            <a:r>
              <a:rPr lang="es-ES" sz="2400">
                <a:solidFill>
                  <a:srgbClr val="0070C0"/>
                </a:solidFill>
              </a:rPr>
              <a:t>say so</a:t>
            </a:r>
            <a:r>
              <a:rPr lang="es-ES" sz="2400"/>
              <a:t>. </a:t>
            </a:r>
            <a:r>
              <a:rPr lang="es-ES" sz="2400">
                <a:solidFill>
                  <a:srgbClr val="0070C0"/>
                </a:solidFill>
              </a:rPr>
              <a:t>Transparency is a key value </a:t>
            </a:r>
            <a:r>
              <a:rPr lang="es-ES" sz="2400"/>
              <a:t>in the AQuAS framework.</a:t>
            </a:r>
            <a:endParaRPr/>
          </a:p>
          <a:p>
            <a:pPr indent="-342900" lvl="0" marL="342900" rtl="0" algn="l">
              <a:lnSpc>
                <a:spcPct val="150000"/>
              </a:lnSpc>
              <a:spcBef>
                <a:spcPts val="0"/>
              </a:spcBef>
              <a:spcAft>
                <a:spcPts val="0"/>
              </a:spcAft>
              <a:buSzPts val="2000"/>
              <a:buFont typeface="Arial"/>
              <a:buChar char="•"/>
            </a:pPr>
            <a:r>
              <a:rPr lang="es-ES" sz="2400"/>
              <a:t>Use "Disaggregated Data Visualizations." </a:t>
            </a:r>
            <a:r>
              <a:rPr lang="es-ES" sz="2400">
                <a:solidFill>
                  <a:srgbClr val="0070C0"/>
                </a:solidFill>
              </a:rPr>
              <a:t>Avoid merging everyone into a single "average" line</a:t>
            </a:r>
            <a:r>
              <a:rPr lang="es-ES" sz="2400"/>
              <a:t> in your charts.</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p53"/>
          <p:cNvSpPr txBox="1"/>
          <p:nvPr>
            <p:ph type="title"/>
          </p:nvPr>
        </p:nvSpPr>
        <p:spPr>
          <a:xfrm>
            <a:off x="1429593" y="580135"/>
            <a:ext cx="9332814" cy="80094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Humanizing the output</a:t>
            </a:r>
            <a:endParaRPr/>
          </a:p>
        </p:txBody>
      </p:sp>
      <p:sp>
        <p:nvSpPr>
          <p:cNvPr id="355" name="Google Shape;355;p53"/>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356" name="Google Shape;356;p53"/>
          <p:cNvSpPr txBox="1"/>
          <p:nvPr>
            <p:ph idx="1" type="body"/>
          </p:nvPr>
        </p:nvSpPr>
        <p:spPr>
          <a:xfrm>
            <a:off x="1093285" y="1446396"/>
            <a:ext cx="9669122" cy="3731212"/>
          </a:xfrm>
          <a:prstGeom prst="rect">
            <a:avLst/>
          </a:prstGeom>
          <a:noFill/>
          <a:ln>
            <a:noFill/>
          </a:ln>
        </p:spPr>
        <p:txBody>
          <a:bodyPr anchorCtr="0" anchor="t" bIns="45700" lIns="91425" spcFirstLastPara="1" rIns="91425" wrap="square" tIns="45700">
            <a:noAutofit/>
          </a:bodyPr>
          <a:lstStyle/>
          <a:p>
            <a:pPr indent="-342900" lvl="0" marL="342900" rtl="0" algn="l">
              <a:lnSpc>
                <a:spcPct val="150000"/>
              </a:lnSpc>
              <a:spcBef>
                <a:spcPts val="0"/>
              </a:spcBef>
              <a:spcAft>
                <a:spcPts val="0"/>
              </a:spcAft>
              <a:buSzPts val="2000"/>
              <a:buFont typeface="Arial"/>
              <a:buChar char="•"/>
            </a:pPr>
            <a:r>
              <a:rPr lang="es-ES" sz="2400"/>
              <a:t>Ensure the final report </a:t>
            </a:r>
            <a:r>
              <a:rPr lang="es-ES" sz="2400">
                <a:solidFill>
                  <a:srgbClr val="0070C0"/>
                </a:solidFill>
              </a:rPr>
              <a:t>doesn't use language that reinforces gender stereotypes</a:t>
            </a:r>
            <a:r>
              <a:rPr lang="es-ES" sz="2400"/>
              <a:t>.</a:t>
            </a:r>
            <a:endParaRPr/>
          </a:p>
          <a:p>
            <a:pPr indent="-342900" lvl="0" marL="342900" rtl="0" algn="l">
              <a:lnSpc>
                <a:spcPct val="150000"/>
              </a:lnSpc>
              <a:spcBef>
                <a:spcPts val="0"/>
              </a:spcBef>
              <a:spcAft>
                <a:spcPts val="0"/>
              </a:spcAft>
              <a:buSzPts val="2000"/>
              <a:buFont typeface="Arial"/>
              <a:buChar char="•"/>
            </a:pPr>
            <a:r>
              <a:rPr lang="es-ES" sz="2400"/>
              <a:t>Explain </a:t>
            </a:r>
            <a:r>
              <a:rPr i="1" lang="es-ES" sz="2400">
                <a:solidFill>
                  <a:srgbClr val="0070C0"/>
                </a:solidFill>
              </a:rPr>
              <a:t>why</a:t>
            </a:r>
            <a:r>
              <a:rPr lang="es-ES" sz="2400"/>
              <a:t> a difference might exist (biology vs. social).</a:t>
            </a:r>
            <a:endParaRPr/>
          </a:p>
          <a:p>
            <a:pPr indent="-342900" lvl="0" marL="342900" rtl="0" algn="l">
              <a:lnSpc>
                <a:spcPct val="150000"/>
              </a:lnSpc>
              <a:spcBef>
                <a:spcPts val="0"/>
              </a:spcBef>
              <a:spcAft>
                <a:spcPts val="0"/>
              </a:spcAft>
              <a:buSzPts val="2000"/>
              <a:buFont typeface="Arial"/>
              <a:buChar char="•"/>
            </a:pPr>
            <a:r>
              <a:rPr lang="es-ES" sz="2400">
                <a:solidFill>
                  <a:srgbClr val="0070C0"/>
                </a:solidFill>
              </a:rPr>
              <a:t>Act as the "Human-in-the-loop"</a:t>
            </a:r>
            <a:r>
              <a:rPr lang="es-ES" sz="2400"/>
              <a:t> to ensure the AI's recommendations are socially responsible and safe.</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54"/>
          <p:cNvSpPr txBox="1"/>
          <p:nvPr>
            <p:ph type="title"/>
          </p:nvPr>
        </p:nvSpPr>
        <p:spPr>
          <a:xfrm>
            <a:off x="1429593" y="580135"/>
            <a:ext cx="9332814" cy="80094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Building a legacy</a:t>
            </a:r>
            <a:endParaRPr/>
          </a:p>
        </p:txBody>
      </p:sp>
      <p:sp>
        <p:nvSpPr>
          <p:cNvPr id="362" name="Google Shape;362;p54"/>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363" name="Google Shape;363;p54"/>
          <p:cNvSpPr txBox="1"/>
          <p:nvPr>
            <p:ph idx="1" type="body"/>
          </p:nvPr>
        </p:nvSpPr>
        <p:spPr>
          <a:xfrm>
            <a:off x="1093285" y="1446396"/>
            <a:ext cx="9669122" cy="3731212"/>
          </a:xfrm>
          <a:prstGeom prst="rect">
            <a:avLst/>
          </a:prstGeom>
          <a:noFill/>
          <a:ln>
            <a:noFill/>
          </a:ln>
        </p:spPr>
        <p:txBody>
          <a:bodyPr anchorCtr="0" anchor="t" bIns="45700" lIns="91425" spcFirstLastPara="1" rIns="91425" wrap="square" tIns="45700">
            <a:noAutofit/>
          </a:bodyPr>
          <a:lstStyle/>
          <a:p>
            <a:pPr indent="-342900" lvl="0" marL="342900" rtl="0" algn="l">
              <a:lnSpc>
                <a:spcPct val="150000"/>
              </a:lnSpc>
              <a:spcBef>
                <a:spcPts val="0"/>
              </a:spcBef>
              <a:spcAft>
                <a:spcPts val="0"/>
              </a:spcAft>
              <a:buSzPts val="2000"/>
              <a:buFont typeface="Arial"/>
              <a:buChar char="•"/>
            </a:pPr>
            <a:r>
              <a:rPr lang="es-ES" sz="2400">
                <a:solidFill>
                  <a:srgbClr val="0070C0"/>
                </a:solidFill>
              </a:rPr>
              <a:t>Document your "Gender-Aware" workflow </a:t>
            </a:r>
            <a:r>
              <a:rPr lang="es-ES" sz="2400"/>
              <a:t>so it can be reused as a template by other engineering teams.</a:t>
            </a:r>
            <a:endParaRPr/>
          </a:p>
          <a:p>
            <a:pPr indent="-342900" lvl="0" marL="342900" rtl="0" algn="l">
              <a:lnSpc>
                <a:spcPct val="150000"/>
              </a:lnSpc>
              <a:spcBef>
                <a:spcPts val="0"/>
              </a:spcBef>
              <a:spcAft>
                <a:spcPts val="0"/>
              </a:spcAft>
              <a:buSzPts val="2000"/>
              <a:buFont typeface="Arial"/>
              <a:buChar char="•"/>
            </a:pPr>
            <a:r>
              <a:rPr lang="es-ES" sz="2400">
                <a:solidFill>
                  <a:srgbClr val="0070C0"/>
                </a:solidFill>
              </a:rPr>
              <a:t>Senior</a:t>
            </a:r>
            <a:r>
              <a:rPr lang="es-ES" sz="2400"/>
              <a:t> engineers </a:t>
            </a:r>
            <a:r>
              <a:rPr lang="es-ES" sz="2400">
                <a:solidFill>
                  <a:srgbClr val="0070C0"/>
                </a:solidFill>
              </a:rPr>
              <a:t>should mentor juniors </a:t>
            </a:r>
            <a:r>
              <a:rPr lang="es-ES" sz="2400"/>
              <a:t>on how to detect and mitigate these biases early.</a:t>
            </a:r>
            <a:endParaRPr/>
          </a:p>
          <a:p>
            <a:pPr indent="-342900" lvl="0" marL="342900" rtl="0" algn="l">
              <a:lnSpc>
                <a:spcPct val="150000"/>
              </a:lnSpc>
              <a:spcBef>
                <a:spcPts val="0"/>
              </a:spcBef>
              <a:spcAft>
                <a:spcPts val="0"/>
              </a:spcAft>
              <a:buSzPts val="2000"/>
              <a:buFont typeface="Arial"/>
              <a:buChar char="•"/>
            </a:pPr>
            <a:r>
              <a:rPr lang="es-ES" sz="2400"/>
              <a:t>Set up a schedule to </a:t>
            </a:r>
            <a:r>
              <a:rPr lang="es-ES" sz="2400">
                <a:solidFill>
                  <a:srgbClr val="0070C0"/>
                </a:solidFill>
              </a:rPr>
              <a:t>re-evaluate your AI models every 6 months </a:t>
            </a:r>
            <a:r>
              <a:rPr lang="es-ES" sz="2400"/>
              <a:t>to ensure they haven't developed "bias drift."</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p55"/>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2026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369" name="Google Shape;369;p55"/>
          <p:cNvSpPr/>
          <p:nvPr/>
        </p:nvSpPr>
        <p:spPr>
          <a:xfrm>
            <a:off x="0" y="2558143"/>
            <a:ext cx="12192000" cy="1817914"/>
          </a:xfrm>
          <a:prstGeom prst="rect">
            <a:avLst/>
          </a:prstGeom>
          <a:solidFill>
            <a:srgbClr val="333399"/>
          </a:solidFill>
          <a:ln cap="flat" cmpd="sng" w="25400">
            <a:solidFill>
              <a:srgbClr val="264159"/>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0" i="0" lang="es-ES" sz="6000" u="none" cap="none" strike="noStrike">
                <a:solidFill>
                  <a:schemeClr val="lt1"/>
                </a:solidFill>
                <a:latin typeface="Arial"/>
                <a:ea typeface="Arial"/>
                <a:cs typeface="Arial"/>
                <a:sym typeface="Arial"/>
              </a:rPr>
              <a:t>Conclusion</a:t>
            </a:r>
            <a:endParaRPr b="0" i="0" sz="6000" u="none" cap="none" strike="noStrike">
              <a:solidFill>
                <a:schemeClr val="lt1"/>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sp>
        <p:nvSpPr>
          <p:cNvPr id="374" name="Google Shape;374;p56"/>
          <p:cNvSpPr txBox="1"/>
          <p:nvPr>
            <p:ph type="title"/>
          </p:nvPr>
        </p:nvSpPr>
        <p:spPr>
          <a:xfrm>
            <a:off x="1429593" y="580135"/>
            <a:ext cx="9332814" cy="80094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The economic case for equity</a:t>
            </a:r>
            <a:endParaRPr/>
          </a:p>
        </p:txBody>
      </p:sp>
      <p:sp>
        <p:nvSpPr>
          <p:cNvPr id="375" name="Google Shape;375;p56"/>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376" name="Google Shape;376;p56"/>
          <p:cNvSpPr txBox="1"/>
          <p:nvPr>
            <p:ph idx="1" type="body"/>
          </p:nvPr>
        </p:nvSpPr>
        <p:spPr>
          <a:xfrm>
            <a:off x="1093285" y="1446396"/>
            <a:ext cx="9669122" cy="3731212"/>
          </a:xfrm>
          <a:prstGeom prst="rect">
            <a:avLst/>
          </a:prstGeom>
          <a:noFill/>
          <a:ln>
            <a:noFill/>
          </a:ln>
        </p:spPr>
        <p:txBody>
          <a:bodyPr anchorCtr="0" anchor="t" bIns="45700" lIns="91425" spcFirstLastPara="1" rIns="91425" wrap="square" tIns="45700">
            <a:noAutofit/>
          </a:bodyPr>
          <a:lstStyle/>
          <a:p>
            <a:pPr indent="-342900" lvl="0" marL="342900" rtl="0" algn="l">
              <a:lnSpc>
                <a:spcPct val="150000"/>
              </a:lnSpc>
              <a:spcBef>
                <a:spcPts val="0"/>
              </a:spcBef>
              <a:spcAft>
                <a:spcPts val="0"/>
              </a:spcAft>
              <a:buSzPts val="2000"/>
              <a:buFont typeface="Arial"/>
              <a:buChar char="•"/>
            </a:pPr>
            <a:r>
              <a:rPr lang="es-ES" sz="2400"/>
              <a:t>"Gender-blind" research leads to failed clinical trials and retracted software. </a:t>
            </a:r>
            <a:r>
              <a:rPr lang="es-ES" sz="2400">
                <a:solidFill>
                  <a:srgbClr val="0070C0"/>
                </a:solidFill>
              </a:rPr>
              <a:t>Equity is more cost-effective in the long run</a:t>
            </a:r>
            <a:r>
              <a:rPr lang="es-ES" sz="2400"/>
              <a:t>.</a:t>
            </a:r>
            <a:endParaRPr/>
          </a:p>
          <a:p>
            <a:pPr indent="-342900" lvl="0" marL="342900" rtl="0" algn="l">
              <a:lnSpc>
                <a:spcPct val="150000"/>
              </a:lnSpc>
              <a:spcBef>
                <a:spcPts val="0"/>
              </a:spcBef>
              <a:spcAft>
                <a:spcPts val="0"/>
              </a:spcAft>
              <a:buSzPts val="2000"/>
              <a:buFont typeface="Arial"/>
              <a:buChar char="•"/>
            </a:pPr>
            <a:r>
              <a:rPr lang="es-ES" sz="2400">
                <a:solidFill>
                  <a:srgbClr val="0070C0"/>
                </a:solidFill>
              </a:rPr>
              <a:t>Diverse and inclusive research environments are more attractive </a:t>
            </a:r>
            <a:r>
              <a:rPr lang="es-ES" sz="2400"/>
              <a:t>to top-tier international scientists and engineers.</a:t>
            </a:r>
            <a:endParaRPr/>
          </a:p>
          <a:p>
            <a:pPr indent="-342900" lvl="0" marL="342900" rtl="0" algn="l">
              <a:lnSpc>
                <a:spcPct val="150000"/>
              </a:lnSpc>
              <a:spcBef>
                <a:spcPts val="0"/>
              </a:spcBef>
              <a:spcAft>
                <a:spcPts val="0"/>
              </a:spcAft>
              <a:buSzPts val="2000"/>
              <a:buFont typeface="Arial"/>
              <a:buChar char="•"/>
            </a:pPr>
            <a:r>
              <a:rPr lang="es-ES" sz="2400">
                <a:solidFill>
                  <a:srgbClr val="0070C0"/>
                </a:solidFill>
              </a:rPr>
              <a:t>Most modern funding bodies </a:t>
            </a:r>
            <a:r>
              <a:rPr lang="es-ES" sz="2400"/>
              <a:t>(like Horizon Europe) </a:t>
            </a:r>
            <a:r>
              <a:rPr lang="es-ES" sz="2400">
                <a:solidFill>
                  <a:srgbClr val="0070C0"/>
                </a:solidFill>
              </a:rPr>
              <a:t>now require a "Gender Equality Plan" </a:t>
            </a:r>
            <a:r>
              <a:rPr lang="es-ES" sz="2400"/>
              <a:t>(GEP) to award grants.</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
        <p:nvSpPr>
          <p:cNvPr id="381" name="Google Shape;381;p57"/>
          <p:cNvSpPr txBox="1"/>
          <p:nvPr>
            <p:ph type="title"/>
          </p:nvPr>
        </p:nvSpPr>
        <p:spPr>
          <a:xfrm>
            <a:off x="1429593" y="580135"/>
            <a:ext cx="9332814" cy="80094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The future of biomedical AI</a:t>
            </a:r>
            <a:endParaRPr/>
          </a:p>
        </p:txBody>
      </p:sp>
      <p:sp>
        <p:nvSpPr>
          <p:cNvPr id="382" name="Google Shape;382;p57"/>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383" name="Google Shape;383;p57"/>
          <p:cNvSpPr txBox="1"/>
          <p:nvPr>
            <p:ph idx="1" type="body"/>
          </p:nvPr>
        </p:nvSpPr>
        <p:spPr>
          <a:xfrm>
            <a:off x="1093285" y="1446396"/>
            <a:ext cx="9669122" cy="3731212"/>
          </a:xfrm>
          <a:prstGeom prst="rect">
            <a:avLst/>
          </a:prstGeom>
          <a:noFill/>
          <a:ln>
            <a:noFill/>
          </a:ln>
        </p:spPr>
        <p:txBody>
          <a:bodyPr anchorCtr="0" anchor="t" bIns="45700" lIns="91425" spcFirstLastPara="1" rIns="91425" wrap="square" tIns="45700">
            <a:noAutofit/>
          </a:bodyPr>
          <a:lstStyle/>
          <a:p>
            <a:pPr indent="-342900" lvl="0" marL="342900" rtl="0" algn="l">
              <a:lnSpc>
                <a:spcPct val="150000"/>
              </a:lnSpc>
              <a:spcBef>
                <a:spcPts val="0"/>
              </a:spcBef>
              <a:spcAft>
                <a:spcPts val="0"/>
              </a:spcAft>
              <a:buSzPts val="2000"/>
              <a:buFont typeface="Arial"/>
              <a:buChar char="•"/>
            </a:pPr>
            <a:r>
              <a:rPr lang="es-ES" sz="2400"/>
              <a:t>True innovation only happens when we stop designing for a "universal default" and start designing for everyone.</a:t>
            </a:r>
            <a:endParaRPr/>
          </a:p>
          <a:p>
            <a:pPr indent="-342900" lvl="0" marL="342900" rtl="0" algn="l">
              <a:lnSpc>
                <a:spcPct val="150000"/>
              </a:lnSpc>
              <a:spcBef>
                <a:spcPts val="0"/>
              </a:spcBef>
              <a:spcAft>
                <a:spcPts val="0"/>
              </a:spcAft>
              <a:buSzPts val="2000"/>
              <a:buFont typeface="Arial"/>
              <a:buChar char="•"/>
            </a:pPr>
            <a:r>
              <a:rPr lang="es-ES" sz="2400"/>
              <a:t>Sex and gender integration is </a:t>
            </a:r>
            <a:r>
              <a:rPr b="1" lang="es-ES" sz="2400"/>
              <a:t>the new gold standard </a:t>
            </a:r>
            <a:r>
              <a:rPr lang="es-ES" sz="2400"/>
              <a:t>for scientific and technical quality.</a:t>
            </a:r>
            <a:endParaRPr/>
          </a:p>
          <a:p>
            <a:pPr indent="-342900" lvl="0" marL="342900" rtl="0" algn="l">
              <a:lnSpc>
                <a:spcPct val="150000"/>
              </a:lnSpc>
              <a:spcBef>
                <a:spcPts val="0"/>
              </a:spcBef>
              <a:spcAft>
                <a:spcPts val="0"/>
              </a:spcAft>
              <a:buSzPts val="2000"/>
              <a:buFont typeface="Arial"/>
              <a:buChar char="•"/>
            </a:pPr>
            <a:r>
              <a:rPr lang="es-ES" sz="2400"/>
              <a:t>Your next project starts with a choice: will it be "blind" or will it be "aware"?</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sp>
        <p:nvSpPr>
          <p:cNvPr id="388" name="Google Shape;388;p8"/>
          <p:cNvSpPr txBox="1"/>
          <p:nvPr>
            <p:ph type="ctrTitle"/>
          </p:nvPr>
        </p:nvSpPr>
        <p:spPr>
          <a:xfrm>
            <a:off x="3036732" y="1484754"/>
            <a:ext cx="6118536" cy="1794432"/>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rgbClr val="173A74"/>
              </a:buClr>
              <a:buSzPts val="8000"/>
              <a:buFont typeface="Arial"/>
              <a:buNone/>
            </a:pPr>
            <a:r>
              <a:rPr lang="es-ES"/>
              <a:t>Thanks!</a:t>
            </a:r>
            <a:endParaRPr/>
          </a:p>
        </p:txBody>
      </p:sp>
      <p:sp>
        <p:nvSpPr>
          <p:cNvPr id="389" name="Google Shape;389;p8"/>
          <p:cNvSpPr txBox="1"/>
          <p:nvPr>
            <p:ph idx="1" type="subTitle"/>
          </p:nvPr>
        </p:nvSpPr>
        <p:spPr>
          <a:xfrm>
            <a:off x="4513385" y="3548351"/>
            <a:ext cx="3165231" cy="108585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173A74"/>
              </a:buClr>
              <a:buSzPts val="2400"/>
              <a:buNone/>
            </a:pPr>
            <a:r>
              <a:rPr lang="es-ES"/>
              <a:t>Questions?</a:t>
            </a:r>
            <a:endParaRPr/>
          </a:p>
        </p:txBody>
      </p:sp>
      <p:sp>
        <p:nvSpPr>
          <p:cNvPr id="390" name="Google Shape;390;p8"/>
          <p:cNvSpPr txBox="1"/>
          <p:nvPr/>
        </p:nvSpPr>
        <p:spPr>
          <a:xfrm>
            <a:off x="5715023" y="5460210"/>
            <a:ext cx="6438000" cy="4848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1150"/>
              <a:buFont typeface="Arial"/>
              <a:buNone/>
            </a:pPr>
            <a:r>
              <a:rPr b="1" i="0" lang="es-ES" sz="1150" u="none" cap="none" strike="noStrike">
                <a:solidFill>
                  <a:srgbClr val="1C3076"/>
                </a:solidFill>
                <a:latin typeface="Arial"/>
                <a:ea typeface="Arial"/>
                <a:cs typeface="Arial"/>
                <a:sym typeface="Arial"/>
              </a:rPr>
              <a:t>©</a:t>
            </a:r>
            <a:r>
              <a:rPr b="1" i="0" lang="es-ES" sz="800" u="none" cap="none" strike="noStrike">
                <a:solidFill>
                  <a:srgbClr val="1C3076"/>
                </a:solidFill>
                <a:latin typeface="Arial"/>
                <a:ea typeface="Arial"/>
                <a:cs typeface="Arial"/>
                <a:sym typeface="Arial"/>
              </a:rPr>
              <a:t> 2025  Barcelona Supercomputing Center - Centro Nacional de Supercomputación. Author: (XXXX). </a:t>
            </a:r>
            <a:endParaRPr b="1" i="0" sz="800" u="none" cap="none" strike="noStrike">
              <a:solidFill>
                <a:srgbClr val="1C3076"/>
              </a:solidFill>
              <a:latin typeface="Arial"/>
              <a:ea typeface="Arial"/>
              <a:cs typeface="Arial"/>
              <a:sym typeface="Arial"/>
            </a:endParaRPr>
          </a:p>
          <a:p>
            <a:pPr indent="0" lvl="0" marL="0" marR="0" rtl="0" algn="r">
              <a:lnSpc>
                <a:spcPct val="100000"/>
              </a:lnSpc>
              <a:spcBef>
                <a:spcPts val="0"/>
              </a:spcBef>
              <a:spcAft>
                <a:spcPts val="0"/>
              </a:spcAft>
              <a:buClr>
                <a:srgbClr val="000000"/>
              </a:buClr>
              <a:buSzPts val="800"/>
              <a:buFont typeface="Arial"/>
              <a:buNone/>
            </a:pPr>
            <a:r>
              <a:rPr b="1" i="0" lang="es-ES" sz="800" u="none" cap="none" strike="noStrike">
                <a:solidFill>
                  <a:srgbClr val="1C3076"/>
                </a:solidFill>
                <a:latin typeface="Arial"/>
                <a:ea typeface="Arial"/>
                <a:cs typeface="Arial"/>
                <a:sym typeface="Arial"/>
              </a:rPr>
              <a:t>Material licensed under</a:t>
            </a:r>
            <a:r>
              <a:rPr b="1" i="0" lang="es-ES" sz="800" u="none" cap="none" strike="noStrike">
                <a:solidFill>
                  <a:srgbClr val="1C3076"/>
                </a:solidFill>
                <a:uFill>
                  <a:noFill/>
                </a:uFill>
                <a:latin typeface="Arial"/>
                <a:ea typeface="Arial"/>
                <a:cs typeface="Arial"/>
                <a:sym typeface="Arial"/>
                <a:hlinkClick r:id="rId3">
                  <a:extLst>
                    <a:ext uri="{A12FA001-AC4F-418D-AE19-62706E023703}">
                      <ahyp:hlinkClr val="tx"/>
                    </a:ext>
                  </a:extLst>
                </a:hlinkClick>
              </a:rPr>
              <a:t> </a:t>
            </a:r>
            <a:r>
              <a:rPr b="1" i="0" lang="es-ES" sz="800" u="sng" cap="none" strike="noStrike">
                <a:solidFill>
                  <a:srgbClr val="1C3076"/>
                </a:solidFill>
                <a:latin typeface="Arial"/>
                <a:ea typeface="Arial"/>
                <a:cs typeface="Arial"/>
                <a:sym typeface="Arial"/>
                <a:hlinkClick r:id="rId4">
                  <a:extLst>
                    <a:ext uri="{A12FA001-AC4F-418D-AE19-62706E023703}">
                      <ahyp:hlinkClr val="tx"/>
                    </a:ext>
                  </a:extLst>
                </a:hlinkClick>
              </a:rPr>
              <a:t>CC BY-NC-4.0</a:t>
            </a:r>
            <a:r>
              <a:rPr b="1" i="0" lang="es-ES" sz="800" u="none" cap="none" strike="noStrike">
                <a:solidFill>
                  <a:srgbClr val="1C3076"/>
                </a:solidFill>
                <a:latin typeface="Arial"/>
                <a:ea typeface="Arial"/>
                <a:cs typeface="Arial"/>
                <a:sym typeface="Arial"/>
              </a:rPr>
              <a:t>.</a:t>
            </a:r>
            <a:endParaRPr b="0" i="0" sz="1100" u="none" cap="none" strike="noStrike">
              <a:solidFill>
                <a:srgbClr val="1C3076"/>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7"/>
          <p:cNvSpPr txBox="1"/>
          <p:nvPr>
            <p:ph type="title"/>
          </p:nvPr>
        </p:nvSpPr>
        <p:spPr>
          <a:xfrm>
            <a:off x="1429593" y="580135"/>
            <a:ext cx="9332814" cy="80094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Key concept: Gender as a social construct</a:t>
            </a:r>
            <a:endParaRPr/>
          </a:p>
        </p:txBody>
      </p:sp>
      <p:sp>
        <p:nvSpPr>
          <p:cNvPr id="90" name="Google Shape;90;p17"/>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pic>
        <p:nvPicPr>
          <p:cNvPr descr="Diagrama&#10;&#10;El contenido generado por IA puede ser incorrecto." id="91" name="Google Shape;91;p17"/>
          <p:cNvPicPr preferRelativeResize="0"/>
          <p:nvPr/>
        </p:nvPicPr>
        <p:blipFill rotWithShape="1">
          <a:blip r:embed="rId5">
            <a:alphaModFix amt="15000"/>
          </a:blip>
          <a:srcRect b="0" l="0" r="0" t="0"/>
          <a:stretch/>
        </p:blipFill>
        <p:spPr>
          <a:xfrm>
            <a:off x="2679961" y="1245415"/>
            <a:ext cx="6832078" cy="4554719"/>
          </a:xfrm>
          <a:prstGeom prst="rect">
            <a:avLst/>
          </a:prstGeom>
          <a:noFill/>
          <a:ln>
            <a:noFill/>
          </a:ln>
        </p:spPr>
      </p:pic>
      <p:sp>
        <p:nvSpPr>
          <p:cNvPr id="92" name="Google Shape;92;p17"/>
          <p:cNvSpPr txBox="1"/>
          <p:nvPr>
            <p:ph idx="1" type="body"/>
          </p:nvPr>
        </p:nvSpPr>
        <p:spPr>
          <a:xfrm>
            <a:off x="1093285" y="1446396"/>
            <a:ext cx="9669122" cy="3731212"/>
          </a:xfrm>
          <a:prstGeom prst="rect">
            <a:avLst/>
          </a:prstGeom>
          <a:noFill/>
          <a:ln>
            <a:noFill/>
          </a:ln>
        </p:spPr>
        <p:txBody>
          <a:bodyPr anchorCtr="0" anchor="t" bIns="45700" lIns="91425" spcFirstLastPara="1" rIns="91425" wrap="square" tIns="45700">
            <a:noAutofit/>
          </a:bodyPr>
          <a:lstStyle/>
          <a:p>
            <a:pPr indent="-342900" lvl="0" marL="342900" rtl="0" algn="l">
              <a:lnSpc>
                <a:spcPct val="150000"/>
              </a:lnSpc>
              <a:spcBef>
                <a:spcPts val="0"/>
              </a:spcBef>
              <a:spcAft>
                <a:spcPts val="0"/>
              </a:spcAft>
              <a:buClr>
                <a:schemeClr val="dk1"/>
              </a:buClr>
              <a:buSzPts val="2000"/>
              <a:buFont typeface="Arial"/>
              <a:buChar char="•"/>
            </a:pPr>
            <a:r>
              <a:rPr lang="es-ES" sz="2400">
                <a:solidFill>
                  <a:schemeClr val="dk1"/>
                </a:solidFill>
              </a:rPr>
              <a:t>Gender refers to the </a:t>
            </a:r>
            <a:r>
              <a:rPr lang="es-ES" sz="2400">
                <a:solidFill>
                  <a:srgbClr val="0070C0"/>
                </a:solidFill>
              </a:rPr>
              <a:t>social roles</a:t>
            </a:r>
            <a:r>
              <a:rPr lang="es-ES" sz="2400">
                <a:solidFill>
                  <a:schemeClr val="dk1"/>
                </a:solidFill>
              </a:rPr>
              <a:t>, behaviours and identities that society considers appropriate for men and women.</a:t>
            </a:r>
            <a:endParaRPr/>
          </a:p>
          <a:p>
            <a:pPr indent="-342900" lvl="0" marL="342900" rtl="0" algn="l">
              <a:lnSpc>
                <a:spcPct val="150000"/>
              </a:lnSpc>
              <a:spcBef>
                <a:spcPts val="0"/>
              </a:spcBef>
              <a:spcAft>
                <a:spcPts val="0"/>
              </a:spcAft>
              <a:buClr>
                <a:schemeClr val="dk1"/>
              </a:buClr>
              <a:buSzPts val="2000"/>
              <a:buFont typeface="Arial"/>
              <a:buChar char="•"/>
            </a:pPr>
            <a:r>
              <a:rPr lang="es-ES" sz="2400">
                <a:solidFill>
                  <a:schemeClr val="dk1"/>
                </a:solidFill>
              </a:rPr>
              <a:t>Gender influences </a:t>
            </a:r>
            <a:r>
              <a:rPr lang="es-ES" sz="2400">
                <a:solidFill>
                  <a:srgbClr val="0070C0"/>
                </a:solidFill>
              </a:rPr>
              <a:t>how people access healthcare</a:t>
            </a:r>
            <a:r>
              <a:rPr lang="es-ES" sz="2400">
                <a:solidFill>
                  <a:schemeClr val="dk1"/>
                </a:solidFill>
              </a:rPr>
              <a:t>, their exposure to risks, and their lifestyle.</a:t>
            </a:r>
            <a:endParaRPr/>
          </a:p>
          <a:p>
            <a:pPr indent="-342900" lvl="0" marL="342900" rtl="0" algn="l">
              <a:lnSpc>
                <a:spcPct val="150000"/>
              </a:lnSpc>
              <a:spcBef>
                <a:spcPts val="0"/>
              </a:spcBef>
              <a:spcAft>
                <a:spcPts val="0"/>
              </a:spcAft>
              <a:buClr>
                <a:schemeClr val="dk1"/>
              </a:buClr>
              <a:buSzPts val="2000"/>
              <a:buFont typeface="Arial"/>
              <a:buChar char="•"/>
            </a:pPr>
            <a:r>
              <a:rPr lang="es-ES" sz="2400">
                <a:solidFill>
                  <a:schemeClr val="dk1"/>
                </a:solidFill>
              </a:rPr>
              <a:t>To understand a patient’s health completely, we must look at </a:t>
            </a:r>
            <a:r>
              <a:rPr lang="es-ES" sz="2400">
                <a:solidFill>
                  <a:srgbClr val="0070C0"/>
                </a:solidFill>
              </a:rPr>
              <a:t>how biological sex and social gender interact.</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8"/>
          <p:cNvSpPr txBox="1"/>
          <p:nvPr>
            <p:ph type="title"/>
          </p:nvPr>
        </p:nvSpPr>
        <p:spPr>
          <a:xfrm>
            <a:off x="1429593" y="580135"/>
            <a:ext cx="9332814" cy="80094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Beyond sex and gender: Intersectionality</a:t>
            </a:r>
            <a:endParaRPr/>
          </a:p>
        </p:txBody>
      </p:sp>
      <p:sp>
        <p:nvSpPr>
          <p:cNvPr id="98" name="Google Shape;98;p18"/>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99" name="Google Shape;99;p18"/>
          <p:cNvSpPr txBox="1"/>
          <p:nvPr>
            <p:ph idx="1" type="body"/>
          </p:nvPr>
        </p:nvSpPr>
        <p:spPr>
          <a:xfrm>
            <a:off x="1093285" y="1446396"/>
            <a:ext cx="9669122" cy="3731212"/>
          </a:xfrm>
          <a:prstGeom prst="rect">
            <a:avLst/>
          </a:prstGeom>
          <a:noFill/>
          <a:ln>
            <a:noFill/>
          </a:ln>
        </p:spPr>
        <p:txBody>
          <a:bodyPr anchorCtr="0" anchor="t" bIns="45700" lIns="91425" spcFirstLastPara="1" rIns="91425" wrap="square" tIns="45700">
            <a:noAutofit/>
          </a:bodyPr>
          <a:lstStyle/>
          <a:p>
            <a:pPr indent="-342900" lvl="0" marL="342900" rtl="0" algn="l">
              <a:lnSpc>
                <a:spcPct val="150000"/>
              </a:lnSpc>
              <a:spcBef>
                <a:spcPts val="0"/>
              </a:spcBef>
              <a:spcAft>
                <a:spcPts val="0"/>
              </a:spcAft>
              <a:buClr>
                <a:schemeClr val="dk1"/>
              </a:buClr>
              <a:buSzPts val="2000"/>
              <a:buFont typeface="Arial"/>
              <a:buChar char="•"/>
            </a:pPr>
            <a:r>
              <a:rPr lang="es-ES" sz="2400">
                <a:solidFill>
                  <a:srgbClr val="0070C0"/>
                </a:solidFill>
              </a:rPr>
              <a:t>People are not</a:t>
            </a:r>
            <a:r>
              <a:rPr lang="es-ES" sz="2400">
                <a:solidFill>
                  <a:schemeClr val="dk1"/>
                </a:solidFill>
              </a:rPr>
              <a:t> defined by a </a:t>
            </a:r>
            <a:r>
              <a:rPr lang="es-ES" sz="2400">
                <a:solidFill>
                  <a:srgbClr val="0070C0"/>
                </a:solidFill>
              </a:rPr>
              <a:t>single category</a:t>
            </a:r>
            <a:r>
              <a:rPr lang="es-ES" sz="2400">
                <a:solidFill>
                  <a:schemeClr val="dk1"/>
                </a:solidFill>
              </a:rPr>
              <a:t>; multiple factors like age, ethnicity and geography overlap.</a:t>
            </a:r>
            <a:endParaRPr/>
          </a:p>
          <a:p>
            <a:pPr indent="-342900" lvl="0" marL="342900" rtl="0" algn="l">
              <a:lnSpc>
                <a:spcPct val="150000"/>
              </a:lnSpc>
              <a:spcBef>
                <a:spcPts val="0"/>
              </a:spcBef>
              <a:spcAft>
                <a:spcPts val="0"/>
              </a:spcAft>
              <a:buClr>
                <a:schemeClr val="dk1"/>
              </a:buClr>
              <a:buSzPts val="2000"/>
              <a:buFont typeface="Arial"/>
              <a:buChar char="•"/>
            </a:pPr>
            <a:r>
              <a:rPr lang="es-ES" sz="2400">
                <a:solidFill>
                  <a:schemeClr val="dk1"/>
                </a:solidFill>
              </a:rPr>
              <a:t>Analysing only “women” or “men” as uniform groups can hide important differences in health outcomes.</a:t>
            </a:r>
            <a:endParaRPr/>
          </a:p>
          <a:p>
            <a:pPr indent="-342900" lvl="0" marL="342900" rtl="0" algn="l">
              <a:lnSpc>
                <a:spcPct val="150000"/>
              </a:lnSpc>
              <a:spcBef>
                <a:spcPts val="0"/>
              </a:spcBef>
              <a:spcAft>
                <a:spcPts val="0"/>
              </a:spcAft>
              <a:buClr>
                <a:schemeClr val="dk1"/>
              </a:buClr>
              <a:buSzPts val="2000"/>
              <a:buFont typeface="Arial"/>
              <a:buChar char="•"/>
            </a:pPr>
            <a:r>
              <a:rPr lang="es-ES" sz="2400">
                <a:solidFill>
                  <a:schemeClr val="dk1"/>
                </a:solidFill>
              </a:rPr>
              <a:t>To achieve true </a:t>
            </a:r>
            <a:r>
              <a:rPr lang="es-ES" sz="2400">
                <a:solidFill>
                  <a:srgbClr val="0070C0"/>
                </a:solidFill>
              </a:rPr>
              <a:t>precision</a:t>
            </a:r>
            <a:r>
              <a:rPr lang="es-ES" sz="2400">
                <a:solidFill>
                  <a:schemeClr val="dk1"/>
                </a:solidFill>
              </a:rPr>
              <a:t>, we must consider how these different social and biological layers interact.</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19"/>
          <p:cNvSpPr txBox="1"/>
          <p:nvPr>
            <p:ph type="title"/>
          </p:nvPr>
        </p:nvSpPr>
        <p:spPr>
          <a:xfrm>
            <a:off x="1429593" y="580135"/>
            <a:ext cx="9332814" cy="80094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The risk of overlooking diversity</a:t>
            </a:r>
            <a:endParaRPr/>
          </a:p>
        </p:txBody>
      </p:sp>
      <p:sp>
        <p:nvSpPr>
          <p:cNvPr id="105" name="Google Shape;105;p19"/>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106" name="Google Shape;106;p19"/>
          <p:cNvSpPr txBox="1"/>
          <p:nvPr>
            <p:ph idx="1" type="body"/>
          </p:nvPr>
        </p:nvSpPr>
        <p:spPr>
          <a:xfrm>
            <a:off x="1093285" y="1446396"/>
            <a:ext cx="9669122" cy="3731212"/>
          </a:xfrm>
          <a:prstGeom prst="rect">
            <a:avLst/>
          </a:prstGeom>
          <a:noFill/>
          <a:ln>
            <a:noFill/>
          </a:ln>
        </p:spPr>
        <p:txBody>
          <a:bodyPr anchorCtr="0" anchor="t" bIns="45700" lIns="91425" spcFirstLastPara="1" rIns="91425" wrap="square" tIns="45700">
            <a:noAutofit/>
          </a:bodyPr>
          <a:lstStyle/>
          <a:p>
            <a:pPr indent="-342900" lvl="0" marL="342900" rtl="0" algn="l">
              <a:lnSpc>
                <a:spcPct val="150000"/>
              </a:lnSpc>
              <a:spcBef>
                <a:spcPts val="0"/>
              </a:spcBef>
              <a:spcAft>
                <a:spcPts val="0"/>
              </a:spcAft>
              <a:buClr>
                <a:schemeClr val="dk1"/>
              </a:buClr>
              <a:buSzPts val="2000"/>
              <a:buFont typeface="Arial"/>
              <a:buChar char="•"/>
            </a:pPr>
            <a:r>
              <a:rPr lang="es-ES" sz="2400">
                <a:solidFill>
                  <a:schemeClr val="dk1"/>
                </a:solidFill>
              </a:rPr>
              <a:t>Excluding females from early-stage research has created a </a:t>
            </a:r>
            <a:r>
              <a:rPr b="1" lang="es-ES" sz="2400">
                <a:solidFill>
                  <a:srgbClr val="0070C0"/>
                </a:solidFill>
              </a:rPr>
              <a:t>“knowledge gap” </a:t>
            </a:r>
            <a:r>
              <a:rPr lang="es-ES" sz="2400">
                <a:solidFill>
                  <a:schemeClr val="dk1"/>
                </a:solidFill>
              </a:rPr>
              <a:t>in medicine.</a:t>
            </a:r>
            <a:endParaRPr/>
          </a:p>
          <a:p>
            <a:pPr indent="-342900" lvl="0" marL="342900" rtl="0" algn="l">
              <a:lnSpc>
                <a:spcPct val="150000"/>
              </a:lnSpc>
              <a:spcBef>
                <a:spcPts val="0"/>
              </a:spcBef>
              <a:spcAft>
                <a:spcPts val="0"/>
              </a:spcAft>
              <a:buClr>
                <a:schemeClr val="dk1"/>
              </a:buClr>
              <a:buSzPts val="2000"/>
              <a:buFont typeface="Arial"/>
              <a:buChar char="•"/>
            </a:pPr>
            <a:r>
              <a:rPr lang="es-ES" sz="2400">
                <a:solidFill>
                  <a:schemeClr val="dk1"/>
                </a:solidFill>
              </a:rPr>
              <a:t>This lack of data often leads to </a:t>
            </a:r>
            <a:r>
              <a:rPr lang="es-ES" sz="2400">
                <a:solidFill>
                  <a:srgbClr val="0070C0"/>
                </a:solidFill>
              </a:rPr>
              <a:t>incorrect diagnoses</a:t>
            </a:r>
            <a:r>
              <a:rPr lang="es-ES" sz="2400">
                <a:solidFill>
                  <a:schemeClr val="dk1"/>
                </a:solidFill>
              </a:rPr>
              <a:t> or </a:t>
            </a:r>
            <a:r>
              <a:rPr lang="es-ES" sz="2400">
                <a:solidFill>
                  <a:srgbClr val="0070C0"/>
                </a:solidFill>
              </a:rPr>
              <a:t>less effective treatments</a:t>
            </a:r>
            <a:r>
              <a:rPr lang="es-ES" sz="2400">
                <a:solidFill>
                  <a:schemeClr val="dk1"/>
                </a:solidFill>
              </a:rPr>
              <a:t> for women.</a:t>
            </a:r>
            <a:endParaRPr/>
          </a:p>
          <a:p>
            <a:pPr indent="-342900" lvl="0" marL="342900" rtl="0" algn="l">
              <a:lnSpc>
                <a:spcPct val="150000"/>
              </a:lnSpc>
              <a:spcBef>
                <a:spcPts val="0"/>
              </a:spcBef>
              <a:spcAft>
                <a:spcPts val="0"/>
              </a:spcAft>
              <a:buClr>
                <a:schemeClr val="dk1"/>
              </a:buClr>
              <a:buSzPts val="2000"/>
              <a:buFont typeface="Arial"/>
              <a:buChar char="•"/>
            </a:pPr>
            <a:r>
              <a:rPr lang="es-ES" sz="2400">
                <a:solidFill>
                  <a:schemeClr val="dk1"/>
                </a:solidFill>
              </a:rPr>
              <a:t>If we train algorithms using biased historical data, </a:t>
            </a:r>
            <a:r>
              <a:rPr lang="es-ES" sz="2400">
                <a:solidFill>
                  <a:srgbClr val="0070C0"/>
                </a:solidFill>
              </a:rPr>
              <a:t>the AI will repeat and amplify</a:t>
            </a:r>
            <a:r>
              <a:rPr lang="es-ES" sz="2400">
                <a:solidFill>
                  <a:schemeClr val="dk1"/>
                </a:solidFill>
              </a:rPr>
              <a:t> these same “blind spots”.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20"/>
          <p:cNvSpPr txBox="1"/>
          <p:nvPr>
            <p:ph type="title"/>
          </p:nvPr>
        </p:nvSpPr>
        <p:spPr>
          <a:xfrm>
            <a:off x="1429593" y="580135"/>
            <a:ext cx="9332814" cy="80094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The Legal Framework</a:t>
            </a:r>
            <a:endParaRPr/>
          </a:p>
        </p:txBody>
      </p:sp>
      <p:sp>
        <p:nvSpPr>
          <p:cNvPr id="112" name="Google Shape;112;p20"/>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113" name="Google Shape;113;p20"/>
          <p:cNvSpPr txBox="1"/>
          <p:nvPr>
            <p:ph idx="1" type="body"/>
          </p:nvPr>
        </p:nvSpPr>
        <p:spPr>
          <a:xfrm>
            <a:off x="385714" y="1381080"/>
            <a:ext cx="7005686" cy="3731212"/>
          </a:xfrm>
          <a:prstGeom prst="rect">
            <a:avLst/>
          </a:prstGeom>
          <a:noFill/>
          <a:ln>
            <a:noFill/>
          </a:ln>
        </p:spPr>
        <p:txBody>
          <a:bodyPr anchorCtr="0" anchor="t" bIns="45700" lIns="91425" spcFirstLastPara="1" rIns="91425" wrap="square" tIns="45700">
            <a:noAutofit/>
          </a:bodyPr>
          <a:lstStyle/>
          <a:p>
            <a:pPr indent="-342900" lvl="0" marL="342900" rtl="0" algn="l">
              <a:lnSpc>
                <a:spcPct val="150000"/>
              </a:lnSpc>
              <a:spcBef>
                <a:spcPts val="0"/>
              </a:spcBef>
              <a:spcAft>
                <a:spcPts val="0"/>
              </a:spcAft>
              <a:buClr>
                <a:schemeClr val="dk1"/>
              </a:buClr>
              <a:buSzPts val="2000"/>
              <a:buFont typeface="Arial"/>
              <a:buChar char="•"/>
            </a:pPr>
            <a:r>
              <a:rPr lang="es-ES" sz="2400">
                <a:solidFill>
                  <a:srgbClr val="0070C0"/>
                </a:solidFill>
              </a:rPr>
              <a:t>Public institutions like </a:t>
            </a:r>
            <a:r>
              <a:rPr b="1" lang="es-ES" sz="2400">
                <a:solidFill>
                  <a:srgbClr val="0070C0"/>
                </a:solidFill>
              </a:rPr>
              <a:t>AQuAS</a:t>
            </a:r>
            <a:r>
              <a:rPr lang="es-ES" sz="2400">
                <a:solidFill>
                  <a:srgbClr val="0070C0"/>
                </a:solidFill>
              </a:rPr>
              <a:t> </a:t>
            </a:r>
            <a:r>
              <a:rPr lang="es-ES" sz="2400">
                <a:solidFill>
                  <a:schemeClr val="dk1"/>
                </a:solidFill>
              </a:rPr>
              <a:t>require the integration of the sex and gender perspective in all health research.</a:t>
            </a:r>
            <a:endParaRPr/>
          </a:p>
          <a:p>
            <a:pPr indent="-342900" lvl="0" marL="342900" rtl="0" algn="l">
              <a:lnSpc>
                <a:spcPct val="150000"/>
              </a:lnSpc>
              <a:spcBef>
                <a:spcPts val="0"/>
              </a:spcBef>
              <a:spcAft>
                <a:spcPts val="0"/>
              </a:spcAft>
              <a:buClr>
                <a:schemeClr val="dk1"/>
              </a:buClr>
              <a:buSzPts val="2000"/>
              <a:buFont typeface="Arial"/>
              <a:buChar char="•"/>
            </a:pPr>
            <a:r>
              <a:rPr lang="es-ES" sz="2400">
                <a:solidFill>
                  <a:schemeClr val="dk1"/>
                </a:solidFill>
              </a:rPr>
              <a:t>Following these guidelines </a:t>
            </a:r>
            <a:r>
              <a:rPr lang="es-ES" sz="2400">
                <a:solidFill>
                  <a:srgbClr val="0070C0"/>
                </a:solidFill>
              </a:rPr>
              <a:t>is not optional</a:t>
            </a:r>
            <a:r>
              <a:rPr lang="es-ES" sz="2400">
                <a:solidFill>
                  <a:schemeClr val="dk1"/>
                </a:solidFill>
              </a:rPr>
              <a:t>; it is a marker of scientific quality and ethics.</a:t>
            </a:r>
            <a:endParaRPr/>
          </a:p>
          <a:p>
            <a:pPr indent="-342900" lvl="0" marL="342900" rtl="0" algn="l">
              <a:lnSpc>
                <a:spcPct val="150000"/>
              </a:lnSpc>
              <a:spcBef>
                <a:spcPts val="0"/>
              </a:spcBef>
              <a:spcAft>
                <a:spcPts val="0"/>
              </a:spcAft>
              <a:buClr>
                <a:schemeClr val="dk1"/>
              </a:buClr>
              <a:buSzPts val="2000"/>
              <a:buFont typeface="Arial"/>
              <a:buChar char="•"/>
            </a:pPr>
            <a:r>
              <a:rPr lang="es-ES" sz="2400">
                <a:solidFill>
                  <a:schemeClr val="dk1"/>
                </a:solidFill>
              </a:rPr>
              <a:t>Projects that include a sex and gender dimension are more likely to meet </a:t>
            </a:r>
            <a:r>
              <a:rPr lang="es-ES" sz="2400">
                <a:solidFill>
                  <a:srgbClr val="0070C0"/>
                </a:solidFill>
              </a:rPr>
              <a:t>international funding requirements</a:t>
            </a:r>
            <a:r>
              <a:rPr lang="es-ES" sz="2400">
                <a:solidFill>
                  <a:schemeClr val="dk1"/>
                </a:solidFill>
              </a:rPr>
              <a:t> (e.g., </a:t>
            </a:r>
            <a:r>
              <a:rPr b="1" lang="es-ES" sz="2400">
                <a:solidFill>
                  <a:schemeClr val="dk1"/>
                </a:solidFill>
              </a:rPr>
              <a:t>Horizon Europe</a:t>
            </a:r>
            <a:r>
              <a:rPr lang="es-ES" sz="2400">
                <a:solidFill>
                  <a:schemeClr val="dk1"/>
                </a:solidFill>
              </a:rPr>
              <a:t>).</a:t>
            </a:r>
            <a:endParaRPr/>
          </a:p>
        </p:txBody>
      </p:sp>
      <p:pic>
        <p:nvPicPr>
          <p:cNvPr descr="Gender &amp; Diversity - Institute for Bioengineering of Catalonia" id="114" name="Google Shape;114;p20"/>
          <p:cNvPicPr preferRelativeResize="0"/>
          <p:nvPr/>
        </p:nvPicPr>
        <p:blipFill rotWithShape="1">
          <a:blip r:embed="rId5">
            <a:alphaModFix/>
          </a:blip>
          <a:srcRect b="0" l="0" r="0" t="0"/>
          <a:stretch/>
        </p:blipFill>
        <p:spPr>
          <a:xfrm>
            <a:off x="8039781" y="1381080"/>
            <a:ext cx="3108181" cy="420329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21"/>
          <p:cNvSpPr txBox="1"/>
          <p:nvPr>
            <p:ph type="title"/>
          </p:nvPr>
        </p:nvSpPr>
        <p:spPr>
          <a:xfrm>
            <a:off x="1429593" y="580135"/>
            <a:ext cx="9332814" cy="800945"/>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2800"/>
              <a:buFont typeface="Arial"/>
              <a:buNone/>
            </a:pPr>
            <a:r>
              <a:rPr lang="es-ES"/>
              <a:t>The Hipatia toolkit</a:t>
            </a:r>
            <a:endParaRPr/>
          </a:p>
        </p:txBody>
      </p:sp>
      <p:sp>
        <p:nvSpPr>
          <p:cNvPr id="120" name="Google Shape;120;p21"/>
          <p:cNvSpPr txBox="1"/>
          <p:nvPr/>
        </p:nvSpPr>
        <p:spPr>
          <a:xfrm>
            <a:off x="8782500" y="-9769"/>
            <a:ext cx="3409500" cy="2925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700"/>
              <a:buFont typeface="Arial"/>
              <a:buNone/>
            </a:pPr>
            <a:r>
              <a:rPr b="1" i="0" lang="es-ES" sz="700" u="none" cap="none" strike="noStrike">
                <a:solidFill>
                  <a:srgbClr val="242F75"/>
                </a:solidFill>
                <a:latin typeface="Arial"/>
                <a:ea typeface="Arial"/>
                <a:cs typeface="Arial"/>
                <a:sym typeface="Arial"/>
              </a:rPr>
              <a:t>© 2025 BSC-CNS. Licensed under</a:t>
            </a:r>
            <a:r>
              <a:rPr b="1" i="0" lang="es-ES" sz="700" u="none" cap="none" strike="noStrike">
                <a:solidFill>
                  <a:srgbClr val="242F75"/>
                </a:solidFill>
                <a:uFill>
                  <a:noFill/>
                </a:uFill>
                <a:latin typeface="Arial"/>
                <a:ea typeface="Arial"/>
                <a:cs typeface="Arial"/>
                <a:sym typeface="Arial"/>
                <a:hlinkClick r:id="rId3">
                  <a:extLst>
                    <a:ext uri="{A12FA001-AC4F-418D-AE19-62706E023703}">
                      <ahyp:hlinkClr val="tx"/>
                    </a:ext>
                  </a:extLst>
                </a:hlinkClick>
              </a:rPr>
              <a:t> </a:t>
            </a:r>
            <a:r>
              <a:rPr b="1" i="0" lang="es-ES" sz="700" u="sng" cap="none" strike="noStrike">
                <a:solidFill>
                  <a:srgbClr val="242F75"/>
                </a:solidFill>
                <a:latin typeface="Arial"/>
                <a:ea typeface="Arial"/>
                <a:cs typeface="Arial"/>
                <a:sym typeface="Arial"/>
                <a:hlinkClick r:id="rId4">
                  <a:extLst>
                    <a:ext uri="{A12FA001-AC4F-418D-AE19-62706E023703}">
                      <ahyp:hlinkClr val="tx"/>
                    </a:ext>
                  </a:extLst>
                </a:hlinkClick>
              </a:rPr>
              <a:t>CC BY-NC-4.0</a:t>
            </a:r>
            <a:endParaRPr b="0" i="0" sz="700" u="none" cap="none" strike="noStrike">
              <a:solidFill>
                <a:srgbClr val="242F75"/>
              </a:solidFill>
              <a:latin typeface="Arial"/>
              <a:ea typeface="Arial"/>
              <a:cs typeface="Arial"/>
              <a:sym typeface="Arial"/>
            </a:endParaRPr>
          </a:p>
        </p:txBody>
      </p:sp>
      <p:sp>
        <p:nvSpPr>
          <p:cNvPr id="121" name="Google Shape;121;p21"/>
          <p:cNvSpPr txBox="1"/>
          <p:nvPr>
            <p:ph idx="1" type="body"/>
          </p:nvPr>
        </p:nvSpPr>
        <p:spPr>
          <a:xfrm>
            <a:off x="1093285" y="1446396"/>
            <a:ext cx="9669122" cy="3731212"/>
          </a:xfrm>
          <a:prstGeom prst="rect">
            <a:avLst/>
          </a:prstGeom>
          <a:noFill/>
          <a:ln>
            <a:noFill/>
          </a:ln>
        </p:spPr>
        <p:txBody>
          <a:bodyPr anchorCtr="0" anchor="t" bIns="45700" lIns="91425" spcFirstLastPara="1" rIns="91425" wrap="square" tIns="45700">
            <a:noAutofit/>
          </a:bodyPr>
          <a:lstStyle/>
          <a:p>
            <a:pPr indent="-342900" lvl="0" marL="342900" rtl="0" algn="l">
              <a:lnSpc>
                <a:spcPct val="150000"/>
              </a:lnSpc>
              <a:spcBef>
                <a:spcPts val="0"/>
              </a:spcBef>
              <a:spcAft>
                <a:spcPts val="0"/>
              </a:spcAft>
              <a:buClr>
                <a:schemeClr val="dk1"/>
              </a:buClr>
              <a:buSzPts val="2000"/>
              <a:buFont typeface="Arial"/>
              <a:buChar char="•"/>
            </a:pPr>
            <a:r>
              <a:rPr lang="es-ES" sz="2400">
                <a:solidFill>
                  <a:schemeClr val="dk1"/>
                </a:solidFill>
              </a:rPr>
              <a:t>It is a </a:t>
            </a:r>
            <a:r>
              <a:rPr lang="es-ES" sz="2400">
                <a:solidFill>
                  <a:srgbClr val="0070C0"/>
                </a:solidFill>
              </a:rPr>
              <a:t>systematic checklist </a:t>
            </a:r>
            <a:r>
              <a:rPr lang="es-ES" sz="2400">
                <a:solidFill>
                  <a:schemeClr val="dk1"/>
                </a:solidFill>
              </a:rPr>
              <a:t>developed to guide researchers through every phase of their project.</a:t>
            </a:r>
            <a:endParaRPr/>
          </a:p>
          <a:p>
            <a:pPr indent="-342900" lvl="0" marL="342900" rtl="0" algn="l">
              <a:lnSpc>
                <a:spcPct val="150000"/>
              </a:lnSpc>
              <a:spcBef>
                <a:spcPts val="0"/>
              </a:spcBef>
              <a:spcAft>
                <a:spcPts val="0"/>
              </a:spcAft>
              <a:buClr>
                <a:schemeClr val="dk1"/>
              </a:buClr>
              <a:buSzPts val="2000"/>
              <a:buFont typeface="Arial"/>
              <a:buChar char="•"/>
            </a:pPr>
            <a:r>
              <a:rPr lang="es-ES" sz="2400">
                <a:solidFill>
                  <a:schemeClr val="dk1"/>
                </a:solidFill>
              </a:rPr>
              <a:t>It helps identify where sex and gender are relevant and how to address them specifically.</a:t>
            </a:r>
            <a:endParaRPr/>
          </a:p>
          <a:p>
            <a:pPr indent="-342900" lvl="0" marL="342900" rtl="0" algn="l">
              <a:lnSpc>
                <a:spcPct val="150000"/>
              </a:lnSpc>
              <a:spcBef>
                <a:spcPts val="0"/>
              </a:spcBef>
              <a:spcAft>
                <a:spcPts val="0"/>
              </a:spcAft>
              <a:buSzPts val="2000"/>
              <a:buFont typeface="Arial"/>
              <a:buChar char="•"/>
            </a:pPr>
            <a:r>
              <a:rPr lang="es-ES" sz="2400">
                <a:solidFill>
                  <a:schemeClr val="dk1"/>
                </a:solidFill>
              </a:rPr>
              <a:t>The toolkit follows the </a:t>
            </a:r>
            <a:r>
              <a:rPr lang="es-ES" sz="2400">
                <a:solidFill>
                  <a:srgbClr val="0070C0"/>
                </a:solidFill>
              </a:rPr>
              <a:t>natural “life cycle” of a research project</a:t>
            </a:r>
            <a:r>
              <a:rPr lang="es-ES" sz="2400">
                <a:solidFill>
                  <a:schemeClr val="dk1"/>
                </a:solidFill>
              </a:rPr>
              <a:t>, from the first idea to the final report.</a:t>
            </a:r>
            <a:br>
              <a:rPr lang="es-ES" sz="2400">
                <a:solidFill>
                  <a:schemeClr val="dk1"/>
                </a:solidFill>
              </a:rPr>
            </a:br>
            <a:r>
              <a:rPr lang="es-ES" sz="2400" u="sng">
                <a:solidFill>
                  <a:schemeClr val="hlink"/>
                </a:solidFill>
                <a:hlinkClick r:id="rId5"/>
              </a:rPr>
              <a:t>hipatia-toolkit-checklist-fillable-aquas2024.pdf</a:t>
            </a:r>
            <a:endParaRPr sz="2400">
              <a:solidFill>
                <a:schemeClr val="dk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2019-06-06T09:57:11Z</dcterms:created>
  <dc:creator>Gemma Ribas</dc:creator>
</cp:coreProperties>
</file>