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12192000"/>
  <p:notesSz cx="9928225" cy="6797675"/>
  <p:embeddedFontLst>
    <p:embeddedFont>
      <p:font typeface="Roboto"/>
      <p:regular r:id="rId36"/>
      <p:bold r:id="rId37"/>
      <p:italic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933">
          <p15:clr>
            <a:srgbClr val="FBAE40"/>
          </p15:clr>
        </p15:guide>
        <p15:guide id="2" pos="6970">
          <p15:clr>
            <a:srgbClr val="FBAE40"/>
          </p15:clr>
        </p15:guide>
        <p15:guide id="3" orient="horz" pos="2273">
          <p15:clr>
            <a:srgbClr val="FBAE40"/>
          </p15:clr>
        </p15:guide>
        <p15:guide id="4" orient="horz" pos="2863">
          <p15:clr>
            <a:srgbClr val="FBAE40"/>
          </p15:clr>
        </p15:guide>
      </p15:sldGuideLst>
    </p:ext>
    <p:ext uri="GoogleSlidesCustomDataVersion2">
      <go:slidesCustomData xmlns:go="http://customooxmlschemas.google.com/" r:id="rId44" roundtripDataSignature="AMtx7mgtsGilv7Bej6EGNc0NbH5hW5dg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4AD0AEB-7DF6-4FC0-A4E7-49B63F63AA8F}">
  <a:tblStyle styleId="{84AD0AEB-7DF6-4FC0-A4E7-49B63F63AA8F}"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9C5F23BD-484F-4929-B2A5-381B2B910A42}"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33"/>
        <p:guide pos="6970"/>
        <p:guide pos="2273" orient="horz"/>
        <p:guide pos="286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4.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6.xml"/><Relationship Id="rId44" Type="http://customschemas.google.com/relationships/presentationmetadata" Target="metadata"/><Relationship Id="rId21" Type="http://schemas.openxmlformats.org/officeDocument/2006/relationships/slide" Target="slides/slide15.xml"/><Relationship Id="rId43" Type="http://schemas.openxmlformats.org/officeDocument/2006/relationships/font" Target="fonts/OpenSans-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Roboto-bold.fntdata"/><Relationship Id="rId14" Type="http://schemas.openxmlformats.org/officeDocument/2006/relationships/slide" Target="slides/slide8.xml"/><Relationship Id="rId36" Type="http://schemas.openxmlformats.org/officeDocument/2006/relationships/font" Target="fonts/Roboto-regular.fntdata"/><Relationship Id="rId17" Type="http://schemas.openxmlformats.org/officeDocument/2006/relationships/slide" Target="slides/slide11.xml"/><Relationship Id="rId39" Type="http://schemas.openxmlformats.org/officeDocument/2006/relationships/font" Target="fonts/Roboto-boldItalic.fntdata"/><Relationship Id="rId16" Type="http://schemas.openxmlformats.org/officeDocument/2006/relationships/slide" Target="slides/slide10.xml"/><Relationship Id="rId38" Type="http://schemas.openxmlformats.org/officeDocument/2006/relationships/font" Target="fonts/Robot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2231" cy="341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3697" y="1"/>
            <a:ext cx="4302231" cy="341064"/>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6612"/>
            <a:ext cx="4302231" cy="34106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Arial"/>
              <a:buNone/>
            </a:pPr>
            <a:r>
              <a:rPr lang="es-ES" sz="2000">
                <a:latin typeface="Arial"/>
                <a:ea typeface="Arial"/>
                <a:cs typeface="Arial"/>
                <a:sym typeface="Arial"/>
              </a:rPr>
              <a:t>Not </a:t>
            </a:r>
            <a:r>
              <a:rPr b="1" lang="es-ES" sz="2000">
                <a:latin typeface="Arial"/>
                <a:ea typeface="Arial"/>
                <a:cs typeface="Arial"/>
                <a:sym typeface="Arial"/>
              </a:rPr>
              <a:t>"Sex and Gender Bias in AI"</a:t>
            </a:r>
            <a:endParaRPr b="1" sz="2000">
              <a:latin typeface="Arial"/>
              <a:ea typeface="Arial"/>
              <a:cs typeface="Arial"/>
              <a:sym typeface="Arial"/>
            </a:endParaRPr>
          </a:p>
          <a:p>
            <a:pPr indent="0" lvl="0" marL="0" rtl="0" algn="l">
              <a:lnSpc>
                <a:spcPct val="150000"/>
              </a:lnSpc>
              <a:spcBef>
                <a:spcPts val="0"/>
              </a:spcBef>
              <a:spcAft>
                <a:spcPts val="0"/>
              </a:spcAft>
              <a:buClr>
                <a:schemeClr val="dk1"/>
              </a:buClr>
              <a:buSzPts val="1100"/>
              <a:buFont typeface="Arial"/>
              <a:buNone/>
            </a:pPr>
            <a:r>
              <a:rPr lang="es-ES" sz="2000">
                <a:latin typeface="Arial"/>
                <a:ea typeface="Arial"/>
                <a:cs typeface="Arial"/>
                <a:sym typeface="Arial"/>
              </a:rPr>
              <a:t>But: </a:t>
            </a:r>
            <a:r>
              <a:rPr b="1" lang="es-ES" sz="2000">
                <a:latin typeface="Arial"/>
                <a:ea typeface="Arial"/>
                <a:cs typeface="Arial"/>
                <a:sym typeface="Arial"/>
              </a:rPr>
              <a:t>How AI Can Help Detect Sex and Gender Bias in Literature</a:t>
            </a:r>
            <a:endParaRPr/>
          </a:p>
        </p:txBody>
      </p:sp>
      <p:sp>
        <p:nvSpPr>
          <p:cNvPr id="65" name="Google Shape;65;p1:notes"/>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be1d090e8e_0_399: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ES"/>
              <a:t>**Sex:** Biological attributes (chromosomes, hormones, reproductive anatomy)</a:t>
            </a:r>
            <a:endParaRPr/>
          </a:p>
          <a:p>
            <a:pPr indent="0" lvl="0" marL="0" rtl="0" algn="l">
              <a:spcBef>
                <a:spcPts val="0"/>
              </a:spcBef>
              <a:spcAft>
                <a:spcPts val="0"/>
              </a:spcAft>
              <a:buClr>
                <a:schemeClr val="dk1"/>
              </a:buClr>
              <a:buSzPts val="1100"/>
              <a:buFont typeface="Arial"/>
              <a:buNone/>
            </a:pPr>
            <a:r>
              <a:rPr lang="es-ES"/>
              <a:t>- Typically recorded as female/male</a:t>
            </a:r>
            <a:endParaRPr/>
          </a:p>
          <a:p>
            <a:pPr indent="0" lvl="0" marL="0" rtl="0" algn="l">
              <a:spcBef>
                <a:spcPts val="0"/>
              </a:spcBef>
              <a:spcAft>
                <a:spcPts val="0"/>
              </a:spcAft>
              <a:buClr>
                <a:schemeClr val="dk1"/>
              </a:buClr>
              <a:buSzPts val="1100"/>
              <a:buFont typeface="Arial"/>
              <a:buNone/>
            </a:pPr>
            <a:r>
              <a:rPr lang="es-ES"/>
              <a:t>- Affects disease risk, pharmacokinetics, outcomes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ES"/>
              <a:t>**Gender:** Socially shaped roles, norms, identities</a:t>
            </a:r>
            <a:endParaRPr/>
          </a:p>
          <a:p>
            <a:pPr indent="0" lvl="0" marL="0" rtl="0" algn="l">
              <a:spcBef>
                <a:spcPts val="0"/>
              </a:spcBef>
              <a:spcAft>
                <a:spcPts val="0"/>
              </a:spcAft>
              <a:buClr>
                <a:schemeClr val="dk1"/>
              </a:buClr>
              <a:buSzPts val="1100"/>
              <a:buFont typeface="Arial"/>
              <a:buNone/>
            </a:pPr>
            <a:r>
              <a:rPr lang="es-ES"/>
              <a:t>- Influences health-seeking behaviour, care roles, exposures</a:t>
            </a:r>
            <a:endParaRPr/>
          </a:p>
          <a:p>
            <a:pPr indent="0" lvl="0" marL="0" rtl="0" algn="l">
              <a:spcBef>
                <a:spcPts val="0"/>
              </a:spcBef>
              <a:spcAft>
                <a:spcPts val="0"/>
              </a:spcAft>
              <a:buClr>
                <a:schemeClr val="dk1"/>
              </a:buClr>
              <a:buSzPts val="1100"/>
              <a:buFont typeface="Arial"/>
              <a:buNone/>
            </a:pPr>
            <a:r>
              <a:rPr lang="es-ES"/>
              <a:t>- E.g., women overrepresented in nursing → higher needle-stick injury risk</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ES"/>
              <a:t>**Being explicit about which one improves inference and reduces error.**</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rgbClr val="000000"/>
              </a:buClr>
              <a:buSzPts val="1400"/>
              <a:buFont typeface="Arial"/>
              <a:buNone/>
            </a:pPr>
            <a:r>
              <a:t/>
            </a:r>
            <a:endParaRPr/>
          </a:p>
        </p:txBody>
      </p:sp>
      <p:sp>
        <p:nvSpPr>
          <p:cNvPr id="219" name="Google Shape;219;g3be1d090e8e_0_399: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be1d090e8e_0_46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g3be1d090e8e_0_465: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be1d090e8e_0_47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3be1d090e8e_0_474: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be1d090e8e_0_49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g3be1d090e8e_0_492: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be1d090e8e_0_501: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g3be1d090e8e_0_501: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be1d090e8e_0_653: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be1d090e8e_0_653: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3be1d090e8e_0_653: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be1d090e8e_0_53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3be1d090e8e_0_530: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be1d090e8e_0_55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g3be1d090e8e_0_55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be1d090e8e_0_61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3be1d090e8e_0_61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be1d090e8e_0_638: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3be1d090e8e_0_638: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e1d090e8e_0_5: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e1d090e8e_0_5: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3be1d090e8e_0_5: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be1d090e8e_0_679: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g3be1d090e8e_0_679: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be1d090e8e_0_73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g3be1d090e8e_0_734: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be1d090e8e_0_59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be1d090e8e_0_597: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Char char="-"/>
            </a:pPr>
            <a:r>
              <a:rPr lang="es-ES"/>
              <a:t>Sample size &gt; 0 for the log10 (that’s why different number)</a:t>
            </a:r>
            <a:endParaRPr/>
          </a:p>
        </p:txBody>
      </p:sp>
      <p:sp>
        <p:nvSpPr>
          <p:cNvPr id="328" name="Google Shape;328;g3be1d090e8e_0_597: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e1d090e8e_0_589: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e1d090e8e_0_589: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Distribution of Male and Female well-balanced</a:t>
            </a:r>
            <a:endParaRPr/>
          </a:p>
          <a:p>
            <a:pPr indent="-317500" lvl="0" marL="457200" rtl="0" algn="l">
              <a:spcBef>
                <a:spcPts val="0"/>
              </a:spcBef>
              <a:spcAft>
                <a:spcPts val="0"/>
              </a:spcAft>
              <a:buSzPts val="1400"/>
              <a:buChar char="-"/>
            </a:pPr>
            <a:r>
              <a:rPr lang="es-ES"/>
              <a:t>N_male &gt;0 and n_female &gt; ) for the ratio (why it is different)</a:t>
            </a:r>
            <a:endParaRPr/>
          </a:p>
        </p:txBody>
      </p:sp>
      <p:sp>
        <p:nvSpPr>
          <p:cNvPr id="339" name="Google Shape;339;g3be1d090e8e_0_589: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be1d090e8e_0_72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be1d090e8e_0_727: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Balance data is study that have a ration between 40-60% </a:t>
            </a:r>
            <a:endParaRPr/>
          </a:p>
        </p:txBody>
      </p:sp>
      <p:sp>
        <p:nvSpPr>
          <p:cNvPr id="348" name="Google Shape;348;g3be1d090e8e_0_727: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be1d090e8e_0_716: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be1d090e8e_0_716: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Create a reliable subset by filtering:</a:t>
            </a:r>
            <a:endParaRPr/>
          </a:p>
          <a:p>
            <a:pPr indent="0" lvl="0" marL="0" rtl="0" algn="l">
              <a:spcBef>
                <a:spcPts val="0"/>
              </a:spcBef>
              <a:spcAft>
                <a:spcPts val="0"/>
              </a:spcAft>
              <a:buNone/>
            </a:pPr>
            <a:r>
              <a:rPr lang="es-ES"/>
              <a:t>- Complete data: sample size + male + female counts present</a:t>
            </a:r>
            <a:endParaRPr/>
          </a:p>
          <a:p>
            <a:pPr indent="0" lvl="0" marL="0" rtl="0" algn="l">
              <a:spcBef>
                <a:spcPts val="0"/>
              </a:spcBef>
              <a:spcAft>
                <a:spcPts val="0"/>
              </a:spcAft>
              <a:buNone/>
            </a:pPr>
            <a:r>
              <a:rPr lang="es-ES"/>
              <a:t>- Consistent data: discrepancy within ±5%</a:t>
            </a:r>
            <a:endParaRPr/>
          </a:p>
          <a:p>
            <a:pPr indent="0" lvl="0" marL="0" rtl="0" algn="l">
              <a:spcBef>
                <a:spcPts val="0"/>
              </a:spcBef>
              <a:spcAft>
                <a:spcPts val="0"/>
              </a:spcAft>
              <a:buNone/>
            </a:pPr>
            <a:r>
              <a:rPr lang="es-ES"/>
              <a:t>- Remove outliers using IQR method</a:t>
            </a:r>
            <a:endParaRPr/>
          </a:p>
        </p:txBody>
      </p:sp>
      <p:sp>
        <p:nvSpPr>
          <p:cNvPr id="359" name="Google Shape;359;g3be1d090e8e_0_716: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bf81eeb594_0_2: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bf81eeb594_0_2: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Create a reliable subset by filtering:</a:t>
            </a:r>
            <a:endParaRPr/>
          </a:p>
          <a:p>
            <a:pPr indent="0" lvl="0" marL="0" rtl="0" algn="l">
              <a:spcBef>
                <a:spcPts val="0"/>
              </a:spcBef>
              <a:spcAft>
                <a:spcPts val="0"/>
              </a:spcAft>
              <a:buNone/>
            </a:pPr>
            <a:r>
              <a:rPr lang="es-ES"/>
              <a:t>- Complete data: sample size + male + female counts present</a:t>
            </a:r>
            <a:endParaRPr/>
          </a:p>
          <a:p>
            <a:pPr indent="0" lvl="0" marL="0" rtl="0" algn="l">
              <a:spcBef>
                <a:spcPts val="0"/>
              </a:spcBef>
              <a:spcAft>
                <a:spcPts val="0"/>
              </a:spcAft>
              <a:buNone/>
            </a:pPr>
            <a:r>
              <a:rPr lang="es-ES"/>
              <a:t>- Consistent data: discrepancy within ±5%</a:t>
            </a:r>
            <a:endParaRPr/>
          </a:p>
          <a:p>
            <a:pPr indent="0" lvl="0" marL="0" rtl="0" algn="l">
              <a:spcBef>
                <a:spcPts val="0"/>
              </a:spcBef>
              <a:spcAft>
                <a:spcPts val="0"/>
              </a:spcAft>
              <a:buNone/>
            </a:pPr>
            <a:r>
              <a:rPr lang="es-ES"/>
              <a:t>- Remove outliers using IQR method</a:t>
            </a:r>
            <a:endParaRPr/>
          </a:p>
        </p:txBody>
      </p:sp>
      <p:sp>
        <p:nvSpPr>
          <p:cNvPr id="367" name="Google Shape;367;g3bf81eeb594_0_2: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be1d090e8e_0_745: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be1d090e8e_0_745: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Create a reliable subset by filtering:</a:t>
            </a:r>
            <a:endParaRPr/>
          </a:p>
          <a:p>
            <a:pPr indent="0" lvl="0" marL="0" rtl="0" algn="l">
              <a:spcBef>
                <a:spcPts val="0"/>
              </a:spcBef>
              <a:spcAft>
                <a:spcPts val="0"/>
              </a:spcAft>
              <a:buNone/>
            </a:pPr>
            <a:r>
              <a:rPr lang="es-ES"/>
              <a:t>- Complete data: sample size + male + female counts present</a:t>
            </a:r>
            <a:endParaRPr/>
          </a:p>
          <a:p>
            <a:pPr indent="0" lvl="0" marL="0" rtl="0" algn="l">
              <a:spcBef>
                <a:spcPts val="0"/>
              </a:spcBef>
              <a:spcAft>
                <a:spcPts val="0"/>
              </a:spcAft>
              <a:buNone/>
            </a:pPr>
            <a:r>
              <a:rPr lang="es-ES"/>
              <a:t>- Consistent data: discrepancy within ±5%</a:t>
            </a:r>
            <a:endParaRPr/>
          </a:p>
          <a:p>
            <a:pPr indent="0" lvl="0" marL="0" rtl="0" algn="l">
              <a:spcBef>
                <a:spcPts val="0"/>
              </a:spcBef>
              <a:spcAft>
                <a:spcPts val="0"/>
              </a:spcAft>
              <a:buNone/>
            </a:pPr>
            <a:r>
              <a:rPr lang="es-ES"/>
              <a:t>- Remove outliers using IQR method</a:t>
            </a:r>
            <a:endParaRPr/>
          </a:p>
        </p:txBody>
      </p:sp>
      <p:sp>
        <p:nvSpPr>
          <p:cNvPr id="375" name="Google Shape;375;g3be1d090e8e_0_745: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be1d090e8e_0_755: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be1d090e8e_0_755:notes"/>
          <p:cNvSpPr txBox="1"/>
          <p:nvPr>
            <p:ph idx="1" type="body"/>
          </p:nvPr>
        </p:nvSpPr>
        <p:spPr>
          <a:xfrm>
            <a:off x="992823" y="3271381"/>
            <a:ext cx="7942500" cy="2676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s-ES"/>
              <a:t>--- Method Section Statistics ---</a:t>
            </a:r>
            <a:endParaRPr/>
          </a:p>
          <a:p>
            <a:pPr indent="0" lvl="0" marL="0" rtl="0" algn="l">
              <a:spcBef>
                <a:spcPts val="0"/>
              </a:spcBef>
              <a:spcAft>
                <a:spcPts val="0"/>
              </a:spcAft>
              <a:buNone/>
            </a:pPr>
            <a:r>
              <a:rPr lang="es-ES"/>
              <a:t>Mean length (chars): 10,039</a:t>
            </a:r>
            <a:endParaRPr/>
          </a:p>
          <a:p>
            <a:pPr indent="0" lvl="0" marL="0" rtl="0" algn="l">
              <a:spcBef>
                <a:spcPts val="0"/>
              </a:spcBef>
              <a:spcAft>
                <a:spcPts val="0"/>
              </a:spcAft>
              <a:buNone/>
            </a:pPr>
            <a:r>
              <a:rPr lang="es-ES"/>
              <a:t>Median length (chars): 8,814</a:t>
            </a:r>
            <a:endParaRPr/>
          </a:p>
          <a:p>
            <a:pPr indent="0" lvl="0" marL="0" rtl="0" algn="l">
              <a:spcBef>
                <a:spcPts val="0"/>
              </a:spcBef>
              <a:spcAft>
                <a:spcPts val="0"/>
              </a:spcAft>
              <a:buNone/>
            </a:pPr>
            <a:r>
              <a:rPr lang="es-ES"/>
              <a:t>Max length (chars): 144,771</a:t>
            </a:r>
            <a:endParaRPr/>
          </a:p>
          <a:p>
            <a:pPr indent="0" lvl="0" marL="0" rtl="0" algn="l">
              <a:spcBef>
                <a:spcPts val="0"/>
              </a:spcBef>
              <a:spcAft>
                <a:spcPts val="0"/>
              </a:spcAft>
              <a:buNone/>
            </a:pPr>
            <a:r>
              <a:rPr lang="es-ES"/>
              <a:t>Min length (chars): 7</a:t>
            </a:r>
            <a:endParaRPr/>
          </a:p>
          <a:p>
            <a:pPr indent="0" lvl="0" marL="0" rtl="0" algn="l">
              <a:spcBef>
                <a:spcPts val="0"/>
              </a:spcBef>
              <a:spcAft>
                <a:spcPts val="0"/>
              </a:spcAft>
              <a:buNone/>
            </a:pPr>
            <a:r>
              <a:t/>
            </a:r>
            <a:endParaRPr/>
          </a:p>
          <a:p>
            <a:pPr indent="0" lvl="0" marL="0" rtl="0" algn="l">
              <a:spcBef>
                <a:spcPts val="0"/>
              </a:spcBef>
              <a:spcAft>
                <a:spcPts val="0"/>
              </a:spcAft>
              <a:buNone/>
            </a:pPr>
            <a:r>
              <a:rPr lang="es-ES"/>
              <a:t>--- Token Estimates (input only) ---</a:t>
            </a:r>
            <a:endParaRPr/>
          </a:p>
          <a:p>
            <a:pPr indent="0" lvl="0" marL="0" rtl="0" algn="l">
              <a:spcBef>
                <a:spcPts val="0"/>
              </a:spcBef>
              <a:spcAft>
                <a:spcPts val="0"/>
              </a:spcAft>
              <a:buNone/>
            </a:pPr>
            <a:r>
              <a:rPr lang="es-ES"/>
              <a:t>Mean tokens per article: 4,493</a:t>
            </a:r>
            <a:endParaRPr/>
          </a:p>
          <a:p>
            <a:pPr indent="0" lvl="0" marL="0" rtl="0" algn="l">
              <a:spcBef>
                <a:spcPts val="0"/>
              </a:spcBef>
              <a:spcAft>
                <a:spcPts val="0"/>
              </a:spcAft>
              <a:buNone/>
            </a:pPr>
            <a:r>
              <a:rPr lang="es-ES"/>
              <a:t>Median tokens per article: 4,187</a:t>
            </a:r>
            <a:endParaRPr/>
          </a:p>
          <a:p>
            <a:pPr indent="0" lvl="0" marL="0" rtl="0" algn="l">
              <a:spcBef>
                <a:spcPts val="0"/>
              </a:spcBef>
              <a:spcAft>
                <a:spcPts val="0"/>
              </a:spcAft>
              <a:buNone/>
            </a:pPr>
            <a:r>
              <a:rPr lang="es-ES"/>
              <a:t>Max tokens per article: 38,176</a:t>
            </a:r>
            <a:endParaRPr/>
          </a:p>
          <a:p>
            <a:pPr indent="0" lvl="0" marL="0" rtl="0" algn="l">
              <a:spcBef>
                <a:spcPts val="0"/>
              </a:spcBef>
              <a:spcAft>
                <a:spcPts val="0"/>
              </a:spcAft>
              <a:buNone/>
            </a:pPr>
            <a:r>
              <a:t/>
            </a:r>
            <a:endParaRPr/>
          </a:p>
          <a:p>
            <a:pPr indent="0" lvl="0" marL="0" rtl="0" algn="l">
              <a:spcBef>
                <a:spcPts val="0"/>
              </a:spcBef>
              <a:spcAft>
                <a:spcPts val="0"/>
              </a:spcAft>
              <a:buNone/>
            </a:pPr>
            <a:r>
              <a:rPr lang="es-ES"/>
              <a:t>--- Total Token Requirements ---</a:t>
            </a:r>
            <a:endParaRPr/>
          </a:p>
          <a:p>
            <a:pPr indent="0" lvl="0" marL="0" rtl="0" algn="l">
              <a:spcBef>
                <a:spcPts val="0"/>
              </a:spcBef>
              <a:spcAft>
                <a:spcPts val="0"/>
              </a:spcAft>
              <a:buNone/>
            </a:pPr>
            <a:r>
              <a:rPr lang="es-ES"/>
              <a:t>Total INPUT tokens for all articles: 2,034,540,178</a:t>
            </a:r>
            <a:endParaRPr/>
          </a:p>
          <a:p>
            <a:pPr indent="0" lvl="0" marL="0" rtl="0" algn="l">
              <a:spcBef>
                <a:spcPts val="0"/>
              </a:spcBef>
              <a:spcAft>
                <a:spcPts val="0"/>
              </a:spcAft>
              <a:buNone/>
            </a:pPr>
            <a:r>
              <a:rPr lang="es-ES"/>
              <a:t>Total INPUT tokens (millions): 2034.54M</a:t>
            </a:r>
            <a:endParaRPr/>
          </a:p>
          <a:p>
            <a:pPr indent="0" lvl="0" marL="0" rtl="0" algn="l">
              <a:spcBef>
                <a:spcPts val="0"/>
              </a:spcBef>
              <a:spcAft>
                <a:spcPts val="0"/>
              </a:spcAft>
              <a:buNone/>
            </a:pPr>
            <a:r>
              <a:t/>
            </a:r>
            <a:endParaRPr/>
          </a:p>
          <a:p>
            <a:pPr indent="0" lvl="0" marL="0" rtl="0" algn="l">
              <a:spcBef>
                <a:spcPts val="0"/>
              </a:spcBef>
              <a:spcAft>
                <a:spcPts val="0"/>
              </a:spcAft>
              <a:buNone/>
            </a:pPr>
            <a:r>
              <a:rPr lang="es-ES"/>
              <a:t>Estimated OUTPUT tokens (~200 per article): 90,559,400</a:t>
            </a:r>
            <a:endParaRPr/>
          </a:p>
          <a:p>
            <a:pPr indent="0" lvl="0" marL="0" rtl="0" algn="l">
              <a:spcBef>
                <a:spcPts val="0"/>
              </a:spcBef>
              <a:spcAft>
                <a:spcPts val="0"/>
              </a:spcAft>
              <a:buNone/>
            </a:pPr>
            <a:r>
              <a:rPr lang="es-ES"/>
              <a:t>Estimated OUTPUT tokens (millions): 90.56M</a:t>
            </a:r>
            <a:endParaRPr/>
          </a:p>
          <a:p>
            <a:pPr indent="0" lvl="0" marL="0" rtl="0" algn="l">
              <a:spcBef>
                <a:spcPts val="0"/>
              </a:spcBef>
              <a:spcAft>
                <a:spcPts val="0"/>
              </a:spcAft>
              <a:buNone/>
            </a:pPr>
            <a:r>
              <a:t/>
            </a:r>
            <a:endParaRPr/>
          </a:p>
          <a:p>
            <a:pPr indent="0" lvl="0" marL="0" rtl="0" algn="l">
              <a:spcBef>
                <a:spcPts val="0"/>
              </a:spcBef>
              <a:spcAft>
                <a:spcPts val="0"/>
              </a:spcAft>
              <a:buNone/>
            </a:pPr>
            <a:r>
              <a:rPr lang="es-ES"/>
              <a:t>=== GRAND TOTAL ===</a:t>
            </a:r>
            <a:endParaRPr/>
          </a:p>
          <a:p>
            <a:pPr indent="0" lvl="0" marL="0" rtl="0" algn="l">
              <a:spcBef>
                <a:spcPts val="0"/>
              </a:spcBef>
              <a:spcAft>
                <a:spcPts val="0"/>
              </a:spcAft>
              <a:buNone/>
            </a:pPr>
            <a:r>
              <a:rPr lang="es-ES"/>
              <a:t>Total tokens (input + output): 2,125,099,578</a:t>
            </a:r>
            <a:endParaRPr/>
          </a:p>
          <a:p>
            <a:pPr indent="0" lvl="0" marL="0" rtl="0" algn="l">
              <a:spcBef>
                <a:spcPts val="0"/>
              </a:spcBef>
              <a:spcAft>
                <a:spcPts val="0"/>
              </a:spcAft>
              <a:buClr>
                <a:schemeClr val="dk1"/>
              </a:buClr>
              <a:buSzPts val="1100"/>
              <a:buFont typeface="Arial"/>
              <a:buNone/>
            </a:pPr>
            <a:r>
              <a:rPr lang="es-ES"/>
              <a:t>Total tokens (billions): 2.125B</a:t>
            </a:r>
            <a:endParaRPr/>
          </a:p>
          <a:p>
            <a:pPr indent="0" lvl="0" marL="0" rtl="0" algn="l">
              <a:spcBef>
                <a:spcPts val="0"/>
              </a:spcBef>
              <a:spcAft>
                <a:spcPts val="0"/>
              </a:spcAft>
              <a:buNone/>
            </a:pPr>
            <a:r>
              <a:t/>
            </a:r>
            <a:endParaRPr/>
          </a:p>
        </p:txBody>
      </p:sp>
      <p:sp>
        <p:nvSpPr>
          <p:cNvPr id="386" name="Google Shape;386;g3be1d090e8e_0_755:notes"/>
          <p:cNvSpPr txBox="1"/>
          <p:nvPr>
            <p:ph idx="12" type="sldNum"/>
          </p:nvPr>
        </p:nvSpPr>
        <p:spPr>
          <a:xfrm>
            <a:off x="5623697" y="6456612"/>
            <a:ext cx="4302300" cy="341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p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t/>
            </a:r>
            <a:endParaRPr/>
          </a:p>
        </p:txBody>
      </p:sp>
      <p:sp>
        <p:nvSpPr>
          <p:cNvPr id="83" name="Google Shape;83;p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be1d090e8e_0_14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g3be1d090e8e_0_14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be1d090e8e_0_21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3be1d090e8e_0_210: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be1d090e8e_0_566: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g3be1d090e8e_0_566: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be1d090e8e_0_34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g3be1d090e8e_0_340: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be1d090e8e_0_39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g3be1d090e8e_0_394: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2.png"/><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23.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4.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5.png"/><Relationship Id="rId13" Type="http://schemas.openxmlformats.org/officeDocument/2006/relationships/image" Target="../media/image16.png"/><Relationship Id="rId12" Type="http://schemas.openxmlformats.org/officeDocument/2006/relationships/image" Target="../media/image33.png"/><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4.png"/><Relationship Id="rId4" Type="http://schemas.openxmlformats.org/officeDocument/2006/relationships/image" Target="../media/image20.jpg"/><Relationship Id="rId9" Type="http://schemas.openxmlformats.org/officeDocument/2006/relationships/image" Target="../media/image23.png"/><Relationship Id="rId5" Type="http://schemas.openxmlformats.org/officeDocument/2006/relationships/image" Target="../media/image17.png"/><Relationship Id="rId6" Type="http://schemas.openxmlformats.org/officeDocument/2006/relationships/image" Target="../media/image6.png"/><Relationship Id="rId7" Type="http://schemas.openxmlformats.org/officeDocument/2006/relationships/image" Target="../media/image14.png"/><Relationship Id="rId8"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10"/>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Arial"/>
              <a:buNone/>
              <a:defRPr b="1" sz="5200">
                <a:solidFill>
                  <a:srgbClr val="00489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0"/>
          <p:cNvSpPr txBox="1"/>
          <p:nvPr>
            <p:ph idx="1" type="subTitle"/>
          </p:nvPr>
        </p:nvSpPr>
        <p:spPr>
          <a:xfrm>
            <a:off x="5553017" y="4287396"/>
            <a:ext cx="3165231"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 name="Google Shape;16;p10"/>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n que contiene Patrón de fondo&#10;&#10;El contenido generado por IA puede ser incorrecto." id="17" name="Google Shape;17;p10"/>
          <p:cNvPicPr preferRelativeResize="0"/>
          <p:nvPr/>
        </p:nvPicPr>
        <p:blipFill rotWithShape="1">
          <a:blip r:embed="rId3">
            <a:alphaModFix/>
          </a:blip>
          <a:srcRect b="0" l="0" r="0" t="0"/>
          <a:stretch/>
        </p:blipFill>
        <p:spPr>
          <a:xfrm>
            <a:off x="10794066" y="-996175"/>
            <a:ext cx="1397934" cy="746653"/>
          </a:xfrm>
          <a:prstGeom prst="rect">
            <a:avLst/>
          </a:prstGeom>
          <a:noFill/>
          <a:ln>
            <a:noFill/>
          </a:ln>
        </p:spPr>
      </p:pic>
      <p:pic>
        <p:nvPicPr>
          <p:cNvPr descr="Icono&#10;&#10;El contenido generado por IA puede ser incorrecto." id="18" name="Google Shape;18;p10"/>
          <p:cNvPicPr preferRelativeResize="0"/>
          <p:nvPr/>
        </p:nvPicPr>
        <p:blipFill rotWithShape="1">
          <a:blip r:embed="rId4">
            <a:alphaModFix/>
          </a:blip>
          <a:srcRect b="0" l="0" r="0" t="0"/>
          <a:stretch/>
        </p:blipFill>
        <p:spPr>
          <a:xfrm>
            <a:off x="10496799" y="29878"/>
            <a:ext cx="1557945" cy="1557945"/>
          </a:xfrm>
          <a:prstGeom prst="rect">
            <a:avLst/>
          </a:prstGeom>
          <a:noFill/>
          <a:ln>
            <a:noFill/>
          </a:ln>
        </p:spPr>
      </p:pic>
      <p:pic>
        <p:nvPicPr>
          <p:cNvPr descr="Logotipo&#10;&#10;El contenido generado por IA puede ser incorrecto." id="19" name="Google Shape;19;p10"/>
          <p:cNvPicPr preferRelativeResize="0"/>
          <p:nvPr/>
        </p:nvPicPr>
        <p:blipFill rotWithShape="1">
          <a:blip r:embed="rId5">
            <a:alphaModFix/>
          </a:blip>
          <a:srcRect b="0" l="0" r="0" t="0"/>
          <a:stretch/>
        </p:blipFill>
        <p:spPr>
          <a:xfrm>
            <a:off x="5332571" y="183800"/>
            <a:ext cx="2962322" cy="1250100"/>
          </a:xfrm>
          <a:prstGeom prst="rect">
            <a:avLst/>
          </a:prstGeom>
          <a:noFill/>
          <a:ln>
            <a:noFill/>
          </a:ln>
        </p:spPr>
      </p:pic>
      <p:pic>
        <p:nvPicPr>
          <p:cNvPr id="20" name="Google Shape;20;p10"/>
          <p:cNvPicPr preferRelativeResize="0"/>
          <p:nvPr/>
        </p:nvPicPr>
        <p:blipFill rotWithShape="1">
          <a:blip r:embed="rId6">
            <a:alphaModFix/>
          </a:blip>
          <a:srcRect b="0" l="0" r="0" t="0"/>
          <a:stretch/>
        </p:blipFill>
        <p:spPr>
          <a:xfrm>
            <a:off x="5547946" y="6331346"/>
            <a:ext cx="990404" cy="313369"/>
          </a:xfrm>
          <a:prstGeom prst="rect">
            <a:avLst/>
          </a:prstGeom>
          <a:noFill/>
          <a:ln>
            <a:noFill/>
          </a:ln>
        </p:spPr>
      </p:pic>
      <p:pic>
        <p:nvPicPr>
          <p:cNvPr id="21" name="Google Shape;21;p10"/>
          <p:cNvPicPr preferRelativeResize="0"/>
          <p:nvPr/>
        </p:nvPicPr>
        <p:blipFill rotWithShape="1">
          <a:blip r:embed="rId7">
            <a:alphaModFix/>
          </a:blip>
          <a:srcRect b="21529" l="0" r="0" t="21529"/>
          <a:stretch/>
        </p:blipFill>
        <p:spPr>
          <a:xfrm>
            <a:off x="6559912" y="6236231"/>
            <a:ext cx="1412470" cy="452409"/>
          </a:xfrm>
          <a:prstGeom prst="rect">
            <a:avLst/>
          </a:prstGeom>
          <a:noFill/>
          <a:ln>
            <a:noFill/>
          </a:ln>
        </p:spPr>
      </p:pic>
      <p:sp>
        <p:nvSpPr>
          <p:cNvPr id="22" name="Google Shape;22;p10"/>
          <p:cNvSpPr txBox="1"/>
          <p:nvPr/>
        </p:nvSpPr>
        <p:spPr>
          <a:xfrm>
            <a:off x="5422060" y="5878526"/>
            <a:ext cx="2272032" cy="2312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BSC AI Factory Partners</a:t>
            </a:r>
            <a:endParaRPr b="0" i="0" sz="1600" u="none" cap="none" strike="noStrike">
              <a:solidFill>
                <a:schemeClr val="dk1"/>
              </a:solidFill>
              <a:latin typeface="Arial"/>
              <a:ea typeface="Arial"/>
              <a:cs typeface="Arial"/>
              <a:sym typeface="Arial"/>
            </a:endParaRPr>
          </a:p>
        </p:txBody>
      </p:sp>
      <p:pic>
        <p:nvPicPr>
          <p:cNvPr descr="Logotipo&#10;&#10;El contenido generado por IA puede ser incorrecto." id="23" name="Google Shape;23;p10"/>
          <p:cNvPicPr preferRelativeResize="0"/>
          <p:nvPr/>
        </p:nvPicPr>
        <p:blipFill rotWithShape="1">
          <a:blip r:embed="rId8">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24" name="Google Shape;24;p10"/>
          <p:cNvPicPr preferRelativeResize="0"/>
          <p:nvPr/>
        </p:nvPicPr>
        <p:blipFill rotWithShape="1">
          <a:blip r:embed="rId9">
            <a:alphaModFix/>
          </a:blip>
          <a:srcRect b="0" l="0" r="0" t="0"/>
          <a:stretch/>
        </p:blipFill>
        <p:spPr>
          <a:xfrm>
            <a:off x="8607214" y="6261825"/>
            <a:ext cx="550286" cy="367550"/>
          </a:xfrm>
          <a:prstGeom prst="rect">
            <a:avLst/>
          </a:prstGeom>
          <a:noFill/>
          <a:ln>
            <a:noFill/>
          </a:ln>
        </p:spPr>
      </p:pic>
      <p:sp>
        <p:nvSpPr>
          <p:cNvPr id="25" name="Google Shape;25;p10"/>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Affiliated entities</a:t>
            </a:r>
            <a:endParaRPr b="0" i="0" sz="1600" u="none" cap="none" strike="noStrike">
              <a:solidFill>
                <a:schemeClr val="dk1"/>
              </a:solidFill>
              <a:latin typeface="Arial"/>
              <a:ea typeface="Arial"/>
              <a:cs typeface="Arial"/>
              <a:sym typeface="Arial"/>
            </a:endParaRPr>
          </a:p>
        </p:txBody>
      </p:sp>
      <p:cxnSp>
        <p:nvCxnSpPr>
          <p:cNvPr id="26" name="Google Shape;26;p10"/>
          <p:cNvCxnSpPr/>
          <p:nvPr/>
        </p:nvCxnSpPr>
        <p:spPr>
          <a:xfrm rot="10800000">
            <a:off x="9382969" y="5916317"/>
            <a:ext cx="0" cy="728398"/>
          </a:xfrm>
          <a:prstGeom prst="straightConnector1">
            <a:avLst/>
          </a:prstGeom>
          <a:noFill/>
          <a:ln cap="flat" cmpd="sng" w="9525">
            <a:solidFill>
              <a:srgbClr val="8DA9DB"/>
            </a:solidFill>
            <a:prstDash val="solid"/>
            <a:miter lim="800000"/>
            <a:headEnd len="sm" w="sm" type="none"/>
            <a:tailEnd len="sm" w="sm" type="none"/>
          </a:ln>
        </p:spPr>
      </p:cxnSp>
      <p:pic>
        <p:nvPicPr>
          <p:cNvPr descr="Texto&#10;&#10;El contenido generado por IA puede ser incorrecto." id="27" name="Google Shape;27;p10"/>
          <p:cNvPicPr preferRelativeResize="0"/>
          <p:nvPr/>
        </p:nvPicPr>
        <p:blipFill rotWithShape="1">
          <a:blip r:embed="rId10">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28" name="Google Shape;28;p10"/>
          <p:cNvPicPr preferRelativeResize="0"/>
          <p:nvPr/>
        </p:nvPicPr>
        <p:blipFill rotWithShape="1">
          <a:blip r:embed="rId11">
            <a:alphaModFix/>
          </a:blip>
          <a:srcRect b="0" l="0" r="0" t="0"/>
          <a:stretch/>
        </p:blipFill>
        <p:spPr>
          <a:xfrm>
            <a:off x="9541374" y="6259121"/>
            <a:ext cx="1524250" cy="457814"/>
          </a:xfrm>
          <a:prstGeom prst="rect">
            <a:avLst/>
          </a:prstGeom>
          <a:noFill/>
          <a:ln>
            <a:noFill/>
          </a:ln>
        </p:spPr>
      </p:pic>
      <p:sp>
        <p:nvSpPr>
          <p:cNvPr id="29" name="Google Shape;29;p1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30" name="Shape 30"/>
        <p:cNvGrpSpPr/>
        <p:nvPr/>
      </p:nvGrpSpPr>
      <p:grpSpPr>
        <a:xfrm>
          <a:off x="0" y="0"/>
          <a:ext cx="0" cy="0"/>
          <a:chOff x="0" y="0"/>
          <a:chExt cx="0" cy="0"/>
        </a:xfrm>
      </p:grpSpPr>
      <p:sp>
        <p:nvSpPr>
          <p:cNvPr id="31" name="Google Shape;31;p11"/>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1"/>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11"/>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1"/>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11"/>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change">
  <p:cSld name="Section change">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12"/>
          <p:cNvSpPr txBox="1"/>
          <p:nvPr>
            <p:ph type="title"/>
          </p:nvPr>
        </p:nvSpPr>
        <p:spPr>
          <a:xfrm>
            <a:off x="501805" y="511019"/>
            <a:ext cx="6924907" cy="1563108"/>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124484"/>
              </a:buClr>
              <a:buSzPts val="32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2"/>
          <p:cNvSpPr/>
          <p:nvPr/>
        </p:nvSpPr>
        <p:spPr>
          <a:xfrm>
            <a:off x="219669" y="5849196"/>
            <a:ext cx="2149270" cy="874989"/>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1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3"/>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73A74"/>
              </a:buClr>
              <a:buSzPts val="8000"/>
              <a:buFont typeface="Arial"/>
              <a:buNone/>
              <a:defRPr b="0" i="0" sz="8000">
                <a:solidFill>
                  <a:srgbClr val="173A7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Icono&#10;&#10;El contenido generado por IA puede ser incorrecto." id="43" name="Google Shape;43;p13"/>
          <p:cNvPicPr preferRelativeResize="0"/>
          <p:nvPr/>
        </p:nvPicPr>
        <p:blipFill rotWithShape="1">
          <a:blip r:embed="rId3">
            <a:alphaModFix/>
          </a:blip>
          <a:srcRect b="0" l="0" r="0" t="0"/>
          <a:stretch/>
        </p:blipFill>
        <p:spPr>
          <a:xfrm>
            <a:off x="10496799" y="29878"/>
            <a:ext cx="1557945" cy="1557945"/>
          </a:xfrm>
          <a:prstGeom prst="rect">
            <a:avLst/>
          </a:prstGeom>
          <a:noFill/>
          <a:ln>
            <a:noFill/>
          </a:ln>
        </p:spPr>
      </p:pic>
      <p:sp>
        <p:nvSpPr>
          <p:cNvPr id="44" name="Google Shape;44;p13"/>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173A74"/>
              </a:buClr>
              <a:buSzPts val="2400"/>
              <a:buNone/>
              <a:defRPr sz="2400">
                <a:solidFill>
                  <a:srgbClr val="173A74"/>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 name="Google Shape;45;p13"/>
          <p:cNvSpPr txBox="1"/>
          <p:nvPr/>
        </p:nvSpPr>
        <p:spPr>
          <a:xfrm>
            <a:off x="221786" y="6245288"/>
            <a:ext cx="4956703" cy="566057"/>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just">
              <a:lnSpc>
                <a:spcPct val="107000"/>
              </a:lnSpc>
              <a:spcBef>
                <a:spcPts val="0"/>
              </a:spcBef>
              <a:spcAft>
                <a:spcPts val="0"/>
              </a:spcAft>
              <a:buClr>
                <a:srgbClr val="173A74"/>
              </a:buClr>
              <a:buSzPct val="100000"/>
              <a:buFont typeface="Arial"/>
              <a:buNone/>
            </a:pPr>
            <a:r>
              <a:rPr b="0" i="0" lang="es-ES" sz="18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8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46" name="Google Shape;46;p13"/>
          <p:cNvPicPr preferRelativeResize="0"/>
          <p:nvPr/>
        </p:nvPicPr>
        <p:blipFill rotWithShape="1">
          <a:blip r:embed="rId4">
            <a:alphaModFix/>
          </a:blip>
          <a:srcRect b="0" l="0" r="0" t="0"/>
          <a:stretch/>
        </p:blipFill>
        <p:spPr>
          <a:xfrm>
            <a:off x="221787" y="5769456"/>
            <a:ext cx="1478682" cy="353777"/>
          </a:xfrm>
          <a:prstGeom prst="rect">
            <a:avLst/>
          </a:prstGeom>
          <a:noFill/>
          <a:ln>
            <a:noFill/>
          </a:ln>
        </p:spPr>
      </p:pic>
      <p:pic>
        <p:nvPicPr>
          <p:cNvPr id="47" name="Google Shape;47;p13"/>
          <p:cNvPicPr preferRelativeResize="0"/>
          <p:nvPr/>
        </p:nvPicPr>
        <p:blipFill rotWithShape="1">
          <a:blip r:embed="rId5">
            <a:alphaModFix/>
          </a:blip>
          <a:srcRect b="0" l="0" r="0" t="0"/>
          <a:stretch/>
        </p:blipFill>
        <p:spPr>
          <a:xfrm>
            <a:off x="5547946" y="6331346"/>
            <a:ext cx="990404" cy="313369"/>
          </a:xfrm>
          <a:prstGeom prst="rect">
            <a:avLst/>
          </a:prstGeom>
          <a:noFill/>
          <a:ln>
            <a:noFill/>
          </a:ln>
        </p:spPr>
      </p:pic>
      <p:pic>
        <p:nvPicPr>
          <p:cNvPr id="48" name="Google Shape;48;p13"/>
          <p:cNvPicPr preferRelativeResize="0"/>
          <p:nvPr/>
        </p:nvPicPr>
        <p:blipFill rotWithShape="1">
          <a:blip r:embed="rId6">
            <a:alphaModFix/>
          </a:blip>
          <a:srcRect b="21529" l="0" r="0" t="21529"/>
          <a:stretch/>
        </p:blipFill>
        <p:spPr>
          <a:xfrm>
            <a:off x="6559912" y="6236231"/>
            <a:ext cx="1412470" cy="452409"/>
          </a:xfrm>
          <a:prstGeom prst="rect">
            <a:avLst/>
          </a:prstGeom>
          <a:noFill/>
          <a:ln>
            <a:noFill/>
          </a:ln>
        </p:spPr>
      </p:pic>
      <p:sp>
        <p:nvSpPr>
          <p:cNvPr id="49" name="Google Shape;49;p13"/>
          <p:cNvSpPr txBox="1"/>
          <p:nvPr/>
        </p:nvSpPr>
        <p:spPr>
          <a:xfrm>
            <a:off x="5422060" y="5878526"/>
            <a:ext cx="227203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BSC AI Factory Partners</a:t>
            </a:r>
            <a:endParaRPr b="0" i="0" sz="1600" u="none" cap="none" strike="noStrike">
              <a:solidFill>
                <a:srgbClr val="004890"/>
              </a:solidFill>
              <a:latin typeface="Arial"/>
              <a:ea typeface="Arial"/>
              <a:cs typeface="Arial"/>
              <a:sym typeface="Arial"/>
            </a:endParaRPr>
          </a:p>
        </p:txBody>
      </p:sp>
      <p:pic>
        <p:nvPicPr>
          <p:cNvPr descr="Logotipo&#10;&#10;El contenido generado por IA puede ser incorrecto." id="50" name="Google Shape;50;p13"/>
          <p:cNvPicPr preferRelativeResize="0"/>
          <p:nvPr/>
        </p:nvPicPr>
        <p:blipFill rotWithShape="1">
          <a:blip r:embed="rId7">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51" name="Google Shape;51;p13"/>
          <p:cNvPicPr preferRelativeResize="0"/>
          <p:nvPr/>
        </p:nvPicPr>
        <p:blipFill rotWithShape="1">
          <a:blip r:embed="rId8">
            <a:alphaModFix/>
          </a:blip>
          <a:srcRect b="0" l="0" r="0" t="0"/>
          <a:stretch/>
        </p:blipFill>
        <p:spPr>
          <a:xfrm>
            <a:off x="8607214" y="6261825"/>
            <a:ext cx="550286" cy="367550"/>
          </a:xfrm>
          <a:prstGeom prst="rect">
            <a:avLst/>
          </a:prstGeom>
          <a:noFill/>
          <a:ln>
            <a:noFill/>
          </a:ln>
        </p:spPr>
      </p:pic>
      <p:sp>
        <p:nvSpPr>
          <p:cNvPr id="52" name="Google Shape;52;p13"/>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Affiliated entities</a:t>
            </a:r>
            <a:endParaRPr b="0" i="0" sz="1600" u="none" cap="none" strike="noStrike">
              <a:solidFill>
                <a:srgbClr val="004890"/>
              </a:solidFill>
              <a:latin typeface="Arial"/>
              <a:ea typeface="Arial"/>
              <a:cs typeface="Arial"/>
              <a:sym typeface="Arial"/>
            </a:endParaRPr>
          </a:p>
        </p:txBody>
      </p:sp>
      <p:cxnSp>
        <p:nvCxnSpPr>
          <p:cNvPr id="53" name="Google Shape;53;p13"/>
          <p:cNvCxnSpPr/>
          <p:nvPr/>
        </p:nvCxnSpPr>
        <p:spPr>
          <a:xfrm rot="10800000">
            <a:off x="9382969" y="5916317"/>
            <a:ext cx="0" cy="728398"/>
          </a:xfrm>
          <a:prstGeom prst="straightConnector1">
            <a:avLst/>
          </a:prstGeom>
          <a:noFill/>
          <a:ln cap="flat" cmpd="sng" w="9525">
            <a:solidFill>
              <a:srgbClr val="2F5496"/>
            </a:solidFill>
            <a:prstDash val="solid"/>
            <a:miter lim="800000"/>
            <a:headEnd len="sm" w="sm" type="none"/>
            <a:tailEnd len="sm" w="sm" type="none"/>
          </a:ln>
        </p:spPr>
      </p:cxnSp>
      <p:pic>
        <p:nvPicPr>
          <p:cNvPr descr="Texto&#10;&#10;El contenido generado por IA puede ser incorrecto." id="54" name="Google Shape;54;p13"/>
          <p:cNvPicPr preferRelativeResize="0"/>
          <p:nvPr/>
        </p:nvPicPr>
        <p:blipFill rotWithShape="1">
          <a:blip r:embed="rId9">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55" name="Google Shape;55;p13"/>
          <p:cNvPicPr preferRelativeResize="0"/>
          <p:nvPr/>
        </p:nvPicPr>
        <p:blipFill rotWithShape="1">
          <a:blip r:embed="rId10">
            <a:alphaModFix/>
          </a:blip>
          <a:srcRect b="0" l="0" r="0" t="0"/>
          <a:stretch/>
        </p:blipFill>
        <p:spPr>
          <a:xfrm>
            <a:off x="9541374" y="6259121"/>
            <a:ext cx="1524250" cy="457814"/>
          </a:xfrm>
          <a:prstGeom prst="rect">
            <a:avLst/>
          </a:prstGeom>
          <a:noFill/>
          <a:ln>
            <a:noFill/>
          </a:ln>
        </p:spPr>
      </p:pic>
      <p:pic>
        <p:nvPicPr>
          <p:cNvPr descr="Logotipo&#10;&#10;El contenido generado por IA puede ser incorrecto." id="56" name="Google Shape;56;p13"/>
          <p:cNvPicPr preferRelativeResize="0"/>
          <p:nvPr/>
        </p:nvPicPr>
        <p:blipFill rotWithShape="1">
          <a:blip r:embed="rId11">
            <a:alphaModFix/>
          </a:blip>
          <a:srcRect b="0" l="0" r="0" t="0"/>
          <a:stretch/>
        </p:blipFill>
        <p:spPr>
          <a:xfrm>
            <a:off x="219308" y="183800"/>
            <a:ext cx="2962322" cy="1250100"/>
          </a:xfrm>
          <a:prstGeom prst="rect">
            <a:avLst/>
          </a:prstGeom>
          <a:noFill/>
          <a:ln>
            <a:noFill/>
          </a:ln>
        </p:spPr>
      </p:pic>
      <p:pic>
        <p:nvPicPr>
          <p:cNvPr descr="Imagen de la pantalla de un celular con texto e imagen&#10;&#10;El contenido generado por IA puede ser incorrecto." id="57" name="Google Shape;57;p13"/>
          <p:cNvPicPr preferRelativeResize="0"/>
          <p:nvPr/>
        </p:nvPicPr>
        <p:blipFill rotWithShape="1">
          <a:blip r:embed="rId12">
            <a:alphaModFix/>
          </a:blip>
          <a:srcRect b="0" l="0" r="0" t="0"/>
          <a:stretch/>
        </p:blipFill>
        <p:spPr>
          <a:xfrm>
            <a:off x="219308" y="5205324"/>
            <a:ext cx="2046715" cy="455747"/>
          </a:xfrm>
          <a:prstGeom prst="rect">
            <a:avLst/>
          </a:prstGeom>
          <a:noFill/>
          <a:ln>
            <a:noFill/>
          </a:ln>
        </p:spPr>
      </p:pic>
      <p:sp>
        <p:nvSpPr>
          <p:cNvPr id="58" name="Google Shape;58;p13"/>
          <p:cNvSpPr/>
          <p:nvPr/>
        </p:nvSpPr>
        <p:spPr>
          <a:xfrm>
            <a:off x="3371861" y="5215540"/>
            <a:ext cx="1537727" cy="41580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p:nvPr/>
        </p:nvSpPr>
        <p:spPr>
          <a:xfrm>
            <a:off x="1905655" y="5817801"/>
            <a:ext cx="1280869" cy="32774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exto&#10;&#10;El contenido generado por IA puede ser incorrecto." id="60" name="Google Shape;60;p13"/>
          <p:cNvPicPr preferRelativeResize="0"/>
          <p:nvPr/>
        </p:nvPicPr>
        <p:blipFill rotWithShape="1">
          <a:blip r:embed="rId13">
            <a:alphaModFix/>
          </a:blip>
          <a:srcRect b="0" l="0" r="0" t="0"/>
          <a:stretch/>
        </p:blipFill>
        <p:spPr>
          <a:xfrm>
            <a:off x="3462248" y="5547988"/>
            <a:ext cx="1537727" cy="864971"/>
          </a:xfrm>
          <a:prstGeom prst="rect">
            <a:avLst/>
          </a:prstGeom>
          <a:noFill/>
          <a:ln>
            <a:noFill/>
          </a:ln>
        </p:spPr>
      </p:pic>
      <p:sp>
        <p:nvSpPr>
          <p:cNvPr id="61" name="Google Shape;61;p1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3200"/>
              <a:buFont typeface="Arial"/>
              <a:buNone/>
              <a:defRPr b="1" i="0" sz="3200" u="none" cap="none" strike="noStrike">
                <a:solidFill>
                  <a:srgbClr val="12448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defRPr>
            </a:lvl1pPr>
            <a:lvl2pPr lvl="1" algn="r">
              <a:buNone/>
              <a:defRPr sz="1300">
                <a:solidFill>
                  <a:schemeClr val="dk1"/>
                </a:solidFill>
              </a:defRPr>
            </a:lvl2pPr>
            <a:lvl3pPr lvl="2" algn="r">
              <a:buNone/>
              <a:defRPr sz="1300">
                <a:solidFill>
                  <a:schemeClr val="dk1"/>
                </a:solidFill>
              </a:defRPr>
            </a:lvl3pPr>
            <a:lvl4pPr lvl="3" algn="r">
              <a:buNone/>
              <a:defRPr sz="1300">
                <a:solidFill>
                  <a:schemeClr val="dk1"/>
                </a:solidFill>
              </a:defRPr>
            </a:lvl4pPr>
            <a:lvl5pPr lvl="4" algn="r">
              <a:buNone/>
              <a:defRPr sz="1300">
                <a:solidFill>
                  <a:schemeClr val="dk1"/>
                </a:solidFill>
              </a:defRPr>
            </a:lvl5pPr>
            <a:lvl6pPr lvl="5" algn="r">
              <a:buNone/>
              <a:defRPr sz="1300">
                <a:solidFill>
                  <a:schemeClr val="dk1"/>
                </a:solidFill>
              </a:defRPr>
            </a:lvl6pPr>
            <a:lvl7pPr lvl="6" algn="r">
              <a:buNone/>
              <a:defRPr sz="1300">
                <a:solidFill>
                  <a:schemeClr val="dk1"/>
                </a:solidFill>
              </a:defRPr>
            </a:lvl7pPr>
            <a:lvl8pPr lvl="7" algn="r">
              <a:buNone/>
              <a:defRPr sz="1300">
                <a:solidFill>
                  <a:schemeClr val="dk1"/>
                </a:solidFill>
              </a:defRPr>
            </a:lvl8pPr>
            <a:lvl9pPr lvl="8" algn="r">
              <a:buNone/>
              <a:defRPr sz="1300">
                <a:solidFill>
                  <a:schemeClr val="dk1"/>
                </a:solidFill>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9.png"/><Relationship Id="rId6"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4.jp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6.png"/><Relationship Id="rId6"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1.png"/><Relationship Id="rId6"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1.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0.png"/><Relationship Id="rId4" Type="http://schemas.openxmlformats.org/officeDocument/2006/relationships/image" Target="../media/image43.png"/><Relationship Id="rId5" Type="http://schemas.openxmlformats.org/officeDocument/2006/relationships/image" Target="../media/image32.png"/><Relationship Id="rId6"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hyperlink" Target="https://ai.meta.com/blog/meta-llama-3/" TargetMode="External"/><Relationship Id="rId6" Type="http://schemas.openxmlformats.org/officeDocument/2006/relationships/hyperlink" Target="https://en.wikipedia.org/wiki/PaL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hyperlink" Target="https://www.ncbi.nlm.nih.gov/books/NBK23658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hyperlink" Target="https://www.fda.gov/drugs/drug-safety-and-availability/fda-drug-safety-communication-fda-approves-new-label-changes-and-dosing-zolpidem-products-an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4890"/>
              </a:buClr>
              <a:buSzPct val="100000"/>
              <a:buFont typeface="Arial"/>
              <a:buNone/>
            </a:pPr>
            <a:r>
              <a:rPr i="1" lang="es-ES" sz="3600"/>
              <a:t>Quantifying Sex Data with LLMs</a:t>
            </a:r>
            <a:br>
              <a:rPr i="1" lang="es-ES" sz="3600"/>
            </a:br>
            <a:r>
              <a:rPr b="0" lang="es-ES" sz="3600">
                <a:solidFill>
                  <a:srgbClr val="757070"/>
                </a:solidFill>
              </a:rPr>
              <a:t>Systematic Extraction from Biomedical Literature</a:t>
            </a:r>
            <a:br>
              <a:rPr lang="es-ES" sz="3600">
                <a:solidFill>
                  <a:schemeClr val="lt1"/>
                </a:solidFill>
              </a:rPr>
            </a:br>
            <a:endParaRPr i="1" sz="3600">
              <a:highlight>
                <a:srgbClr val="FFFF00"/>
              </a:highlight>
              <a:latin typeface="Arial"/>
              <a:ea typeface="Arial"/>
              <a:cs typeface="Arial"/>
              <a:sym typeface="Arial"/>
            </a:endParaRPr>
          </a:p>
        </p:txBody>
      </p:sp>
      <p:sp>
        <p:nvSpPr>
          <p:cNvPr id="68" name="Google Shape;68;p1"/>
          <p:cNvSpPr txBox="1"/>
          <p:nvPr>
            <p:ph idx="1" type="subTitle"/>
          </p:nvPr>
        </p:nvSpPr>
        <p:spPr>
          <a:xfrm>
            <a:off x="5547946" y="4141803"/>
            <a:ext cx="6118536" cy="5783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1800"/>
              <a:buNone/>
            </a:pPr>
            <a:r>
              <a:rPr b="1" lang="es-ES" sz="1800">
                <a:solidFill>
                  <a:srgbClr val="004890"/>
                </a:solidFill>
              </a:rPr>
              <a:t>Olivier Philippe* BSC</a:t>
            </a:r>
            <a:endParaRPr b="1" sz="1800">
              <a:solidFill>
                <a:srgbClr val="004890"/>
              </a:solidFill>
            </a:endParaRPr>
          </a:p>
        </p:txBody>
      </p:sp>
      <p:sp>
        <p:nvSpPr>
          <p:cNvPr id="69" name="Google Shape;69;p1"/>
          <p:cNvSpPr txBox="1"/>
          <p:nvPr>
            <p:ph idx="2" type="body"/>
          </p:nvPr>
        </p:nvSpPr>
        <p:spPr>
          <a:xfrm>
            <a:off x="990293" y="5734211"/>
            <a:ext cx="3255300" cy="4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ES"/>
              <a:t>27/01/2026</a:t>
            </a:r>
            <a:endParaRPr/>
          </a:p>
        </p:txBody>
      </p:sp>
      <p:sp>
        <p:nvSpPr>
          <p:cNvPr id="70" name="Google Shape;70;p1"/>
          <p:cNvSpPr txBox="1"/>
          <p:nvPr/>
        </p:nvSpPr>
        <p:spPr>
          <a:xfrm>
            <a:off x="-9783" y="6400915"/>
            <a:ext cx="5226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 2025  Barcelona Supercomputing Center - Centro Nacional de Supercomputación. </a:t>
            </a:r>
            <a:endParaRPr b="1" i="0" sz="8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Author: (</a:t>
            </a:r>
            <a:r>
              <a:rPr b="1" lang="es-ES" sz="800">
                <a:solidFill>
                  <a:schemeClr val="lt1"/>
                </a:solidFill>
              </a:rPr>
              <a:t>Olivier Philippe</a:t>
            </a:r>
            <a:r>
              <a:rPr b="1" i="0" lang="es-ES" sz="800" u="none" cap="none" strike="noStrike">
                <a:solidFill>
                  <a:schemeClr val="lt1"/>
                </a:solidFill>
                <a:latin typeface="Arial"/>
                <a:ea typeface="Arial"/>
                <a:cs typeface="Arial"/>
                <a:sym typeface="Arial"/>
              </a:rPr>
              <a:t>). Material licensed under</a:t>
            </a:r>
            <a:r>
              <a:rPr b="1" i="0" lang="es-ES" sz="8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chemeClr val="lt1"/>
                </a:solidFill>
                <a:latin typeface="Arial"/>
                <a:ea typeface="Arial"/>
                <a:cs typeface="Arial"/>
                <a:sym typeface="Arial"/>
              </a:rPr>
              <a:t>.</a:t>
            </a:r>
            <a:endParaRPr b="0" i="0" sz="800" u="none" cap="none" strike="noStrike">
              <a:solidFill>
                <a:schemeClr val="lt1"/>
              </a:solidFill>
              <a:latin typeface="Arial"/>
              <a:ea typeface="Arial"/>
              <a:cs typeface="Arial"/>
              <a:sym typeface="Arial"/>
            </a:endParaRPr>
          </a:p>
        </p:txBody>
      </p:sp>
      <p:sp>
        <p:nvSpPr>
          <p:cNvPr id="71" name="Google Shape;71;p1"/>
          <p:cNvSpPr txBox="1"/>
          <p:nvPr/>
        </p:nvSpPr>
        <p:spPr>
          <a:xfrm>
            <a:off x="5547950" y="4720150"/>
            <a:ext cx="59976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800">
                <a:solidFill>
                  <a:srgbClr val="757070"/>
                </a:solidFill>
              </a:rPr>
              <a:t>““fellowship within the “Generación D” initiative, Red.es, Ministerio para la Transformación Digital y de la Función Pública, for talent attraction (C005/24-ED CV1). Funded by the European Union NextGenerationEU funds, through PRTR”</a:t>
            </a:r>
            <a:endParaRPr sz="800">
              <a:solidFill>
                <a:srgbClr val="757070"/>
              </a:solidFill>
            </a:endParaRPr>
          </a:p>
        </p:txBody>
      </p:sp>
      <p:sp>
        <p:nvSpPr>
          <p:cNvPr id="72" name="Google Shape;72;p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3be1d090e8e_0_399"/>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24484"/>
              </a:buClr>
              <a:buSzPts val="3200"/>
              <a:buFont typeface="Arial"/>
              <a:buNone/>
            </a:pPr>
            <a:r>
              <a:rPr lang="es-ES" sz="3200"/>
              <a:t>LLM4SexQuant: Overview</a:t>
            </a:r>
            <a:endParaRPr/>
          </a:p>
        </p:txBody>
      </p:sp>
      <p:sp>
        <p:nvSpPr>
          <p:cNvPr id="222" name="Google Shape;222;g3be1d090e8e_0_39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23" name="Google Shape;223;g3be1d090e8e_0_399"/>
          <p:cNvSpPr txBox="1"/>
          <p:nvPr/>
        </p:nvSpPr>
        <p:spPr>
          <a:xfrm>
            <a:off x="472525" y="1828200"/>
            <a:ext cx="103956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a:t>Goal:</a:t>
            </a:r>
            <a:r>
              <a:rPr lang="es-ES"/>
              <a:t> Using </a:t>
            </a:r>
            <a:r>
              <a:rPr lang="es-ES"/>
              <a:t>LLMs to reliably extract the distribution of female and male participants from scientific articles stored in Pubmed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s-ES"/>
              <a:t>Collaboration:</a:t>
            </a:r>
            <a:r>
              <a:rPr lang="es-ES"/>
              <a:t> </a:t>
            </a:r>
            <a:r>
              <a:rPr b="1" lang="es-ES"/>
              <a:t>BSC</a:t>
            </a:r>
            <a:r>
              <a:rPr lang="es-ES"/>
              <a:t> (Olivier, Philippe, Beatriz Urda) &amp; </a:t>
            </a:r>
            <a:r>
              <a:rPr b="1" lang="es-ES"/>
              <a:t>Joint Research Center</a:t>
            </a:r>
            <a:r>
              <a:rPr lang="es-ES"/>
              <a:t> (</a:t>
            </a:r>
            <a:r>
              <a:rPr lang="es-ES"/>
              <a:t>Victoria Isabel Ruiz Serra, Paula Fortuna)</a:t>
            </a:r>
            <a:endParaRPr/>
          </a:p>
          <a:p>
            <a:pPr indent="0" lvl="0" marL="0" rtl="0" algn="l">
              <a:spcBef>
                <a:spcPts val="0"/>
              </a:spcBef>
              <a:spcAft>
                <a:spcPts val="0"/>
              </a:spcAft>
              <a:buNone/>
            </a:pPr>
            <a:r>
              <a:t/>
            </a:r>
            <a:endParaRPr/>
          </a:p>
          <a:p>
            <a:pPr indent="0" lvl="0" marL="0" rtl="0" algn="l">
              <a:spcBef>
                <a:spcPts val="0"/>
              </a:spcBef>
              <a:spcAft>
                <a:spcPts val="0"/>
              </a:spcAft>
              <a:buNone/>
            </a:pPr>
            <a:r>
              <a:rPr b="1" lang="es-ES"/>
              <a:t>Data collection:</a:t>
            </a:r>
            <a:endParaRPr b="1"/>
          </a:p>
          <a:p>
            <a:pPr indent="-317500" lvl="0" marL="457200" rtl="0" algn="l">
              <a:spcBef>
                <a:spcPts val="0"/>
              </a:spcBef>
              <a:spcAft>
                <a:spcPts val="0"/>
              </a:spcAft>
              <a:buSzPts val="1400"/>
              <a:buChar char="●"/>
            </a:pPr>
            <a:r>
              <a:rPr lang="es-ES"/>
              <a:t>Getting the list of the pmcid from PubMed</a:t>
            </a:r>
            <a:endParaRPr/>
          </a:p>
          <a:p>
            <a:pPr indent="-317500" lvl="0" marL="457200" rtl="0" algn="l">
              <a:spcBef>
                <a:spcPts val="0"/>
              </a:spcBef>
              <a:spcAft>
                <a:spcPts val="0"/>
              </a:spcAft>
              <a:buSzPts val="1400"/>
              <a:buChar char="●"/>
            </a:pPr>
            <a:r>
              <a:rPr lang="es-ES"/>
              <a:t>Query their annotations_api to see if the article has the following species:  [</a:t>
            </a:r>
            <a:r>
              <a:rPr i="1" lang="es-ES"/>
              <a:t>human</a:t>
            </a:r>
            <a:r>
              <a:rPr lang="es-ES"/>
              <a:t>, </a:t>
            </a:r>
            <a:r>
              <a:rPr i="1" lang="es-ES"/>
              <a:t>humans</a:t>
            </a:r>
            <a:r>
              <a:rPr lang="es-ES"/>
              <a:t>, </a:t>
            </a:r>
            <a:r>
              <a:rPr i="1" lang="es-ES"/>
              <a:t>man</a:t>
            </a:r>
            <a:r>
              <a:rPr lang="es-ES"/>
              <a:t>, homo sapiens, h. sapiens, homo_sapiens]</a:t>
            </a:r>
            <a:endParaRPr/>
          </a:p>
          <a:p>
            <a:pPr indent="-317500" lvl="0" marL="457200" rtl="0" algn="l">
              <a:spcBef>
                <a:spcPts val="0"/>
              </a:spcBef>
              <a:spcAft>
                <a:spcPts val="0"/>
              </a:spcAft>
              <a:buSzPts val="1400"/>
              <a:buChar char="●"/>
            </a:pPr>
            <a:r>
              <a:rPr lang="es-ES"/>
              <a:t>Check if the article is Open-access </a:t>
            </a:r>
            <a:endParaRPr/>
          </a:p>
          <a:p>
            <a:pPr indent="-317500" lvl="0" marL="457200" rtl="0" algn="l">
              <a:spcBef>
                <a:spcPts val="0"/>
              </a:spcBef>
              <a:spcAft>
                <a:spcPts val="0"/>
              </a:spcAft>
              <a:buSzPts val="1400"/>
              <a:buChar char="●"/>
            </a:pPr>
            <a:r>
              <a:rPr lang="es-ES"/>
              <a:t>Download the xml, preprocess the xml into raw text (historical reason) and store every section into a db</a:t>
            </a:r>
            <a:endParaRPr/>
          </a:p>
          <a:p>
            <a:pPr indent="-317500" lvl="0" marL="457200" rtl="0" algn="l">
              <a:spcBef>
                <a:spcPts val="0"/>
              </a:spcBef>
              <a:spcAft>
                <a:spcPts val="0"/>
              </a:spcAft>
              <a:buSzPts val="1400"/>
              <a:buChar char="●"/>
            </a:pPr>
            <a:r>
              <a:rPr lang="es-ES"/>
              <a:t>Using the </a:t>
            </a:r>
            <a:r>
              <a:rPr i="1" lang="es-ES"/>
              <a:t>method </a:t>
            </a:r>
            <a:r>
              <a:rPr lang="es-ES"/>
              <a:t>section to perform the analysis</a:t>
            </a:r>
            <a:endParaRPr/>
          </a:p>
          <a:p>
            <a:pPr indent="-317500" lvl="0" marL="457200" rtl="0" algn="l">
              <a:spcBef>
                <a:spcPts val="0"/>
              </a:spcBef>
              <a:spcAft>
                <a:spcPts val="0"/>
              </a:spcAft>
              <a:buSzPts val="1400"/>
              <a:buChar char="●"/>
            </a:pPr>
            <a:r>
              <a:rPr lang="es-ES"/>
              <a:t>1M articles stored and preprocessed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4" name="Google Shape;224;g3be1d090e8e_0_399"/>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g3be1d090e8e_0_465"/>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Methods: Corpus Construction</a:t>
            </a:r>
            <a:endParaRPr/>
          </a:p>
        </p:txBody>
      </p:sp>
      <p:sp>
        <p:nvSpPr>
          <p:cNvPr id="230" name="Google Shape;230;g3be1d090e8e_0_46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31" name="Google Shape;231;g3be1d090e8e_0_465"/>
          <p:cNvSpPr txBox="1"/>
          <p:nvPr/>
        </p:nvSpPr>
        <p:spPr>
          <a:xfrm>
            <a:off x="480525" y="1836200"/>
            <a:ext cx="103956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a:t>Difficulties</a:t>
            </a:r>
            <a:endParaRPr b="1"/>
          </a:p>
          <a:p>
            <a:pPr indent="-317500" lvl="0" marL="457200" rtl="0" algn="l">
              <a:spcBef>
                <a:spcPts val="0"/>
              </a:spcBef>
              <a:spcAft>
                <a:spcPts val="0"/>
              </a:spcAft>
              <a:buSzPts val="1400"/>
              <a:buChar char="●"/>
            </a:pPr>
            <a:r>
              <a:rPr lang="es-ES"/>
              <a:t>Information is often buried in:</a:t>
            </a:r>
            <a:endParaRPr/>
          </a:p>
          <a:p>
            <a:pPr indent="-317500" lvl="1" marL="914400" rtl="0" algn="l">
              <a:spcBef>
                <a:spcPts val="0"/>
              </a:spcBef>
              <a:spcAft>
                <a:spcPts val="0"/>
              </a:spcAft>
              <a:buSzPts val="1400"/>
              <a:buChar char="○"/>
            </a:pPr>
            <a:r>
              <a:rPr lang="es-ES"/>
              <a:t>Methods prose</a:t>
            </a:r>
            <a:endParaRPr/>
          </a:p>
          <a:p>
            <a:pPr indent="-317500" lvl="1" marL="914400" rtl="0" algn="l">
              <a:spcBef>
                <a:spcPts val="0"/>
              </a:spcBef>
              <a:spcAft>
                <a:spcPts val="0"/>
              </a:spcAft>
              <a:buSzPts val="1400"/>
              <a:buChar char="○"/>
            </a:pPr>
            <a:r>
              <a:rPr lang="es-ES"/>
              <a:t>Footnotes</a:t>
            </a:r>
            <a:endParaRPr/>
          </a:p>
          <a:p>
            <a:pPr indent="-317500" lvl="1" marL="914400" rtl="0" algn="l">
              <a:spcBef>
                <a:spcPts val="0"/>
              </a:spcBef>
              <a:spcAft>
                <a:spcPts val="0"/>
              </a:spcAft>
              <a:buSzPts val="1400"/>
              <a:buChar char="○"/>
            </a:pPr>
            <a:r>
              <a:rPr lang="es-ES"/>
              <a:t>Supplementary text</a:t>
            </a:r>
            <a:endParaRPr/>
          </a:p>
          <a:p>
            <a:pPr indent="-317500" lvl="1" marL="914400" rtl="0" algn="l">
              <a:spcBef>
                <a:spcPts val="0"/>
              </a:spcBef>
              <a:spcAft>
                <a:spcPts val="0"/>
              </a:spcAft>
              <a:buSzPts val="1400"/>
              <a:buChar char="○"/>
            </a:pPr>
            <a:r>
              <a:rPr lang="es-ES"/>
              <a:t>Tables (hard to parse)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s-ES"/>
              <a:t>100 biomedical research texts</a:t>
            </a:r>
            <a:endParaRPr b="1"/>
          </a:p>
          <a:p>
            <a:pPr indent="-317500" lvl="0" marL="457200" rtl="0" algn="l">
              <a:spcBef>
                <a:spcPts val="0"/>
              </a:spcBef>
              <a:spcAft>
                <a:spcPts val="0"/>
              </a:spcAft>
              <a:buSzPts val="1400"/>
              <a:buChar char="●"/>
            </a:pPr>
            <a:r>
              <a:rPr lang="es-ES"/>
              <a:t>Inclusion criteria:</a:t>
            </a:r>
            <a:endParaRPr/>
          </a:p>
          <a:p>
            <a:pPr indent="-317500" lvl="1" marL="914400" rtl="0" algn="l">
              <a:spcBef>
                <a:spcPts val="0"/>
              </a:spcBef>
              <a:spcAft>
                <a:spcPts val="0"/>
              </a:spcAft>
              <a:buSzPts val="1400"/>
              <a:buChar char="○"/>
            </a:pPr>
            <a:r>
              <a:rPr lang="es-ES"/>
              <a:t>Human participants or human-derived samples</a:t>
            </a:r>
            <a:endParaRPr/>
          </a:p>
          <a:p>
            <a:pPr indent="-317500" lvl="1" marL="914400" rtl="0" algn="l">
              <a:spcBef>
                <a:spcPts val="0"/>
              </a:spcBef>
              <a:spcAft>
                <a:spcPts val="0"/>
              </a:spcAft>
              <a:buSzPts val="1400"/>
              <a:buChar char="○"/>
            </a:pPr>
            <a:r>
              <a:rPr lang="es-ES"/>
              <a:t>Methods section present</a:t>
            </a:r>
            <a:endParaRPr/>
          </a:p>
          <a:p>
            <a:pPr indent="-317500" lvl="1" marL="914400" rtl="0" algn="l">
              <a:spcBef>
                <a:spcPts val="0"/>
              </a:spcBef>
              <a:spcAft>
                <a:spcPts val="0"/>
              </a:spcAft>
              <a:buSzPts val="1400"/>
              <a:buChar char="○"/>
            </a:pPr>
            <a:r>
              <a:rPr lang="es-ES"/>
              <a:t>Range of study designs and medical subfields</a:t>
            </a:r>
            <a:endParaRPr/>
          </a:p>
          <a:p>
            <a:pPr indent="-317500" lvl="0" marL="457200" rtl="0" algn="l">
              <a:spcBef>
                <a:spcPts val="0"/>
              </a:spcBef>
              <a:spcAft>
                <a:spcPts val="0"/>
              </a:spcAft>
              <a:buSzPts val="1400"/>
              <a:buChar char="●"/>
            </a:pPr>
            <a:r>
              <a:rPr lang="es-ES"/>
              <a:t>Exclusions:</a:t>
            </a:r>
            <a:endParaRPr/>
          </a:p>
          <a:p>
            <a:pPr indent="-317500" lvl="1" marL="914400" rtl="0" algn="l">
              <a:spcBef>
                <a:spcPts val="0"/>
              </a:spcBef>
              <a:spcAft>
                <a:spcPts val="0"/>
              </a:spcAft>
              <a:buSzPts val="1400"/>
              <a:buChar char="○"/>
            </a:pPr>
            <a:r>
              <a:rPr lang="es-ES"/>
              <a:t>Purely in-vitro/in-silico/animal studies</a:t>
            </a:r>
            <a:endParaRPr/>
          </a:p>
          <a:p>
            <a:pPr indent="-317500" lvl="1" marL="914400" rtl="0" algn="l">
              <a:spcBef>
                <a:spcPts val="0"/>
              </a:spcBef>
              <a:spcAft>
                <a:spcPts val="0"/>
              </a:spcAft>
              <a:buSzPts val="1400"/>
              <a:buChar char="○"/>
            </a:pPr>
            <a:r>
              <a:rPr lang="es-ES"/>
              <a:t>Editorials, reviews, clinical trial letters, news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32" name="Google Shape;232;g3be1d090e8e_0_465"/>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3be1d090e8e_0_474"/>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Methods: Annotation Process</a:t>
            </a:r>
            <a:endParaRPr/>
          </a:p>
        </p:txBody>
      </p:sp>
      <p:sp>
        <p:nvSpPr>
          <p:cNvPr id="238" name="Google Shape;238;g3be1d090e8e_0_47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39" name="Google Shape;239;g3be1d090e8e_0_474"/>
          <p:cNvSpPr txBox="1"/>
          <p:nvPr/>
        </p:nvSpPr>
        <p:spPr>
          <a:xfrm>
            <a:off x="472525" y="1828200"/>
            <a:ext cx="10395600" cy="2124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s-ES"/>
              <a:t>Evolution of the Annotation Process</a:t>
            </a:r>
            <a:endParaRPr/>
          </a:p>
          <a:p>
            <a:pPr indent="-317500" lvl="1" marL="914400" rtl="0" algn="l">
              <a:spcBef>
                <a:spcPts val="0"/>
              </a:spcBef>
              <a:spcAft>
                <a:spcPts val="0"/>
              </a:spcAft>
              <a:buSzPts val="1400"/>
              <a:buChar char="○"/>
            </a:pPr>
            <a:r>
              <a:rPr lang="es-ES"/>
              <a:t>The Challenge of Labelling</a:t>
            </a:r>
            <a:endParaRPr/>
          </a:p>
          <a:p>
            <a:pPr indent="-317500" lvl="1" marL="914400" rtl="0" algn="l">
              <a:spcBef>
                <a:spcPts val="0"/>
              </a:spcBef>
              <a:spcAft>
                <a:spcPts val="0"/>
              </a:spcAft>
              <a:buSzPts val="1400"/>
              <a:buChar char="○"/>
            </a:pPr>
            <a:r>
              <a:rPr lang="es-ES"/>
              <a:t>Why annotation is hard:</a:t>
            </a:r>
            <a:endParaRPr/>
          </a:p>
          <a:p>
            <a:pPr indent="-317500" lvl="2" marL="1371600" rtl="0" algn="l">
              <a:spcBef>
                <a:spcPts val="0"/>
              </a:spcBef>
              <a:spcAft>
                <a:spcPts val="0"/>
              </a:spcAft>
              <a:buSzPts val="1400"/>
              <a:buChar char="■"/>
            </a:pPr>
            <a:r>
              <a:rPr lang="es-ES"/>
              <a:t>Scientific text is ambiguous</a:t>
            </a:r>
            <a:endParaRPr/>
          </a:p>
          <a:p>
            <a:pPr indent="-317500" lvl="2" marL="1371600" rtl="0" algn="l">
              <a:spcBef>
                <a:spcPts val="0"/>
              </a:spcBef>
              <a:spcAft>
                <a:spcPts val="0"/>
              </a:spcAft>
              <a:buSzPts val="1400"/>
              <a:buChar char="■"/>
            </a:pPr>
            <a:r>
              <a:rPr lang="es-ES"/>
              <a:t>"participants" vs "samples" vs "subjects"</a:t>
            </a:r>
            <a:endParaRPr/>
          </a:p>
          <a:p>
            <a:pPr indent="-317500" lvl="2" marL="1371600" rtl="0" algn="l">
              <a:spcBef>
                <a:spcPts val="0"/>
              </a:spcBef>
              <a:spcAft>
                <a:spcPts val="0"/>
              </a:spcAft>
              <a:buSzPts val="1400"/>
              <a:buChar char="■"/>
            </a:pPr>
            <a:r>
              <a:rPr lang="es-ES"/>
              <a:t>Numbers scattered across **methods, results, tables, supplements**</a:t>
            </a:r>
            <a:endParaRPr/>
          </a:p>
          <a:p>
            <a:pPr indent="-317500" lvl="2" marL="1371600" rtl="0" algn="l">
              <a:spcBef>
                <a:spcPts val="0"/>
              </a:spcBef>
              <a:spcAft>
                <a:spcPts val="0"/>
              </a:spcAft>
              <a:buSzPts val="1400"/>
              <a:buChar char="■"/>
            </a:pPr>
            <a:r>
              <a:rPr lang="es-ES"/>
              <a:t>Requires domain expertise to interpret correctly</a:t>
            </a:r>
            <a:endParaRPr/>
          </a:p>
          <a:p>
            <a:pPr indent="-317500" lvl="2" marL="1371600" rtl="0" algn="l">
              <a:spcBef>
                <a:spcPts val="0"/>
              </a:spcBef>
              <a:spcAft>
                <a:spcPts val="0"/>
              </a:spcAft>
              <a:buSzPts val="1400"/>
              <a:buChar char="■"/>
            </a:pPr>
            <a:r>
              <a:rPr lang="es-ES"/>
              <a:t>Evolving standards required multiple iterations</a:t>
            </a:r>
            <a:endParaRPr/>
          </a:p>
          <a:p>
            <a:pPr indent="-317500" lvl="2" marL="1371600" rtl="0" algn="l">
              <a:spcBef>
                <a:spcPts val="0"/>
              </a:spcBef>
              <a:spcAft>
                <a:spcPts val="0"/>
              </a:spcAft>
              <a:buSzPts val="1400"/>
              <a:buChar char="■"/>
            </a:pPr>
            <a:r>
              <a:rPr lang="es-ES"/>
              <a:t>Edge cases</a:t>
            </a:r>
            <a:endParaRPr/>
          </a:p>
        </p:txBody>
      </p:sp>
      <p:sp>
        <p:nvSpPr>
          <p:cNvPr id="240" name="Google Shape;240;g3be1d090e8e_0_474"/>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3be1d090e8e_0_492"/>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Phase 1: BERT + Simple Spreadsheet (2022)</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246" name="Google Shape;246;g3be1d090e8e_0_49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47" name="Google Shape;247;g3be1d090e8e_0_492"/>
          <p:cNvSpPr txBox="1"/>
          <p:nvPr/>
        </p:nvSpPr>
        <p:spPr>
          <a:xfrm>
            <a:off x="472525" y="1828200"/>
            <a:ext cx="5204100" cy="2555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s-ES"/>
              <a:t>Google Sheets</a:t>
            </a:r>
            <a:endParaRPr/>
          </a:p>
          <a:p>
            <a:pPr indent="-317500" lvl="0" marL="457200" rtl="0" algn="l">
              <a:spcBef>
                <a:spcPts val="0"/>
              </a:spcBef>
              <a:spcAft>
                <a:spcPts val="0"/>
              </a:spcAft>
              <a:buSzPts val="1400"/>
              <a:buChar char="●"/>
            </a:pPr>
            <a:r>
              <a:rPr lang="es-ES"/>
              <a:t>BERT identifies candidate sentences</a:t>
            </a:r>
            <a:endParaRPr/>
          </a:p>
          <a:p>
            <a:pPr indent="-317500" lvl="1" marL="914400" rtl="0" algn="l">
              <a:spcBef>
                <a:spcPts val="0"/>
              </a:spcBef>
              <a:spcAft>
                <a:spcPts val="0"/>
              </a:spcAft>
              <a:buSzPts val="1400"/>
              <a:buChar char="○"/>
            </a:pPr>
            <a:r>
              <a:rPr lang="es-ES"/>
              <a:t>Manual extraction to spreadsheet</a:t>
            </a:r>
            <a:endParaRPr/>
          </a:p>
          <a:p>
            <a:pPr indent="-317500" lvl="1" marL="914400" rtl="0" algn="l">
              <a:spcBef>
                <a:spcPts val="0"/>
              </a:spcBef>
              <a:spcAft>
                <a:spcPts val="0"/>
              </a:spcAft>
              <a:buSzPts val="1400"/>
              <a:buChar char="○"/>
            </a:pPr>
            <a:r>
              <a:rPr lang="es-ES"/>
              <a:t>Simple numeric columns</a:t>
            </a:r>
            <a:endParaRPr/>
          </a:p>
          <a:p>
            <a:pPr indent="-317500" lvl="0" marL="457200" rtl="0" algn="l">
              <a:spcBef>
                <a:spcPts val="0"/>
              </a:spcBef>
              <a:spcAft>
                <a:spcPts val="0"/>
              </a:spcAft>
              <a:buClr>
                <a:schemeClr val="dk1"/>
              </a:buClr>
              <a:buSzPts val="1400"/>
              <a:buChar char="●"/>
            </a:pPr>
            <a:r>
              <a:rPr lang="es-ES">
                <a:solidFill>
                  <a:schemeClr val="dk1"/>
                </a:solidFill>
              </a:rPr>
              <a:t>Train model on 2000 sentences</a:t>
            </a:r>
            <a:endParaRPr/>
          </a:p>
          <a:p>
            <a:pPr indent="-317500" lvl="0" marL="457200" rtl="0" algn="l">
              <a:spcBef>
                <a:spcPts val="0"/>
              </a:spcBef>
              <a:spcAft>
                <a:spcPts val="0"/>
              </a:spcAft>
              <a:buSzPts val="1400"/>
              <a:buChar char="●"/>
            </a:pPr>
            <a:r>
              <a:rPr lang="es-ES"/>
              <a:t>Limitations:</a:t>
            </a:r>
            <a:endParaRPr/>
          </a:p>
          <a:p>
            <a:pPr indent="-317500" lvl="1" marL="914400" rtl="0" algn="l">
              <a:spcBef>
                <a:spcPts val="0"/>
              </a:spcBef>
              <a:spcAft>
                <a:spcPts val="0"/>
              </a:spcAft>
              <a:buSzPts val="1400"/>
              <a:buChar char="○"/>
            </a:pPr>
            <a:r>
              <a:rPr lang="es-ES"/>
              <a:t>No context beyond sentence</a:t>
            </a:r>
            <a:endParaRPr/>
          </a:p>
          <a:p>
            <a:pPr indent="-317500" lvl="1" marL="914400" rtl="0" algn="l">
              <a:spcBef>
                <a:spcPts val="0"/>
              </a:spcBef>
              <a:spcAft>
                <a:spcPts val="0"/>
              </a:spcAft>
              <a:buSzPts val="1400"/>
              <a:buChar char="○"/>
            </a:pPr>
            <a:r>
              <a:rPr lang="es-ES"/>
              <a:t>Ambiguous cases hard to resolve</a:t>
            </a:r>
            <a:endParaRPr/>
          </a:p>
          <a:p>
            <a:pPr indent="-317500" lvl="1" marL="914400" rtl="0" algn="l">
              <a:spcBef>
                <a:spcPts val="0"/>
              </a:spcBef>
              <a:spcAft>
                <a:spcPts val="0"/>
              </a:spcAft>
              <a:buSzPts val="1400"/>
              <a:buChar char="○"/>
            </a:pPr>
            <a:r>
              <a:rPr lang="es-ES"/>
              <a:t>No structured reasoning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48" name="Google Shape;248;g3be1d090e8e_0_492" title="annotation_v1_bert.png"/>
          <p:cNvPicPr preferRelativeResize="0"/>
          <p:nvPr/>
        </p:nvPicPr>
        <p:blipFill>
          <a:blip r:embed="rId5">
            <a:alphaModFix/>
          </a:blip>
          <a:stretch>
            <a:fillRect/>
          </a:stretch>
        </p:blipFill>
        <p:spPr>
          <a:xfrm>
            <a:off x="6181149" y="1235052"/>
            <a:ext cx="4721524" cy="4387900"/>
          </a:xfrm>
          <a:prstGeom prst="rect">
            <a:avLst/>
          </a:prstGeom>
          <a:noFill/>
          <a:ln>
            <a:noFill/>
          </a:ln>
        </p:spPr>
      </p:pic>
      <p:sp>
        <p:nvSpPr>
          <p:cNvPr id="249" name="Google Shape;249;g3be1d090e8e_0_492"/>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3be1d090e8e_0_501"/>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Phase 2: Prodigy</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255" name="Google Shape;255;g3be1d090e8e_0_50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56" name="Google Shape;256;g3be1d090e8e_0_501"/>
          <p:cNvSpPr txBox="1"/>
          <p:nvPr/>
        </p:nvSpPr>
        <p:spPr>
          <a:xfrm>
            <a:off x="472525" y="1828200"/>
            <a:ext cx="5204100" cy="2124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s-ES"/>
              <a:t>A</a:t>
            </a:r>
            <a:r>
              <a:rPr lang="es-ES"/>
              <a:t>ctive learning approach</a:t>
            </a:r>
            <a:endParaRPr/>
          </a:p>
          <a:p>
            <a:pPr indent="-317500" lvl="1" marL="914400" rtl="0" algn="l">
              <a:spcBef>
                <a:spcPts val="0"/>
              </a:spcBef>
              <a:spcAft>
                <a:spcPts val="0"/>
              </a:spcAft>
              <a:buSzPts val="1400"/>
              <a:buChar char="○"/>
            </a:pPr>
            <a:r>
              <a:rPr lang="es-ES"/>
              <a:t>Binary accept/reject interface</a:t>
            </a:r>
            <a:endParaRPr/>
          </a:p>
          <a:p>
            <a:pPr indent="-317500" lvl="1" marL="914400" rtl="0" algn="l">
              <a:spcBef>
                <a:spcPts val="0"/>
              </a:spcBef>
              <a:spcAft>
                <a:spcPts val="0"/>
              </a:spcAft>
              <a:buSzPts val="1400"/>
              <a:buChar char="○"/>
            </a:pPr>
            <a:r>
              <a:rPr lang="es-ES"/>
              <a:t>Faster annotation cycles</a:t>
            </a:r>
            <a:endParaRPr/>
          </a:p>
          <a:p>
            <a:pPr indent="-317500" lvl="0" marL="457200" rtl="0" algn="l">
              <a:spcBef>
                <a:spcPts val="0"/>
              </a:spcBef>
              <a:spcAft>
                <a:spcPts val="0"/>
              </a:spcAft>
              <a:buSzPts val="1400"/>
              <a:buChar char="●"/>
            </a:pPr>
            <a:r>
              <a:rPr lang="es-ES"/>
              <a:t>Limitations:</a:t>
            </a:r>
            <a:endParaRPr/>
          </a:p>
          <a:p>
            <a:pPr indent="-317500" lvl="1" marL="914400" rtl="0" algn="l">
              <a:spcBef>
                <a:spcPts val="0"/>
              </a:spcBef>
              <a:spcAft>
                <a:spcPts val="0"/>
              </a:spcAft>
              <a:buSzPts val="1400"/>
              <a:buChar char="○"/>
            </a:pPr>
            <a:r>
              <a:rPr lang="es-ES"/>
              <a:t>Limited multi-label support</a:t>
            </a:r>
            <a:endParaRPr/>
          </a:p>
          <a:p>
            <a:pPr indent="-317500" lvl="1" marL="914400" rtl="0" algn="l">
              <a:spcBef>
                <a:spcPts val="0"/>
              </a:spcBef>
              <a:spcAft>
                <a:spcPts val="0"/>
              </a:spcAft>
              <a:buSzPts val="1400"/>
              <a:buChar char="○"/>
            </a:pPr>
            <a:r>
              <a:rPr lang="es-ES"/>
              <a:t>Hard to capture nuance</a:t>
            </a:r>
            <a:endParaRPr/>
          </a:p>
          <a:p>
            <a:pPr indent="-317500" lvl="1" marL="914400" rtl="0" algn="l">
              <a:spcBef>
                <a:spcPts val="0"/>
              </a:spcBef>
              <a:spcAft>
                <a:spcPts val="0"/>
              </a:spcAft>
              <a:buSzPts val="1400"/>
              <a:buChar char="○"/>
            </a:pPr>
            <a:r>
              <a:rPr lang="es-ES"/>
              <a:t>No structured relationships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57" name="Google Shape;257;g3be1d090e8e_0_501" title="prodigy_capture.png"/>
          <p:cNvPicPr preferRelativeResize="0"/>
          <p:nvPr/>
        </p:nvPicPr>
        <p:blipFill>
          <a:blip r:embed="rId5">
            <a:alphaModFix/>
          </a:blip>
          <a:stretch>
            <a:fillRect/>
          </a:stretch>
        </p:blipFill>
        <p:spPr>
          <a:xfrm>
            <a:off x="2158275" y="3509125"/>
            <a:ext cx="4255724" cy="2282149"/>
          </a:xfrm>
          <a:prstGeom prst="rect">
            <a:avLst/>
          </a:prstGeom>
          <a:noFill/>
          <a:ln>
            <a:noFill/>
          </a:ln>
        </p:spPr>
      </p:pic>
      <p:pic>
        <p:nvPicPr>
          <p:cNvPr id="258" name="Google Shape;258;g3be1d090e8e_0_501" title="annotation_flow.png"/>
          <p:cNvPicPr preferRelativeResize="0"/>
          <p:nvPr/>
        </p:nvPicPr>
        <p:blipFill>
          <a:blip r:embed="rId6">
            <a:alphaModFix/>
          </a:blip>
          <a:stretch>
            <a:fillRect/>
          </a:stretch>
        </p:blipFill>
        <p:spPr>
          <a:xfrm>
            <a:off x="6877150" y="1314900"/>
            <a:ext cx="4386825" cy="4476376"/>
          </a:xfrm>
          <a:prstGeom prst="rect">
            <a:avLst/>
          </a:prstGeom>
          <a:noFill/>
          <a:ln>
            <a:noFill/>
          </a:ln>
        </p:spPr>
      </p:pic>
      <p:sp>
        <p:nvSpPr>
          <p:cNvPr id="259" name="Google Shape;259;g3be1d090e8e_0_501"/>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3be1d090e8e_0_653"/>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Phase 3: Developing the logic</a:t>
            </a:r>
            <a:endParaRPr/>
          </a:p>
        </p:txBody>
      </p:sp>
      <p:pic>
        <p:nvPicPr>
          <p:cNvPr id="266" name="Google Shape;266;g3be1d090e8e_0_653" title="2026-01-27_08-01-1769500639.jpg"/>
          <p:cNvPicPr preferRelativeResize="0"/>
          <p:nvPr/>
        </p:nvPicPr>
        <p:blipFill>
          <a:blip r:embed="rId3">
            <a:alphaModFix/>
          </a:blip>
          <a:stretch>
            <a:fillRect/>
          </a:stretch>
        </p:blipFill>
        <p:spPr>
          <a:xfrm>
            <a:off x="5971950" y="1343425"/>
            <a:ext cx="4985800" cy="4437626"/>
          </a:xfrm>
          <a:prstGeom prst="rect">
            <a:avLst/>
          </a:prstGeom>
          <a:noFill/>
          <a:ln>
            <a:noFill/>
          </a:ln>
        </p:spPr>
      </p:pic>
      <p:pic>
        <p:nvPicPr>
          <p:cNvPr id="267" name="Google Shape;267;g3be1d090e8e_0_653" title="Untitled diagram-2026-01-26-164539.png"/>
          <p:cNvPicPr preferRelativeResize="0"/>
          <p:nvPr/>
        </p:nvPicPr>
        <p:blipFill>
          <a:blip r:embed="rId4">
            <a:alphaModFix/>
          </a:blip>
          <a:stretch>
            <a:fillRect/>
          </a:stretch>
        </p:blipFill>
        <p:spPr>
          <a:xfrm>
            <a:off x="208425" y="2567243"/>
            <a:ext cx="5344077" cy="2082325"/>
          </a:xfrm>
          <a:prstGeom prst="rect">
            <a:avLst/>
          </a:prstGeom>
          <a:noFill/>
          <a:ln>
            <a:noFill/>
          </a:ln>
        </p:spPr>
      </p:pic>
      <p:sp>
        <p:nvSpPr>
          <p:cNvPr id="268" name="Google Shape;268;g3be1d090e8e_0_653"/>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3be1d090e8e_0_530"/>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Prompting Strategy</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274" name="Google Shape;274;g3be1d090e8e_0_53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275" name="Google Shape;275;g3be1d090e8e_0_530"/>
          <p:cNvPicPr preferRelativeResize="0"/>
          <p:nvPr/>
        </p:nvPicPr>
        <p:blipFill>
          <a:blip r:embed="rId5">
            <a:alphaModFix/>
          </a:blip>
          <a:stretch>
            <a:fillRect/>
          </a:stretch>
        </p:blipFill>
        <p:spPr>
          <a:xfrm>
            <a:off x="8091726" y="1256989"/>
            <a:ext cx="2835200" cy="4467000"/>
          </a:xfrm>
          <a:prstGeom prst="rect">
            <a:avLst/>
          </a:prstGeom>
          <a:noFill/>
          <a:ln>
            <a:noFill/>
          </a:ln>
        </p:spPr>
      </p:pic>
      <p:graphicFrame>
        <p:nvGraphicFramePr>
          <p:cNvPr id="276" name="Google Shape;276;g3be1d090e8e_0_530"/>
          <p:cNvGraphicFramePr/>
          <p:nvPr/>
        </p:nvGraphicFramePr>
        <p:xfrm>
          <a:off x="596025" y="2144125"/>
          <a:ext cx="3000000" cy="3000000"/>
        </p:xfrm>
        <a:graphic>
          <a:graphicData uri="http://schemas.openxmlformats.org/drawingml/2006/table">
            <a:tbl>
              <a:tblPr>
                <a:noFill/>
                <a:tableStyleId>{9C5F23BD-484F-4929-B2A5-381B2B910A42}</a:tableStyleId>
              </a:tblPr>
              <a:tblGrid>
                <a:gridCol w="3072575"/>
                <a:gridCol w="3072575"/>
              </a:tblGrid>
              <a:tr h="511750">
                <a:tc>
                  <a:txBody>
                    <a:bodyPr/>
                    <a:lstStyle/>
                    <a:p>
                      <a:pPr indent="0" lvl="0" marL="0" rtl="0" algn="l">
                        <a:spcBef>
                          <a:spcPts val="0"/>
                        </a:spcBef>
                        <a:spcAft>
                          <a:spcPts val="0"/>
                        </a:spcAft>
                        <a:buNone/>
                      </a:pPr>
                      <a:r>
                        <a:rPr lang="es-ES" sz="2400">
                          <a:solidFill>
                            <a:schemeClr val="lt1"/>
                          </a:solidFill>
                          <a:latin typeface="Times New Roman"/>
                          <a:ea typeface="Times New Roman"/>
                          <a:cs typeface="Times New Roman"/>
                          <a:sym typeface="Times New Roman"/>
                        </a:rPr>
                        <a:t>Strategy</a:t>
                      </a:r>
                      <a:endParaRPr/>
                    </a:p>
                  </a:txBody>
                  <a:tcPr marT="91425" marB="91425" marR="91425" marL="91425">
                    <a:solidFill>
                      <a:srgbClr val="173A74"/>
                    </a:solidFill>
                  </a:tcPr>
                </a:tc>
                <a:tc>
                  <a:txBody>
                    <a:bodyPr/>
                    <a:lstStyle/>
                    <a:p>
                      <a:pPr indent="0" lvl="0" marL="0" rtl="0" algn="l">
                        <a:spcBef>
                          <a:spcPts val="0"/>
                        </a:spcBef>
                        <a:spcAft>
                          <a:spcPts val="0"/>
                        </a:spcAft>
                        <a:buNone/>
                      </a:pPr>
                      <a:r>
                        <a:rPr lang="es-ES" sz="2400">
                          <a:solidFill>
                            <a:schemeClr val="lt1"/>
                          </a:solidFill>
                          <a:latin typeface="Times New Roman"/>
                          <a:ea typeface="Times New Roman"/>
                          <a:cs typeface="Times New Roman"/>
                          <a:sym typeface="Times New Roman"/>
                        </a:rPr>
                        <a:t>Description</a:t>
                      </a:r>
                      <a:endParaRPr/>
                    </a:p>
                  </a:txBody>
                  <a:tcPr marT="91425" marB="91425" marR="91425" marL="91425">
                    <a:solidFill>
                      <a:srgbClr val="173A74"/>
                    </a:solidFill>
                  </a:tcPr>
                </a:tc>
              </a:tr>
              <a:tr h="444600">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Zero-shot</a:t>
                      </a:r>
                      <a:endParaRPr sz="1200"/>
                    </a:p>
                  </a:txBody>
                  <a:tcPr marT="91425" marB="91425" marR="91425" marL="91425"/>
                </a:tc>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Simple extraction instruction</a:t>
                      </a:r>
                      <a:endParaRPr sz="1200"/>
                    </a:p>
                  </a:txBody>
                  <a:tcPr marT="91425" marB="91425" marR="91425" marL="91425"/>
                </a:tc>
              </a:tr>
              <a:tr h="444600">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NER-style</a:t>
                      </a:r>
                      <a:endParaRPr sz="1200"/>
                    </a:p>
                  </a:txBody>
                  <a:tcPr marT="91425" marB="91425" marR="91425" marL="91425"/>
                </a:tc>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Named entity recognition format</a:t>
                      </a:r>
                      <a:endParaRPr sz="1200"/>
                    </a:p>
                  </a:txBody>
                  <a:tcPr marT="91425" marB="91425" marR="91425" marL="91425"/>
                </a:tc>
              </a:tr>
              <a:tr h="444600">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Graph-based</a:t>
                      </a:r>
                      <a:endParaRPr sz="1200"/>
                    </a:p>
                  </a:txBody>
                  <a:tcPr marT="91425" marB="91425" marR="91425" marL="91425"/>
                </a:tc>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Structured relationship extraction</a:t>
                      </a:r>
                      <a:endParaRPr sz="1200"/>
                    </a:p>
                  </a:txBody>
                  <a:tcPr marT="91425" marB="91425" marR="91425" marL="91425"/>
                </a:tc>
              </a:tr>
              <a:tr h="444600">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Chain-of-Thought (CoT)</a:t>
                      </a:r>
                      <a:endParaRPr sz="1200"/>
                    </a:p>
                  </a:txBody>
                  <a:tcPr marT="91425" marB="91425" marR="91425" marL="91425"/>
                </a:tc>
                <a:tc>
                  <a:txBody>
                    <a:bodyPr/>
                    <a:lstStyle/>
                    <a:p>
                      <a:pPr indent="0" lvl="0" marL="0" rtl="0" algn="l">
                        <a:spcBef>
                          <a:spcPts val="0"/>
                        </a:spcBef>
                        <a:spcAft>
                          <a:spcPts val="0"/>
                        </a:spcAft>
                        <a:buNone/>
                      </a:pPr>
                      <a:r>
                        <a:rPr lang="es-ES" sz="1200">
                          <a:solidFill>
                            <a:srgbClr val="1F2328"/>
                          </a:solidFill>
                          <a:latin typeface="Open Sans"/>
                          <a:ea typeface="Open Sans"/>
                          <a:cs typeface="Open Sans"/>
                          <a:sym typeface="Open Sans"/>
                        </a:rPr>
                        <a:t>Step-by-step reasoning</a:t>
                      </a:r>
                      <a:endParaRPr sz="1200"/>
                    </a:p>
                  </a:txBody>
                  <a:tcPr marT="91425" marB="91425" marR="91425" marL="91425"/>
                </a:tc>
              </a:tr>
              <a:tr h="256125">
                <a:tc>
                  <a:txBody>
                    <a:bodyPr/>
                    <a:lstStyle/>
                    <a:p>
                      <a:pPr indent="0" lvl="0" marL="0" rtl="0" algn="l">
                        <a:spcBef>
                          <a:spcPts val="0"/>
                        </a:spcBef>
                        <a:spcAft>
                          <a:spcPts val="0"/>
                        </a:spcAft>
                        <a:buNone/>
                      </a:pPr>
                      <a:r>
                        <a:rPr lang="es-ES" sz="1200">
                          <a:latin typeface="Open Sans"/>
                          <a:ea typeface="Open Sans"/>
                          <a:cs typeface="Open Sans"/>
                          <a:sym typeface="Open Sans"/>
                        </a:rPr>
                        <a:t>Agent Based Workflow</a:t>
                      </a:r>
                      <a:endParaRPr sz="1200">
                        <a:latin typeface="Open Sans"/>
                        <a:ea typeface="Open Sans"/>
                        <a:cs typeface="Open Sans"/>
                        <a:sym typeface="Open Sans"/>
                      </a:endParaRPr>
                    </a:p>
                  </a:txBody>
                  <a:tcPr marT="91425" marB="91425" marR="91425" marL="91425"/>
                </a:tc>
                <a:tc>
                  <a:txBody>
                    <a:bodyPr/>
                    <a:lstStyle/>
                    <a:p>
                      <a:pPr indent="0" lvl="0" marL="0" rtl="0" algn="l">
                        <a:spcBef>
                          <a:spcPts val="0"/>
                        </a:spcBef>
                        <a:spcAft>
                          <a:spcPts val="0"/>
                        </a:spcAft>
                        <a:buNone/>
                      </a:pPr>
                      <a:r>
                        <a:rPr lang="es-ES" sz="1200">
                          <a:latin typeface="Open Sans"/>
                          <a:ea typeface="Open Sans"/>
                          <a:cs typeface="Open Sans"/>
                          <a:sym typeface="Open Sans"/>
                        </a:rPr>
                        <a:t>Replicate Annotation flow</a:t>
                      </a:r>
                      <a:endParaRPr sz="1200">
                        <a:latin typeface="Open Sans"/>
                        <a:ea typeface="Open Sans"/>
                        <a:cs typeface="Open Sans"/>
                        <a:sym typeface="Open Sans"/>
                      </a:endParaRPr>
                    </a:p>
                  </a:txBody>
                  <a:tcPr marT="91425" marB="91425" marR="91425" marL="91425"/>
                </a:tc>
              </a:tr>
            </a:tbl>
          </a:graphicData>
        </a:graphic>
      </p:graphicFrame>
      <p:sp>
        <p:nvSpPr>
          <p:cNvPr id="277" name="Google Shape;277;g3be1d090e8e_0_530"/>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be1d090e8e_0_557"/>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Prompting Strategy: Direct Prompting</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283" name="Google Shape;283;g3be1d090e8e_0_55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84" name="Google Shape;284;g3be1d090e8e_0_557"/>
          <p:cNvSpPr txBox="1"/>
          <p:nvPr/>
        </p:nvSpPr>
        <p:spPr>
          <a:xfrm>
            <a:off x="0" y="0"/>
            <a:ext cx="3000000" cy="45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740">
                <a:solidFill>
                  <a:srgbClr val="1F2328"/>
                </a:solidFill>
                <a:latin typeface="Open Sans"/>
                <a:ea typeface="Open Sans"/>
                <a:cs typeface="Open Sans"/>
                <a:sym typeface="Open Sans"/>
              </a:rPr>
              <a:t>Chain-of-Thought (CoT)</a:t>
            </a:r>
            <a:endParaRPr sz="1740">
              <a:solidFill>
                <a:schemeClr val="dk1"/>
              </a:solidFill>
              <a:latin typeface="Times New Roman"/>
              <a:ea typeface="Times New Roman"/>
              <a:cs typeface="Times New Roman"/>
              <a:sym typeface="Times New Roman"/>
            </a:endParaRPr>
          </a:p>
        </p:txBody>
      </p:sp>
      <p:sp>
        <p:nvSpPr>
          <p:cNvPr id="285" name="Google Shape;285;g3be1d090e8e_0_557"/>
          <p:cNvSpPr txBox="1"/>
          <p:nvPr/>
        </p:nvSpPr>
        <p:spPr>
          <a:xfrm>
            <a:off x="416200" y="1296650"/>
            <a:ext cx="9332700" cy="486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ES" sz="800">
                <a:solidFill>
                  <a:schemeClr val="dk1"/>
                </a:solidFill>
              </a:rPr>
              <a:t>Extract numerical data about human participants from the given scientific text. Focus on these entities: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SAMPLE: Total number of unique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N_MALE: Total unique male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N_FEMALE: Total unique female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PERC_MALE: Percentage of male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PERC_FEMALE: Percentage of female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General constraints: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Do not count non-human samples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Cells or tissue samples from human subjects are valid for inclusion only if they come from different individuals. This must be clearly stated in the study.</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Assign "null" for unclear, undetermined, absent, or unreasonably inferred values.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Extract information from tables if they include demographic information, such as age and sex.</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Infer sex based on context for sex-related conditions (e.g., prostate cancer = male, ovarian cancer = female).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Provide one output for all studies, not per individual study.</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Rules for arithmetic operations: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Use the largest initial number of participants when filtering is mentioned, regardless of whether they all completed the study or not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Account for overlapping participants across subsets.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Round numbers to the nearest whole number, unless the original data is given in decimal form. In that case, keep the decimal places as they are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Rules to calculate implicit numeric information:</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If SAMPLE and number or percentages of one of the sexes is available, infer the number of the other sex</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If only a percentage is given, but not the actual count, calculate the count using the given percentage.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If the inference is too speculative or uncertain, assign "null" to the value.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Output format: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"SAMPLE": &lt;number|null&gt;,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"N_MALE": &lt;number|null&gt;,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"N_FEMALE": &lt;number|null&gt;,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"PERC_MALE": &lt;number|null&gt;,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"PERC_FEMALE": &lt;number|null&gt;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{EXAMPLES}</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Do not add any other text or explanation. Ensure the output is valid JSON as it will be parsed using `json.loads()` in Python and it should be in the schema as for example {"N_MALE":0,"N_FEMALE":0,"SAMPLE":0}. The study:</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Focus on the following section: {{ section_header }} of the document: {{ section_content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None/>
            </a:pPr>
            <a:r>
              <a:t/>
            </a:r>
            <a:endParaRPr sz="800">
              <a:solidFill>
                <a:schemeClr val="dk1"/>
              </a:solidFill>
            </a:endParaRPr>
          </a:p>
        </p:txBody>
      </p:sp>
      <p:sp>
        <p:nvSpPr>
          <p:cNvPr id="286" name="Google Shape;286;g3be1d090e8e_0_557"/>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be1d090e8e_0_617"/>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Prompting Strategy: Agent</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292" name="Google Shape;292;g3be1d090e8e_0_61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93" name="Google Shape;293;g3be1d090e8e_0_617"/>
          <p:cNvSpPr txBox="1"/>
          <p:nvPr/>
        </p:nvSpPr>
        <p:spPr>
          <a:xfrm>
            <a:off x="416200" y="1568793"/>
            <a:ext cx="5034600" cy="923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ES" sz="800">
                <a:solidFill>
                  <a:schemeClr val="dk1"/>
                </a:solidFill>
              </a:rPr>
              <a:t>Your task is to determine if the article involves a study on human subjects.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Focus on the following section: {{ section_header }} of the document: {{ section_content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Respond with:</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'True': If the document explicitly mentions human subjects.</a:t>
            </a:r>
            <a:endParaRPr sz="800">
              <a:solidFill>
                <a:schemeClr val="dk1"/>
              </a:solidFill>
            </a:endParaRPr>
          </a:p>
          <a:p>
            <a:pPr indent="0" lvl="0" marL="0" rtl="0" algn="l">
              <a:spcBef>
                <a:spcPts val="0"/>
              </a:spcBef>
              <a:spcAft>
                <a:spcPts val="0"/>
              </a:spcAft>
              <a:buNone/>
            </a:pPr>
            <a:r>
              <a:rPr lang="es-ES" sz="800">
                <a:solidFill>
                  <a:schemeClr val="dk1"/>
                </a:solidFill>
              </a:rPr>
              <a:t>- 'False': If the document does not mention human subjects or lacks enough information for a clear decision.</a:t>
            </a:r>
            <a:endParaRPr sz="800">
              <a:solidFill>
                <a:schemeClr val="dk1"/>
              </a:solidFill>
            </a:endParaRPr>
          </a:p>
        </p:txBody>
      </p:sp>
      <p:sp>
        <p:nvSpPr>
          <p:cNvPr id="294" name="Google Shape;294;g3be1d090e8e_0_617"/>
          <p:cNvSpPr txBox="1"/>
          <p:nvPr/>
        </p:nvSpPr>
        <p:spPr>
          <a:xfrm>
            <a:off x="416200" y="2921823"/>
            <a:ext cx="5034600" cy="2524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ES" sz="800">
                <a:solidFill>
                  <a:schemeClr val="dk1"/>
                </a:solidFill>
              </a:rPr>
              <a:t>The article discusses experiments involving individual human subjects.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Your task is to determine if the study involves sex-specific phenotypes only.</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Focus on the following section: {{ section_header }} of the document: {{ section_content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Respond with:</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'True': If the document contains sex specific phenotype.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'False': If the document does not contain sex specific phenotype.</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Here are two illustrative examples to guide you in the task:</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Example 1:</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Text: The study explored the genetic markers associated with breast cancer. Researchers identified hormonal influences unique participants physiology that contribute to the development and progression of the disease.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Response: True</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Example 2:</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Text: The research examined cognitive decline patterns in Alzheimer's disease across various age groups.</a:t>
            </a:r>
            <a:endParaRPr sz="800">
              <a:solidFill>
                <a:schemeClr val="dk1"/>
              </a:solidFill>
            </a:endParaRPr>
          </a:p>
          <a:p>
            <a:pPr indent="0" lvl="0" marL="0" rtl="0" algn="l">
              <a:spcBef>
                <a:spcPts val="0"/>
              </a:spcBef>
              <a:spcAft>
                <a:spcPts val="0"/>
              </a:spcAft>
              <a:buNone/>
            </a:pPr>
            <a:r>
              <a:rPr lang="es-ES" sz="800">
                <a:solidFill>
                  <a:schemeClr val="dk1"/>
                </a:solidFill>
              </a:rPr>
              <a:t>- Response: False</a:t>
            </a:r>
            <a:endParaRPr sz="800">
              <a:solidFill>
                <a:schemeClr val="dk1"/>
              </a:solidFill>
            </a:endParaRPr>
          </a:p>
        </p:txBody>
      </p:sp>
      <p:cxnSp>
        <p:nvCxnSpPr>
          <p:cNvPr id="295" name="Google Shape;295;g3be1d090e8e_0_617"/>
          <p:cNvCxnSpPr>
            <a:stCxn id="293" idx="2"/>
            <a:endCxn id="294" idx="0"/>
          </p:cNvCxnSpPr>
          <p:nvPr/>
        </p:nvCxnSpPr>
        <p:spPr>
          <a:xfrm>
            <a:off x="2933500" y="2492193"/>
            <a:ext cx="0" cy="429600"/>
          </a:xfrm>
          <a:prstGeom prst="straightConnector1">
            <a:avLst/>
          </a:prstGeom>
          <a:noFill/>
          <a:ln cap="flat" cmpd="sng" w="9525">
            <a:solidFill>
              <a:schemeClr val="dk2"/>
            </a:solidFill>
            <a:prstDash val="solid"/>
            <a:round/>
            <a:headEnd len="med" w="med" type="none"/>
            <a:tailEnd len="med" w="med" type="triangle"/>
          </a:ln>
        </p:spPr>
      </p:cxnSp>
      <p:sp>
        <p:nvSpPr>
          <p:cNvPr id="296" name="Google Shape;296;g3be1d090e8e_0_617"/>
          <p:cNvSpPr txBox="1"/>
          <p:nvPr/>
        </p:nvSpPr>
        <p:spPr>
          <a:xfrm>
            <a:off x="5727700" y="1296650"/>
            <a:ext cx="5034600" cy="2647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ES" sz="800">
                <a:solidFill>
                  <a:schemeClr val="dk1"/>
                </a:solidFill>
              </a:rPr>
              <a:t>The article discusses experiments involving individual human subjects.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Your task is to determine the presence of information about the number of participants and whether it is disaggregated by sex or gender in the section.</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Focus on the following section: {{ section_header }} of the document: {{ section_content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Respond with:</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'True': If the document contains information to know if some participants are males or females or if the information about the gender is given. Even if only one gender or sex can be inferred, answer True</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'False': If the document does not contain information about the sex or the gender of the participants.</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Here are two illustrative examples to guide you in the task:</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Example 1:</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Text: The study included 50 participants, comprising 30 females and 20 males, aged between 20 and 35 years.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Response: True</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Example 2:</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Text: "This research involved a cohort of individuals who participated in various cognitive tests."</a:t>
            </a:r>
            <a:endParaRPr sz="800">
              <a:solidFill>
                <a:schemeClr val="dk1"/>
              </a:solidFill>
            </a:endParaRPr>
          </a:p>
          <a:p>
            <a:pPr indent="0" lvl="0" marL="0" rtl="0" algn="l">
              <a:spcBef>
                <a:spcPts val="0"/>
              </a:spcBef>
              <a:spcAft>
                <a:spcPts val="0"/>
              </a:spcAft>
              <a:buNone/>
            </a:pPr>
            <a:r>
              <a:rPr lang="es-ES" sz="800">
                <a:solidFill>
                  <a:schemeClr val="dk1"/>
                </a:solidFill>
              </a:rPr>
              <a:t>- Response: False</a:t>
            </a:r>
            <a:endParaRPr sz="800">
              <a:solidFill>
                <a:schemeClr val="dk1"/>
              </a:solidFill>
            </a:endParaRPr>
          </a:p>
        </p:txBody>
      </p:sp>
      <p:cxnSp>
        <p:nvCxnSpPr>
          <p:cNvPr id="297" name="Google Shape;297;g3be1d090e8e_0_617"/>
          <p:cNvCxnSpPr>
            <a:stCxn id="294" idx="3"/>
            <a:endCxn id="296" idx="1"/>
          </p:cNvCxnSpPr>
          <p:nvPr/>
        </p:nvCxnSpPr>
        <p:spPr>
          <a:xfrm flipH="1" rot="10800000">
            <a:off x="5450800" y="2620323"/>
            <a:ext cx="276900" cy="1563600"/>
          </a:xfrm>
          <a:prstGeom prst="bentConnector3">
            <a:avLst>
              <a:gd fmla="val 50000" name="adj1"/>
            </a:avLst>
          </a:prstGeom>
          <a:noFill/>
          <a:ln cap="flat" cmpd="sng" w="9525">
            <a:solidFill>
              <a:schemeClr val="dk2"/>
            </a:solidFill>
            <a:prstDash val="solid"/>
            <a:round/>
            <a:headEnd len="med" w="med" type="none"/>
            <a:tailEnd len="med" w="med" type="stealth"/>
          </a:ln>
        </p:spPr>
      </p:cxnSp>
      <p:sp>
        <p:nvSpPr>
          <p:cNvPr id="298" name="Google Shape;298;g3be1d090e8e_0_617"/>
          <p:cNvSpPr txBox="1"/>
          <p:nvPr/>
        </p:nvSpPr>
        <p:spPr>
          <a:xfrm>
            <a:off x="5727700" y="4378300"/>
            <a:ext cx="5034600" cy="1293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ES" sz="800">
                <a:solidFill>
                  <a:schemeClr val="dk1"/>
                </a:solidFill>
              </a:rPr>
              <a:t>Your task is to determine if the article mentions samples from same individuals or if there are several participants.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Analyse the following section: {{ section_header }} of the document:</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section_content }}</a:t>
            </a:r>
            <a:endParaRPr sz="800">
              <a:solidFill>
                <a:schemeClr val="dk1"/>
              </a:solidFill>
            </a:endParaRPr>
          </a:p>
          <a:p>
            <a:pPr indent="0" lvl="0" marL="0" rtl="0" algn="l">
              <a:spcBef>
                <a:spcPts val="0"/>
              </a:spcBef>
              <a:spcAft>
                <a:spcPts val="0"/>
              </a:spcAft>
              <a:buClr>
                <a:schemeClr val="dk1"/>
              </a:buClr>
              <a:buSzPts val="1100"/>
              <a:buFont typeface="Arial"/>
              <a:buNone/>
            </a:pPr>
            <a:r>
              <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Answer as follows:</a:t>
            </a:r>
            <a:endParaRPr sz="800">
              <a:solidFill>
                <a:schemeClr val="dk1"/>
              </a:solidFill>
            </a:endParaRPr>
          </a:p>
          <a:p>
            <a:pPr indent="0" lvl="0" marL="0" rtl="0" algn="l">
              <a:spcBef>
                <a:spcPts val="0"/>
              </a:spcBef>
              <a:spcAft>
                <a:spcPts val="0"/>
              </a:spcAft>
              <a:buClr>
                <a:schemeClr val="dk1"/>
              </a:buClr>
              <a:buSzPts val="1100"/>
              <a:buFont typeface="Arial"/>
              <a:buNone/>
            </a:pPr>
            <a:r>
              <a:rPr lang="es-ES" sz="800">
                <a:solidFill>
                  <a:schemeClr val="dk1"/>
                </a:solidFill>
              </a:rPr>
              <a:t>- 'True': If the report involves more than one human subject or participant.</a:t>
            </a:r>
            <a:endParaRPr sz="800">
              <a:solidFill>
                <a:schemeClr val="dk1"/>
              </a:solidFill>
            </a:endParaRPr>
          </a:p>
          <a:p>
            <a:pPr indent="0" lvl="0" marL="0" rtl="0" algn="l">
              <a:spcBef>
                <a:spcPts val="0"/>
              </a:spcBef>
              <a:spcAft>
                <a:spcPts val="0"/>
              </a:spcAft>
              <a:buNone/>
            </a:pPr>
            <a:r>
              <a:rPr lang="es-ES" sz="800">
                <a:solidFill>
                  <a:schemeClr val="dk1"/>
                </a:solidFill>
              </a:rPr>
              <a:t>- 'False': If it does not involve several humans or subjects, multiple lines of tissues, cells, etc., or if there's insufficient information.</a:t>
            </a:r>
            <a:endParaRPr sz="800">
              <a:solidFill>
                <a:schemeClr val="dk1"/>
              </a:solidFill>
            </a:endParaRPr>
          </a:p>
        </p:txBody>
      </p:sp>
      <p:cxnSp>
        <p:nvCxnSpPr>
          <p:cNvPr id="299" name="Google Shape;299;g3be1d090e8e_0_617"/>
          <p:cNvCxnSpPr>
            <a:stCxn id="296" idx="2"/>
            <a:endCxn id="298" idx="0"/>
          </p:cNvCxnSpPr>
          <p:nvPr/>
        </p:nvCxnSpPr>
        <p:spPr>
          <a:xfrm>
            <a:off x="8245000" y="3944150"/>
            <a:ext cx="0" cy="434100"/>
          </a:xfrm>
          <a:prstGeom prst="straightConnector1">
            <a:avLst/>
          </a:prstGeom>
          <a:noFill/>
          <a:ln cap="flat" cmpd="sng" w="9525">
            <a:solidFill>
              <a:schemeClr val="dk2"/>
            </a:solidFill>
            <a:prstDash val="solid"/>
            <a:round/>
            <a:headEnd len="med" w="med" type="none"/>
            <a:tailEnd len="med" w="med" type="triangle"/>
          </a:ln>
        </p:spPr>
      </p:cxnSp>
      <p:sp>
        <p:nvSpPr>
          <p:cNvPr id="300" name="Google Shape;300;g3be1d090e8e_0_617"/>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3be1d090e8e_0_638"/>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Annotation Results</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306" name="Google Shape;306;g3be1d090e8e_0_63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307" name="Google Shape;307;g3be1d090e8e_0_638" title="evaluation_set_qualitative_distribution.png"/>
          <p:cNvPicPr preferRelativeResize="0"/>
          <p:nvPr/>
        </p:nvPicPr>
        <p:blipFill>
          <a:blip r:embed="rId5">
            <a:alphaModFix/>
          </a:blip>
          <a:stretch>
            <a:fillRect/>
          </a:stretch>
        </p:blipFill>
        <p:spPr>
          <a:xfrm>
            <a:off x="6704032" y="2581254"/>
            <a:ext cx="4144983" cy="2054276"/>
          </a:xfrm>
          <a:prstGeom prst="rect">
            <a:avLst/>
          </a:prstGeom>
          <a:noFill/>
          <a:ln>
            <a:noFill/>
          </a:ln>
        </p:spPr>
      </p:pic>
      <p:pic>
        <p:nvPicPr>
          <p:cNvPr id="308" name="Google Shape;308;g3be1d090e8e_0_638" title="evaluation_set_quantitative_availability.png"/>
          <p:cNvPicPr preferRelativeResize="0"/>
          <p:nvPr/>
        </p:nvPicPr>
        <p:blipFill>
          <a:blip r:embed="rId6">
            <a:alphaModFix/>
          </a:blip>
          <a:stretch>
            <a:fillRect/>
          </a:stretch>
        </p:blipFill>
        <p:spPr>
          <a:xfrm>
            <a:off x="424225" y="2654318"/>
            <a:ext cx="4842506" cy="1908156"/>
          </a:xfrm>
          <a:prstGeom prst="rect">
            <a:avLst/>
          </a:prstGeom>
          <a:noFill/>
          <a:ln>
            <a:noFill/>
          </a:ln>
        </p:spPr>
      </p:pic>
      <p:sp>
        <p:nvSpPr>
          <p:cNvPr id="309" name="Google Shape;309;g3be1d090e8e_0_638"/>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g3be1d090e8e_0_5"/>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Why This Matters</a:t>
            </a:r>
            <a:endParaRPr/>
          </a:p>
        </p:txBody>
      </p:sp>
      <p:sp>
        <p:nvSpPr>
          <p:cNvPr id="79" name="Google Shape;79;g3be1d090e8e_0_5"/>
          <p:cNvSpPr txBox="1"/>
          <p:nvPr>
            <p:ph idx="1" type="body"/>
          </p:nvPr>
        </p:nvSpPr>
        <p:spPr>
          <a:xfrm>
            <a:off x="1261450" y="1504325"/>
            <a:ext cx="9621600" cy="4179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s-ES"/>
              <a:t>Sex and gender play a decisive role in health outcomes:</a:t>
            </a:r>
            <a:endParaRPr b="1"/>
          </a:p>
          <a:p>
            <a:pPr indent="-355600" lvl="0" marL="457200" rtl="0" algn="l">
              <a:spcBef>
                <a:spcPts val="1000"/>
              </a:spcBef>
              <a:spcAft>
                <a:spcPts val="0"/>
              </a:spcAft>
              <a:buSzPts val="2000"/>
              <a:buChar char="●"/>
            </a:pPr>
            <a:r>
              <a:rPr lang="es-ES"/>
              <a:t>Women live longer than men but spend </a:t>
            </a:r>
            <a:r>
              <a:rPr b="1" lang="es-ES"/>
              <a:t>more years in poor health</a:t>
            </a:r>
            <a:endParaRPr b="1"/>
          </a:p>
          <a:p>
            <a:pPr indent="-355600" lvl="0" marL="457200" rtl="0" algn="l">
              <a:spcBef>
                <a:spcPts val="0"/>
              </a:spcBef>
              <a:spcAft>
                <a:spcPts val="0"/>
              </a:spcAft>
              <a:buSzPts val="2000"/>
              <a:buChar char="●"/>
            </a:pPr>
            <a:r>
              <a:rPr lang="es-ES"/>
              <a:t>Cardiovascular disease, autoimmune disorders, chronic pain → u</a:t>
            </a:r>
            <a:r>
              <a:rPr b="1" lang="es-ES"/>
              <a:t>nder-studied in women</a:t>
            </a:r>
            <a:endParaRPr/>
          </a:p>
          <a:p>
            <a:pPr indent="-355600" lvl="0" marL="457200" rtl="0" algn="l">
              <a:spcBef>
                <a:spcPts val="0"/>
              </a:spcBef>
              <a:spcAft>
                <a:spcPts val="0"/>
              </a:spcAft>
              <a:buSzPts val="2000"/>
              <a:buChar char="●"/>
            </a:pPr>
            <a:r>
              <a:rPr lang="es-ES"/>
              <a:t>Delayed diagnoses and </a:t>
            </a:r>
            <a:r>
              <a:rPr b="1" lang="es-ES"/>
              <a:t>pain bias </a:t>
            </a:r>
            <a:r>
              <a:rPr lang="es-ES"/>
              <a:t>remain common</a:t>
            </a:r>
            <a:endParaRPr/>
          </a:p>
          <a:p>
            <a:pPr indent="-355600" lvl="0" marL="457200" rtl="0" algn="l">
              <a:spcBef>
                <a:spcPts val="0"/>
              </a:spcBef>
              <a:spcAft>
                <a:spcPts val="0"/>
              </a:spcAft>
              <a:buSzPts val="2000"/>
              <a:buChar char="●"/>
            </a:pPr>
            <a:r>
              <a:rPr lang="es-ES"/>
              <a:t>EU has made gender mainstreaming a pillar of research policy (Horizon Europe, EU4Health)</a:t>
            </a:r>
            <a:endParaRPr/>
          </a:p>
        </p:txBody>
      </p:sp>
      <p:sp>
        <p:nvSpPr>
          <p:cNvPr id="80" name="Google Shape;80;g3be1d090e8e_0_5"/>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3be1d090e8e_0_679"/>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800"/>
              <a:buFont typeface="Arial"/>
              <a:buNone/>
            </a:pPr>
            <a:r>
              <a:rPr lang="es-ES"/>
              <a:t>Annotation Results: Model performances</a:t>
            </a:r>
            <a:endParaRPr/>
          </a:p>
          <a:p>
            <a:pPr indent="0" lvl="0" marL="0" rtl="0" algn="ctr">
              <a:lnSpc>
                <a:spcPct val="90000"/>
              </a:lnSpc>
              <a:spcBef>
                <a:spcPts val="0"/>
              </a:spcBef>
              <a:spcAft>
                <a:spcPts val="0"/>
              </a:spcAft>
              <a:buClr>
                <a:schemeClr val="lt1"/>
              </a:buClr>
              <a:buSzPts val="2800"/>
              <a:buFont typeface="Arial"/>
              <a:buNone/>
            </a:pPr>
            <a:r>
              <a:t/>
            </a:r>
            <a:endParaRPr/>
          </a:p>
        </p:txBody>
      </p:sp>
      <p:sp>
        <p:nvSpPr>
          <p:cNvPr id="315" name="Google Shape;315;g3be1d090e8e_0_67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316" name="Google Shape;316;g3be1d090e8e_0_679"/>
          <p:cNvPicPr preferRelativeResize="0"/>
          <p:nvPr/>
        </p:nvPicPr>
        <p:blipFill>
          <a:blip r:embed="rId5">
            <a:alphaModFix/>
          </a:blip>
          <a:stretch>
            <a:fillRect/>
          </a:stretch>
        </p:blipFill>
        <p:spPr>
          <a:xfrm>
            <a:off x="7195525" y="1781400"/>
            <a:ext cx="3858718" cy="3452550"/>
          </a:xfrm>
          <a:prstGeom prst="rect">
            <a:avLst/>
          </a:prstGeom>
          <a:noFill/>
          <a:ln>
            <a:noFill/>
          </a:ln>
        </p:spPr>
      </p:pic>
      <p:pic>
        <p:nvPicPr>
          <p:cNvPr id="317" name="Google Shape;317;g3be1d090e8e_0_679" title="eval_quantitative_mape.png"/>
          <p:cNvPicPr preferRelativeResize="0"/>
          <p:nvPr/>
        </p:nvPicPr>
        <p:blipFill>
          <a:blip r:embed="rId6">
            <a:alphaModFix/>
          </a:blip>
          <a:stretch>
            <a:fillRect/>
          </a:stretch>
        </p:blipFill>
        <p:spPr>
          <a:xfrm>
            <a:off x="0" y="1829501"/>
            <a:ext cx="7000801" cy="3452551"/>
          </a:xfrm>
          <a:prstGeom prst="rect">
            <a:avLst/>
          </a:prstGeom>
          <a:noFill/>
          <a:ln>
            <a:noFill/>
          </a:ln>
        </p:spPr>
      </p:pic>
      <p:sp>
        <p:nvSpPr>
          <p:cNvPr id="318" name="Google Shape;318;g3be1d090e8e_0_679"/>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3be1d090e8e_0_734"/>
          <p:cNvSpPr txBox="1"/>
          <p:nvPr>
            <p:ph type="title"/>
          </p:nvPr>
        </p:nvSpPr>
        <p:spPr>
          <a:xfrm>
            <a:off x="501805" y="511019"/>
            <a:ext cx="6924900" cy="156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24484"/>
              </a:buClr>
              <a:buSzPts val="3200"/>
              <a:buFont typeface="Arial"/>
              <a:buNone/>
            </a:pPr>
            <a:r>
              <a:rPr lang="es-ES"/>
              <a:t>Preliminary results: Do not share please!</a:t>
            </a:r>
            <a:endParaRPr/>
          </a:p>
        </p:txBody>
      </p:sp>
      <p:sp>
        <p:nvSpPr>
          <p:cNvPr id="324" name="Google Shape;324;g3be1d090e8e_0_73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g3be1d090e8e_0_597"/>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Sample distribution</a:t>
            </a:r>
            <a:endParaRPr/>
          </a:p>
        </p:txBody>
      </p:sp>
      <p:graphicFrame>
        <p:nvGraphicFramePr>
          <p:cNvPr id="331" name="Google Shape;331;g3be1d090e8e_0_597"/>
          <p:cNvGraphicFramePr/>
          <p:nvPr/>
        </p:nvGraphicFramePr>
        <p:xfrm>
          <a:off x="302450" y="3351725"/>
          <a:ext cx="3000000" cy="3000000"/>
        </p:xfrm>
        <a:graphic>
          <a:graphicData uri="http://schemas.openxmlformats.org/drawingml/2006/table">
            <a:tbl>
              <a:tblPr>
                <a:noFill/>
                <a:tableStyleId>{9C5F23BD-484F-4929-B2A5-381B2B910A42}</a:tableStyleId>
              </a:tblPr>
              <a:tblGrid>
                <a:gridCol w="1887825"/>
                <a:gridCol w="1432925"/>
                <a:gridCol w="1432925"/>
              </a:tblGrid>
              <a:tr h="435275">
                <a:tc>
                  <a:txBody>
                    <a:bodyPr/>
                    <a:lstStyle/>
                    <a:p>
                      <a:pPr indent="0" lvl="0" marL="0" rtl="0" algn="ctr">
                        <a:lnSpc>
                          <a:spcPct val="115000"/>
                        </a:lnSpc>
                        <a:spcBef>
                          <a:spcPts val="0"/>
                        </a:spcBef>
                        <a:spcAft>
                          <a:spcPts val="0"/>
                        </a:spcAft>
                        <a:buNone/>
                      </a:pPr>
                      <a:r>
                        <a:rPr b="1" lang="es-ES" sz="1500">
                          <a:solidFill>
                            <a:schemeClr val="lt1"/>
                          </a:solidFill>
                        </a:rPr>
                        <a:t>Metric</a:t>
                      </a:r>
                      <a:endParaRPr b="1" sz="15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242F75"/>
                    </a:solidFill>
                  </a:tcPr>
                </a:tc>
                <a:tc>
                  <a:txBody>
                    <a:bodyPr/>
                    <a:lstStyle/>
                    <a:p>
                      <a:pPr indent="0" lvl="0" marL="0" rtl="0" algn="ctr">
                        <a:lnSpc>
                          <a:spcPct val="115000"/>
                        </a:lnSpc>
                        <a:spcBef>
                          <a:spcPts val="0"/>
                        </a:spcBef>
                        <a:spcAft>
                          <a:spcPts val="0"/>
                        </a:spcAft>
                        <a:buNone/>
                      </a:pPr>
                      <a:r>
                        <a:rPr b="1" lang="es-ES" sz="1500">
                          <a:solidFill>
                            <a:schemeClr val="lt1"/>
                          </a:solidFill>
                        </a:rPr>
                        <a:t>Count</a:t>
                      </a:r>
                      <a:endParaRPr b="1" sz="15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242F75"/>
                    </a:solidFill>
                  </a:tcPr>
                </a:tc>
                <a:tc>
                  <a:txBody>
                    <a:bodyPr/>
                    <a:lstStyle/>
                    <a:p>
                      <a:pPr indent="0" lvl="0" marL="0" rtl="0" algn="ctr">
                        <a:lnSpc>
                          <a:spcPct val="115000"/>
                        </a:lnSpc>
                        <a:spcBef>
                          <a:spcPts val="0"/>
                        </a:spcBef>
                        <a:spcAft>
                          <a:spcPts val="0"/>
                        </a:spcAft>
                        <a:buNone/>
                      </a:pPr>
                      <a:r>
                        <a:rPr b="1" lang="es-ES" sz="1500">
                          <a:solidFill>
                            <a:schemeClr val="lt1"/>
                          </a:solidFill>
                        </a:rPr>
                        <a:t>Percentage</a:t>
                      </a:r>
                      <a:endParaRPr b="1" sz="15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242F75"/>
                    </a:solidFill>
                  </a:tcPr>
                </a:tc>
              </a:tr>
              <a:tr h="419125">
                <a:tc>
                  <a:txBody>
                    <a:bodyPr/>
                    <a:lstStyle/>
                    <a:p>
                      <a:pPr indent="0" lvl="0" marL="0" rtl="0" algn="l">
                        <a:spcBef>
                          <a:spcPts val="0"/>
                        </a:spcBef>
                        <a:spcAft>
                          <a:spcPts val="0"/>
                        </a:spcAft>
                        <a:buNone/>
                      </a:pPr>
                      <a:r>
                        <a:rPr b="1" lang="es-ES"/>
                        <a:t>Total articles</a:t>
                      </a:r>
                      <a:endParaRPr b="1"/>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s-ES"/>
                        <a:t>636787</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s-ES"/>
                        <a:t>100%</a:t>
                      </a:r>
                      <a:endParaRPr/>
                    </a:p>
                  </a:txBody>
                  <a:tcPr marT="91425" marB="91425" marR="91425" marL="91425">
                    <a:lnT cap="flat" cmpd="sng" w="9525">
                      <a:solidFill>
                        <a:srgbClr val="9E9E9E"/>
                      </a:solidFill>
                      <a:prstDash val="solid"/>
                      <a:round/>
                      <a:headEnd len="sm" w="sm" type="none"/>
                      <a:tailEnd len="sm" w="sm" type="none"/>
                    </a:lnT>
                  </a:tcPr>
                </a:tc>
              </a:tr>
              <a:tr h="419125">
                <a:tc>
                  <a:txBody>
                    <a:bodyPr/>
                    <a:lstStyle/>
                    <a:p>
                      <a:pPr indent="0" lvl="0" marL="0" rtl="0" algn="l">
                        <a:spcBef>
                          <a:spcPts val="0"/>
                        </a:spcBef>
                        <a:spcAft>
                          <a:spcPts val="0"/>
                        </a:spcAft>
                        <a:buNone/>
                      </a:pPr>
                      <a:r>
                        <a:rPr b="1" lang="es-ES"/>
                        <a:t>With sample size</a:t>
                      </a:r>
                      <a:endParaRPr b="1"/>
                    </a:p>
                  </a:txBody>
                  <a:tcPr marT="91425" marB="91425" marR="91425" marL="91425"/>
                </a:tc>
                <a:tc>
                  <a:txBody>
                    <a:bodyPr/>
                    <a:lstStyle/>
                    <a:p>
                      <a:pPr indent="0" lvl="0" marL="0" rtl="0" algn="l">
                        <a:spcBef>
                          <a:spcPts val="0"/>
                        </a:spcBef>
                        <a:spcAft>
                          <a:spcPts val="0"/>
                        </a:spcAft>
                        <a:buNone/>
                      </a:pPr>
                      <a:r>
                        <a:rPr lang="es-ES"/>
                        <a:t>182580</a:t>
                      </a:r>
                      <a:endParaRPr/>
                    </a:p>
                  </a:txBody>
                  <a:tcPr marT="91425" marB="91425" marR="91425" marL="91425"/>
                </a:tc>
                <a:tc>
                  <a:txBody>
                    <a:bodyPr/>
                    <a:lstStyle/>
                    <a:p>
                      <a:pPr indent="0" lvl="0" marL="0" rtl="0" algn="l">
                        <a:spcBef>
                          <a:spcPts val="0"/>
                        </a:spcBef>
                        <a:spcAft>
                          <a:spcPts val="0"/>
                        </a:spcAft>
                        <a:buNone/>
                      </a:pPr>
                      <a:r>
                        <a:rPr lang="es-ES"/>
                        <a:t>28.7%</a:t>
                      </a:r>
                      <a:endParaRPr/>
                    </a:p>
                  </a:txBody>
                  <a:tcPr marT="91425" marB="91425" marR="91425" marL="91425"/>
                </a:tc>
              </a:tr>
              <a:tr h="503525">
                <a:tc>
                  <a:txBody>
                    <a:bodyPr/>
                    <a:lstStyle/>
                    <a:p>
                      <a:pPr indent="0" lvl="0" marL="0" rtl="0" algn="l">
                        <a:spcBef>
                          <a:spcPts val="0"/>
                        </a:spcBef>
                        <a:spcAft>
                          <a:spcPts val="0"/>
                        </a:spcAft>
                        <a:buNone/>
                      </a:pPr>
                      <a:r>
                        <a:rPr b="1" lang="es-ES"/>
                        <a:t>With any sex data</a:t>
                      </a:r>
                      <a:endParaRPr b="1"/>
                    </a:p>
                  </a:txBody>
                  <a:tcPr marT="91425" marB="91425" marR="91425" marL="91425"/>
                </a:tc>
                <a:tc>
                  <a:txBody>
                    <a:bodyPr/>
                    <a:lstStyle/>
                    <a:p>
                      <a:pPr indent="0" lvl="0" marL="0" rtl="0" algn="l">
                        <a:spcBef>
                          <a:spcPts val="0"/>
                        </a:spcBef>
                        <a:spcAft>
                          <a:spcPts val="0"/>
                        </a:spcAft>
                        <a:buNone/>
                      </a:pPr>
                      <a:r>
                        <a:rPr lang="es-ES"/>
                        <a:t>104323</a:t>
                      </a:r>
                      <a:endParaRPr/>
                    </a:p>
                  </a:txBody>
                  <a:tcPr marT="91425" marB="91425" marR="91425" marL="91425"/>
                </a:tc>
                <a:tc>
                  <a:txBody>
                    <a:bodyPr/>
                    <a:lstStyle/>
                    <a:p>
                      <a:pPr indent="0" lvl="0" marL="0" rtl="0" algn="l">
                        <a:spcBef>
                          <a:spcPts val="0"/>
                        </a:spcBef>
                        <a:spcAft>
                          <a:spcPts val="0"/>
                        </a:spcAft>
                        <a:buNone/>
                      </a:pPr>
                      <a:r>
                        <a:rPr lang="es-ES"/>
                        <a:t>16.4%</a:t>
                      </a:r>
                      <a:endParaRPr/>
                    </a:p>
                  </a:txBody>
                  <a:tcPr marT="91425" marB="91425" marR="91425" marL="91425"/>
                </a:tc>
              </a:tr>
              <a:tr h="503525">
                <a:tc>
                  <a:txBody>
                    <a:bodyPr/>
                    <a:lstStyle/>
                    <a:p>
                      <a:pPr indent="0" lvl="0" marL="0" rtl="0" algn="l">
                        <a:spcBef>
                          <a:spcPts val="0"/>
                        </a:spcBef>
                        <a:spcAft>
                          <a:spcPts val="0"/>
                        </a:spcAft>
                        <a:buNone/>
                      </a:pPr>
                      <a:r>
                        <a:rPr b="1" lang="es-ES"/>
                        <a:t>With complete sex data</a:t>
                      </a:r>
                      <a:endParaRPr b="1"/>
                    </a:p>
                  </a:txBody>
                  <a:tcPr marT="91425" marB="91425" marR="91425" marL="91425"/>
                </a:tc>
                <a:tc>
                  <a:txBody>
                    <a:bodyPr/>
                    <a:lstStyle/>
                    <a:p>
                      <a:pPr indent="0" lvl="0" marL="0" rtl="0" algn="l">
                        <a:spcBef>
                          <a:spcPts val="0"/>
                        </a:spcBef>
                        <a:spcAft>
                          <a:spcPts val="0"/>
                        </a:spcAft>
                        <a:buNone/>
                      </a:pPr>
                      <a:r>
                        <a:rPr lang="es-ES"/>
                        <a:t>88315</a:t>
                      </a:r>
                      <a:endParaRPr/>
                    </a:p>
                  </a:txBody>
                  <a:tcPr marT="91425" marB="91425" marR="91425" marL="91425"/>
                </a:tc>
                <a:tc>
                  <a:txBody>
                    <a:bodyPr/>
                    <a:lstStyle/>
                    <a:p>
                      <a:pPr indent="0" lvl="0" marL="0" rtl="0" algn="l">
                        <a:spcBef>
                          <a:spcPts val="0"/>
                        </a:spcBef>
                        <a:spcAft>
                          <a:spcPts val="0"/>
                        </a:spcAft>
                        <a:buNone/>
                      </a:pPr>
                      <a:r>
                        <a:rPr lang="es-ES"/>
                        <a:t>13.9%</a:t>
                      </a:r>
                      <a:endParaRPr/>
                    </a:p>
                  </a:txBody>
                  <a:tcPr marT="91425" marB="91425" marR="91425" marL="91425"/>
                </a:tc>
              </a:tr>
            </a:tbl>
          </a:graphicData>
        </a:graphic>
      </p:graphicFrame>
      <p:pic>
        <p:nvPicPr>
          <p:cNvPr id="332" name="Google Shape;332;g3be1d090e8e_0_597" title="sample_size_log.png"/>
          <p:cNvPicPr preferRelativeResize="0"/>
          <p:nvPr/>
        </p:nvPicPr>
        <p:blipFill>
          <a:blip r:embed="rId3">
            <a:alphaModFix/>
          </a:blip>
          <a:stretch>
            <a:fillRect/>
          </a:stretch>
        </p:blipFill>
        <p:spPr>
          <a:xfrm>
            <a:off x="8841075" y="3397838"/>
            <a:ext cx="3305748" cy="2340499"/>
          </a:xfrm>
          <a:prstGeom prst="rect">
            <a:avLst/>
          </a:prstGeom>
          <a:noFill/>
          <a:ln>
            <a:noFill/>
          </a:ln>
        </p:spPr>
      </p:pic>
      <p:pic>
        <p:nvPicPr>
          <p:cNvPr id="333" name="Google Shape;333;g3be1d090e8e_0_597" title="sample_size_linear.png"/>
          <p:cNvPicPr preferRelativeResize="0"/>
          <p:nvPr/>
        </p:nvPicPr>
        <p:blipFill>
          <a:blip r:embed="rId4">
            <a:alphaModFix/>
          </a:blip>
          <a:stretch>
            <a:fillRect/>
          </a:stretch>
        </p:blipFill>
        <p:spPr>
          <a:xfrm>
            <a:off x="5327938" y="3397850"/>
            <a:ext cx="3305748" cy="2340481"/>
          </a:xfrm>
          <a:prstGeom prst="rect">
            <a:avLst/>
          </a:prstGeom>
          <a:noFill/>
          <a:ln>
            <a:noFill/>
          </a:ln>
        </p:spPr>
      </p:pic>
      <p:sp>
        <p:nvSpPr>
          <p:cNvPr id="334" name="Google Shape;334;g3be1d090e8e_0_597"/>
          <p:cNvSpPr txBox="1"/>
          <p:nvPr/>
        </p:nvSpPr>
        <p:spPr>
          <a:xfrm>
            <a:off x="670475" y="1609150"/>
            <a:ext cx="8313900" cy="15276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Char char="●"/>
            </a:pPr>
            <a:r>
              <a:rPr lang="es-ES" sz="2400">
                <a:solidFill>
                  <a:schemeClr val="dk1"/>
                </a:solidFill>
              </a:rPr>
              <a:t>5 nodes (4 H100 64GB) - ~8 hours</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 Processing and async function (vllm - Python) </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Llama 3 70B</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1M records (18GB SQL)</a:t>
            </a:r>
            <a:endParaRPr sz="2400">
              <a:solidFill>
                <a:schemeClr val="dk1"/>
              </a:solidFill>
            </a:endParaRPr>
          </a:p>
        </p:txBody>
      </p:sp>
      <p:sp>
        <p:nvSpPr>
          <p:cNvPr id="335" name="Google Shape;335;g3be1d090e8e_0_597"/>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3be1d090e8e_0_589"/>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Good overall balances</a:t>
            </a:r>
            <a:endParaRPr/>
          </a:p>
        </p:txBody>
      </p:sp>
      <p:pic>
        <p:nvPicPr>
          <p:cNvPr id="342" name="Google Shape;342;g3be1d090e8e_0_589"/>
          <p:cNvPicPr preferRelativeResize="0"/>
          <p:nvPr/>
        </p:nvPicPr>
        <p:blipFill>
          <a:blip r:embed="rId3">
            <a:alphaModFix/>
          </a:blip>
          <a:stretch>
            <a:fillRect/>
          </a:stretch>
        </p:blipFill>
        <p:spPr>
          <a:xfrm>
            <a:off x="505984" y="1747459"/>
            <a:ext cx="5241050" cy="3721875"/>
          </a:xfrm>
          <a:prstGeom prst="rect">
            <a:avLst/>
          </a:prstGeom>
          <a:noFill/>
          <a:ln>
            <a:noFill/>
          </a:ln>
        </p:spPr>
      </p:pic>
      <p:pic>
        <p:nvPicPr>
          <p:cNvPr id="343" name="Google Shape;343;g3be1d090e8e_0_589"/>
          <p:cNvPicPr preferRelativeResize="0"/>
          <p:nvPr/>
        </p:nvPicPr>
        <p:blipFill>
          <a:blip r:embed="rId4">
            <a:alphaModFix/>
          </a:blip>
          <a:stretch>
            <a:fillRect/>
          </a:stretch>
        </p:blipFill>
        <p:spPr>
          <a:xfrm>
            <a:off x="6563450" y="1437700"/>
            <a:ext cx="4970599" cy="4341401"/>
          </a:xfrm>
          <a:prstGeom prst="rect">
            <a:avLst/>
          </a:prstGeom>
          <a:noFill/>
          <a:ln>
            <a:noFill/>
          </a:ln>
        </p:spPr>
      </p:pic>
      <p:sp>
        <p:nvSpPr>
          <p:cNvPr id="344" name="Google Shape;344;g3be1d090e8e_0_589"/>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g3be1d090e8e_0_727"/>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HQ Good overall balances</a:t>
            </a:r>
            <a:endParaRPr/>
          </a:p>
        </p:txBody>
      </p:sp>
      <p:pic>
        <p:nvPicPr>
          <p:cNvPr id="351" name="Google Shape;351;g3be1d090e8e_0_727"/>
          <p:cNvPicPr preferRelativeResize="0"/>
          <p:nvPr/>
        </p:nvPicPr>
        <p:blipFill>
          <a:blip r:embed="rId3">
            <a:alphaModFix/>
          </a:blip>
          <a:stretch>
            <a:fillRect/>
          </a:stretch>
        </p:blipFill>
        <p:spPr>
          <a:xfrm>
            <a:off x="1065750" y="3353775"/>
            <a:ext cx="4801325" cy="2382500"/>
          </a:xfrm>
          <a:prstGeom prst="rect">
            <a:avLst/>
          </a:prstGeom>
          <a:noFill/>
          <a:ln>
            <a:noFill/>
          </a:ln>
        </p:spPr>
      </p:pic>
      <p:pic>
        <p:nvPicPr>
          <p:cNvPr id="352" name="Google Shape;352;g3be1d090e8e_0_727"/>
          <p:cNvPicPr preferRelativeResize="0"/>
          <p:nvPr/>
        </p:nvPicPr>
        <p:blipFill>
          <a:blip r:embed="rId4">
            <a:alphaModFix/>
          </a:blip>
          <a:stretch>
            <a:fillRect/>
          </a:stretch>
        </p:blipFill>
        <p:spPr>
          <a:xfrm>
            <a:off x="7065663" y="3506142"/>
            <a:ext cx="4710113" cy="2333625"/>
          </a:xfrm>
          <a:prstGeom prst="rect">
            <a:avLst/>
          </a:prstGeom>
          <a:noFill/>
          <a:ln>
            <a:noFill/>
          </a:ln>
        </p:spPr>
      </p:pic>
      <p:pic>
        <p:nvPicPr>
          <p:cNvPr id="353" name="Google Shape;353;g3be1d090e8e_0_727" title="sex_ratio_trend.png"/>
          <p:cNvPicPr preferRelativeResize="0"/>
          <p:nvPr/>
        </p:nvPicPr>
        <p:blipFill>
          <a:blip r:embed="rId5">
            <a:alphaModFix/>
          </a:blip>
          <a:stretch>
            <a:fillRect/>
          </a:stretch>
        </p:blipFill>
        <p:spPr>
          <a:xfrm>
            <a:off x="7281007" y="1343427"/>
            <a:ext cx="4279439" cy="2112550"/>
          </a:xfrm>
          <a:prstGeom prst="rect">
            <a:avLst/>
          </a:prstGeom>
          <a:noFill/>
          <a:ln>
            <a:noFill/>
          </a:ln>
        </p:spPr>
      </p:pic>
      <p:pic>
        <p:nvPicPr>
          <p:cNvPr id="354" name="Google Shape;354;g3be1d090e8e_0_727" title="hq_comparison_sex.png"/>
          <p:cNvPicPr preferRelativeResize="0"/>
          <p:nvPr/>
        </p:nvPicPr>
        <p:blipFill>
          <a:blip r:embed="rId6">
            <a:alphaModFix/>
          </a:blip>
          <a:stretch>
            <a:fillRect/>
          </a:stretch>
        </p:blipFill>
        <p:spPr>
          <a:xfrm>
            <a:off x="1613700" y="1277050"/>
            <a:ext cx="3356923" cy="2076724"/>
          </a:xfrm>
          <a:prstGeom prst="rect">
            <a:avLst/>
          </a:prstGeom>
          <a:noFill/>
          <a:ln>
            <a:noFill/>
          </a:ln>
        </p:spPr>
      </p:pic>
      <p:sp>
        <p:nvSpPr>
          <p:cNvPr id="355" name="Google Shape;355;g3be1d090e8e_0_727"/>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3be1d090e8e_0_716"/>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HQ Keywords</a:t>
            </a:r>
            <a:endParaRPr/>
          </a:p>
        </p:txBody>
      </p:sp>
      <p:pic>
        <p:nvPicPr>
          <p:cNvPr id="362" name="Google Shape;362;g3be1d090e8e_0_716"/>
          <p:cNvPicPr preferRelativeResize="0"/>
          <p:nvPr/>
        </p:nvPicPr>
        <p:blipFill>
          <a:blip r:embed="rId3">
            <a:alphaModFix/>
          </a:blip>
          <a:stretch>
            <a:fillRect/>
          </a:stretch>
        </p:blipFill>
        <p:spPr>
          <a:xfrm>
            <a:off x="2521325" y="1762550"/>
            <a:ext cx="7429824" cy="3691700"/>
          </a:xfrm>
          <a:prstGeom prst="rect">
            <a:avLst/>
          </a:prstGeom>
          <a:noFill/>
          <a:ln>
            <a:noFill/>
          </a:ln>
        </p:spPr>
      </p:pic>
      <p:sp>
        <p:nvSpPr>
          <p:cNvPr id="363" name="Google Shape;363;g3be1d090e8e_0_716"/>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3bf81eeb594_0_2"/>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HQ Keywords</a:t>
            </a:r>
            <a:endParaRPr/>
          </a:p>
        </p:txBody>
      </p:sp>
      <p:pic>
        <p:nvPicPr>
          <p:cNvPr id="370" name="Google Shape;370;g3bf81eeb594_0_2"/>
          <p:cNvPicPr preferRelativeResize="0"/>
          <p:nvPr/>
        </p:nvPicPr>
        <p:blipFill>
          <a:blip r:embed="rId3">
            <a:alphaModFix/>
          </a:blip>
          <a:stretch>
            <a:fillRect/>
          </a:stretch>
        </p:blipFill>
        <p:spPr>
          <a:xfrm>
            <a:off x="2755488" y="1710091"/>
            <a:ext cx="6681024" cy="3796625"/>
          </a:xfrm>
          <a:prstGeom prst="rect">
            <a:avLst/>
          </a:prstGeom>
          <a:noFill/>
          <a:ln>
            <a:noFill/>
          </a:ln>
        </p:spPr>
      </p:pic>
      <p:sp>
        <p:nvSpPr>
          <p:cNvPr id="371" name="Google Shape;371;g3bf81eeb594_0_2"/>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3be1d090e8e_0_745"/>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HQ Proportion single studies</a:t>
            </a:r>
            <a:endParaRPr/>
          </a:p>
        </p:txBody>
      </p:sp>
      <p:pic>
        <p:nvPicPr>
          <p:cNvPr id="378" name="Google Shape;378;g3be1d090e8e_0_745" title="single_sex_year_trends.png"/>
          <p:cNvPicPr preferRelativeResize="0"/>
          <p:nvPr/>
        </p:nvPicPr>
        <p:blipFill>
          <a:blip r:embed="rId3">
            <a:alphaModFix/>
          </a:blip>
          <a:stretch>
            <a:fillRect/>
          </a:stretch>
        </p:blipFill>
        <p:spPr>
          <a:xfrm>
            <a:off x="5149077" y="1287375"/>
            <a:ext cx="5915802" cy="4916350"/>
          </a:xfrm>
          <a:prstGeom prst="rect">
            <a:avLst/>
          </a:prstGeom>
          <a:noFill/>
          <a:ln>
            <a:noFill/>
          </a:ln>
        </p:spPr>
      </p:pic>
      <p:sp>
        <p:nvSpPr>
          <p:cNvPr id="379" name="Google Shape;379;g3be1d090e8e_0_745"/>
          <p:cNvSpPr txBox="1"/>
          <p:nvPr/>
        </p:nvSpPr>
        <p:spPr>
          <a:xfrm>
            <a:off x="269838" y="5292175"/>
            <a:ext cx="4386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a:t>4.3x more male-only than female-only studies</a:t>
            </a:r>
            <a:endParaRPr b="1"/>
          </a:p>
        </p:txBody>
      </p:sp>
      <p:graphicFrame>
        <p:nvGraphicFramePr>
          <p:cNvPr id="380" name="Google Shape;380;g3be1d090e8e_0_745"/>
          <p:cNvGraphicFramePr/>
          <p:nvPr/>
        </p:nvGraphicFramePr>
        <p:xfrm>
          <a:off x="816425" y="1512800"/>
          <a:ext cx="3000000" cy="3000000"/>
        </p:xfrm>
        <a:graphic>
          <a:graphicData uri="http://schemas.openxmlformats.org/drawingml/2006/table">
            <a:tbl>
              <a:tblPr>
                <a:noFill/>
                <a:tableStyleId>{9C5F23BD-484F-4929-B2A5-381B2B910A42}</a:tableStyleId>
              </a:tblPr>
              <a:tblGrid>
                <a:gridCol w="1253975"/>
                <a:gridCol w="869775"/>
                <a:gridCol w="733700"/>
              </a:tblGrid>
              <a:tr h="398850">
                <a:tc>
                  <a:txBody>
                    <a:bodyPr/>
                    <a:lstStyle/>
                    <a:p>
                      <a:pPr indent="0" lvl="0" marL="0" rtl="0" algn="l">
                        <a:spcBef>
                          <a:spcPts val="0"/>
                        </a:spcBef>
                        <a:spcAft>
                          <a:spcPts val="0"/>
                        </a:spcAft>
                        <a:buClr>
                          <a:schemeClr val="dk1"/>
                        </a:buClr>
                        <a:buSzPts val="1100"/>
                        <a:buFont typeface="Arial"/>
                        <a:buNone/>
                      </a:pPr>
                      <a:r>
                        <a:rPr lang="es-ES">
                          <a:solidFill>
                            <a:schemeClr val="lt1"/>
                          </a:solidFill>
                        </a:rPr>
                        <a:t>Category</a:t>
                      </a:r>
                      <a:endParaRPr>
                        <a:solidFill>
                          <a:schemeClr val="lt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004890"/>
                    </a:solidFill>
                  </a:tcPr>
                </a:tc>
                <a:tc>
                  <a:txBody>
                    <a:bodyPr/>
                    <a:lstStyle/>
                    <a:p>
                      <a:pPr indent="0" lvl="0" marL="0" rtl="0" algn="l">
                        <a:spcBef>
                          <a:spcPts val="0"/>
                        </a:spcBef>
                        <a:spcAft>
                          <a:spcPts val="0"/>
                        </a:spcAft>
                        <a:buClr>
                          <a:schemeClr val="dk1"/>
                        </a:buClr>
                        <a:buSzPts val="1100"/>
                        <a:buFont typeface="Arial"/>
                        <a:buNone/>
                      </a:pPr>
                      <a:r>
                        <a:rPr lang="es-ES">
                          <a:solidFill>
                            <a:schemeClr val="lt1"/>
                          </a:solidFill>
                        </a:rPr>
                        <a:t>Count</a:t>
                      </a:r>
                      <a:endParaRPr>
                        <a:solidFill>
                          <a:schemeClr val="lt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004890"/>
                    </a:solidFill>
                  </a:tcPr>
                </a:tc>
                <a:tc>
                  <a:txBody>
                    <a:bodyPr/>
                    <a:lstStyle/>
                    <a:p>
                      <a:pPr indent="0" lvl="0" marL="0" rtl="0" algn="l">
                        <a:spcBef>
                          <a:spcPts val="0"/>
                        </a:spcBef>
                        <a:spcAft>
                          <a:spcPts val="0"/>
                        </a:spcAft>
                        <a:buClr>
                          <a:schemeClr val="dk1"/>
                        </a:buClr>
                        <a:buSzPts val="1100"/>
                        <a:buFont typeface="Arial"/>
                        <a:buNone/>
                      </a:pPr>
                      <a:r>
                        <a:rPr lang="es-ES">
                          <a:solidFill>
                            <a:schemeClr val="lt1"/>
                          </a:solidFill>
                        </a:rPr>
                        <a:t>%</a:t>
                      </a:r>
                      <a:endParaRPr>
                        <a:solidFill>
                          <a:schemeClr val="lt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004890"/>
                    </a:solidFill>
                  </a:tcPr>
                </a:tc>
              </a:tr>
              <a:tr h="398850">
                <a:tc>
                  <a:txBody>
                    <a:bodyPr/>
                    <a:lstStyle/>
                    <a:p>
                      <a:pPr indent="0" lvl="0" marL="0" rtl="0" algn="l">
                        <a:spcBef>
                          <a:spcPts val="0"/>
                        </a:spcBef>
                        <a:spcAft>
                          <a:spcPts val="0"/>
                        </a:spcAft>
                        <a:buClr>
                          <a:schemeClr val="dk1"/>
                        </a:buClr>
                        <a:buSzPts val="1100"/>
                        <a:buFont typeface="Arial"/>
                        <a:buNone/>
                      </a:pPr>
                      <a:r>
                        <a:rPr lang="es-ES">
                          <a:solidFill>
                            <a:schemeClr val="dk1"/>
                          </a:solidFill>
                        </a:rPr>
                        <a:t>Male only</a:t>
                      </a:r>
                      <a:endParaRPr/>
                    </a:p>
                  </a:txBody>
                  <a:tcPr marT="91425" marB="91425" marR="91425" marL="91425">
                    <a:lnT cap="flat" cmpd="sng" w="9525">
                      <a:solidFill>
                        <a:schemeClr val="lt1"/>
                      </a:solidFill>
                      <a:prstDash val="solid"/>
                      <a:round/>
                      <a:headEnd len="sm" w="sm" type="none"/>
                      <a:tailEnd len="sm" w="sm" type="none"/>
                    </a:lnT>
                  </a:tcPr>
                </a:tc>
                <a:tc>
                  <a:txBody>
                    <a:bodyPr/>
                    <a:lstStyle/>
                    <a:p>
                      <a:pPr indent="0" lvl="0" marL="0" rtl="0" algn="l">
                        <a:spcBef>
                          <a:spcPts val="0"/>
                        </a:spcBef>
                        <a:spcAft>
                          <a:spcPts val="0"/>
                        </a:spcAft>
                        <a:buClr>
                          <a:schemeClr val="dk1"/>
                        </a:buClr>
                        <a:buSzPts val="1100"/>
                        <a:buFont typeface="Arial"/>
                        <a:buNone/>
                      </a:pPr>
                      <a:r>
                        <a:rPr lang="es-ES">
                          <a:solidFill>
                            <a:schemeClr val="dk1"/>
                          </a:solidFill>
                        </a:rPr>
                        <a:t>8,830</a:t>
                      </a:r>
                      <a:endParaRPr/>
                    </a:p>
                  </a:txBody>
                  <a:tcPr marT="91425" marB="91425" marR="91425" marL="91425">
                    <a:lnT cap="flat" cmpd="sng" w="9525">
                      <a:solidFill>
                        <a:schemeClr val="lt1"/>
                      </a:solidFill>
                      <a:prstDash val="solid"/>
                      <a:round/>
                      <a:headEnd len="sm" w="sm" type="none"/>
                      <a:tailEnd len="sm" w="sm" type="none"/>
                    </a:lnT>
                  </a:tcPr>
                </a:tc>
                <a:tc>
                  <a:txBody>
                    <a:bodyPr/>
                    <a:lstStyle/>
                    <a:p>
                      <a:pPr indent="0" lvl="0" marL="0" rtl="0" algn="l">
                        <a:spcBef>
                          <a:spcPts val="0"/>
                        </a:spcBef>
                        <a:spcAft>
                          <a:spcPts val="0"/>
                        </a:spcAft>
                        <a:buClr>
                          <a:schemeClr val="dk1"/>
                        </a:buClr>
                        <a:buSzPts val="1100"/>
                        <a:buFont typeface="Arial"/>
                        <a:buNone/>
                      </a:pPr>
                      <a:r>
                        <a:rPr lang="es-ES">
                          <a:solidFill>
                            <a:schemeClr val="dk1"/>
                          </a:solidFill>
                        </a:rPr>
                        <a:t>17.5%</a:t>
                      </a:r>
                      <a:endParaRPr/>
                    </a:p>
                  </a:txBody>
                  <a:tcPr marT="91425" marB="91425" marR="91425" marL="91425">
                    <a:lnT cap="flat" cmpd="sng" w="9525">
                      <a:solidFill>
                        <a:schemeClr val="lt1"/>
                      </a:solidFill>
                      <a:prstDash val="solid"/>
                      <a:round/>
                      <a:headEnd len="sm" w="sm" type="none"/>
                      <a:tailEnd len="sm" w="sm" type="none"/>
                    </a:lnT>
                  </a:tcPr>
                </a:tc>
              </a:tr>
              <a:tr h="398850">
                <a:tc>
                  <a:txBody>
                    <a:bodyPr/>
                    <a:lstStyle/>
                    <a:p>
                      <a:pPr indent="0" lvl="0" marL="0" rtl="0" algn="l">
                        <a:spcBef>
                          <a:spcPts val="0"/>
                        </a:spcBef>
                        <a:spcAft>
                          <a:spcPts val="0"/>
                        </a:spcAft>
                        <a:buClr>
                          <a:schemeClr val="dk1"/>
                        </a:buClr>
                        <a:buSzPts val="1100"/>
                        <a:buFont typeface="Arial"/>
                        <a:buNone/>
                      </a:pPr>
                      <a:r>
                        <a:rPr lang="es-ES">
                          <a:solidFill>
                            <a:schemeClr val="dk1"/>
                          </a:solidFill>
                        </a:rPr>
                        <a:t>Female only</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s-ES">
                          <a:solidFill>
                            <a:schemeClr val="dk1"/>
                          </a:solidFill>
                        </a:rPr>
                        <a:t>2,032</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s-ES">
                          <a:solidFill>
                            <a:schemeClr val="dk1"/>
                          </a:solidFill>
                        </a:rPr>
                        <a:t>4.0%</a:t>
                      </a:r>
                      <a:endParaRPr/>
                    </a:p>
                  </a:txBody>
                  <a:tcPr marT="91425" marB="91425" marR="91425" marL="91425"/>
                </a:tc>
              </a:tr>
            </a:tbl>
          </a:graphicData>
        </a:graphic>
      </p:graphicFrame>
      <p:pic>
        <p:nvPicPr>
          <p:cNvPr id="381" name="Google Shape;381;g3be1d090e8e_0_745" title="hq_balance_categories.png"/>
          <p:cNvPicPr preferRelativeResize="0"/>
          <p:nvPr/>
        </p:nvPicPr>
        <p:blipFill>
          <a:blip r:embed="rId4">
            <a:alphaModFix/>
          </a:blip>
          <a:stretch>
            <a:fillRect/>
          </a:stretch>
        </p:blipFill>
        <p:spPr>
          <a:xfrm>
            <a:off x="424650" y="2975153"/>
            <a:ext cx="3640975" cy="2248949"/>
          </a:xfrm>
          <a:prstGeom prst="rect">
            <a:avLst/>
          </a:prstGeom>
          <a:noFill/>
          <a:ln>
            <a:noFill/>
          </a:ln>
        </p:spPr>
      </p:pic>
      <p:sp>
        <p:nvSpPr>
          <p:cNvPr id="382" name="Google Shape;382;g3be1d090e8e_0_745"/>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be1d090e8e_0_755"/>
          <p:cNvSpPr txBox="1"/>
          <p:nvPr>
            <p:ph type="title"/>
          </p:nvPr>
        </p:nvSpPr>
        <p:spPr>
          <a:xfrm>
            <a:off x="1429593" y="542427"/>
            <a:ext cx="9332700" cy="801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s-ES"/>
              <a:t>Preliminary results: Take away</a:t>
            </a:r>
            <a:endParaRPr/>
          </a:p>
        </p:txBody>
      </p:sp>
      <p:sp>
        <p:nvSpPr>
          <p:cNvPr id="389" name="Google Shape;389;g3be1d090e8e_0_755"/>
          <p:cNvSpPr txBox="1"/>
          <p:nvPr/>
        </p:nvSpPr>
        <p:spPr>
          <a:xfrm>
            <a:off x="224125" y="1776925"/>
            <a:ext cx="10413600" cy="38790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Char char="●"/>
            </a:pPr>
            <a:r>
              <a:rPr lang="es-ES" sz="2400">
                <a:solidFill>
                  <a:schemeClr val="dk1"/>
                </a:solidFill>
              </a:rPr>
              <a:t>We need AI to process what humans can't (scale)</a:t>
            </a:r>
            <a:endParaRPr sz="2400">
              <a:solidFill>
                <a:schemeClr val="dk1"/>
              </a:solidFill>
            </a:endParaRPr>
          </a:p>
          <a:p>
            <a:pPr indent="-381000" lvl="1" marL="914400" rtl="0" algn="l">
              <a:spcBef>
                <a:spcPts val="0"/>
              </a:spcBef>
              <a:spcAft>
                <a:spcPts val="0"/>
              </a:spcAft>
              <a:buClr>
                <a:schemeClr val="dk1"/>
              </a:buClr>
              <a:buSzPts val="2400"/>
              <a:buChar char="○"/>
            </a:pPr>
            <a:r>
              <a:rPr lang="es-ES" sz="2400">
                <a:solidFill>
                  <a:schemeClr val="dk1"/>
                </a:solidFill>
              </a:rPr>
              <a:t>But we </a:t>
            </a:r>
            <a:r>
              <a:rPr b="1" lang="es-ES" sz="2400">
                <a:solidFill>
                  <a:schemeClr val="dk1"/>
                </a:solidFill>
              </a:rPr>
              <a:t>need humans</a:t>
            </a:r>
            <a:r>
              <a:rPr lang="es-ES" sz="2400">
                <a:solidFill>
                  <a:schemeClr val="dk1"/>
                </a:solidFill>
              </a:rPr>
              <a:t> to validate what AI produces </a:t>
            </a:r>
            <a:endParaRPr sz="2400">
              <a:solidFill>
                <a:schemeClr val="dk1"/>
              </a:solidFill>
            </a:endParaRPr>
          </a:p>
          <a:p>
            <a:pPr indent="-381000" lvl="1" marL="914400" rtl="0" algn="l">
              <a:spcBef>
                <a:spcPts val="0"/>
              </a:spcBef>
              <a:spcAft>
                <a:spcPts val="0"/>
              </a:spcAft>
              <a:buClr>
                <a:schemeClr val="dk1"/>
              </a:buClr>
              <a:buSzPts val="2400"/>
              <a:buChar char="○"/>
            </a:pPr>
            <a:r>
              <a:rPr lang="es-ES" sz="2400">
                <a:solidFill>
                  <a:schemeClr val="dk1"/>
                </a:solidFill>
              </a:rPr>
              <a:t>Ground truth creation is the </a:t>
            </a:r>
            <a:r>
              <a:rPr b="1" lang="es-ES" sz="2400">
                <a:solidFill>
                  <a:schemeClr val="dk1"/>
                </a:solidFill>
              </a:rPr>
              <a:t>bottleneck</a:t>
            </a:r>
            <a:endParaRPr b="1" sz="2400">
              <a:solidFill>
                <a:schemeClr val="dk1"/>
              </a:solidFill>
            </a:endParaRPr>
          </a:p>
          <a:p>
            <a:pPr indent="-381000" lvl="1" marL="914400" rtl="0" algn="l">
              <a:spcBef>
                <a:spcPts val="0"/>
              </a:spcBef>
              <a:spcAft>
                <a:spcPts val="0"/>
              </a:spcAft>
              <a:buClr>
                <a:schemeClr val="dk1"/>
              </a:buClr>
              <a:buSzPts val="2400"/>
              <a:buChar char="○"/>
            </a:pPr>
            <a:r>
              <a:rPr lang="es-ES" sz="2400">
                <a:solidFill>
                  <a:schemeClr val="dk1"/>
                </a:solidFill>
              </a:rPr>
              <a:t>Requires </a:t>
            </a:r>
            <a:r>
              <a:rPr b="1" lang="es-ES" sz="2400">
                <a:solidFill>
                  <a:schemeClr val="dk1"/>
                </a:solidFill>
              </a:rPr>
              <a:t>domain expertise</a:t>
            </a:r>
            <a:r>
              <a:rPr lang="es-ES" sz="2400">
                <a:solidFill>
                  <a:schemeClr val="dk1"/>
                </a:solidFill>
              </a:rPr>
              <a:t>, not just AI expertise </a:t>
            </a:r>
            <a:r>
              <a:rPr lang="es-ES" sz="2400">
                <a:solidFill>
                  <a:schemeClr val="dk1"/>
                </a:solidFill>
              </a:rPr>
              <a:t>(accuracy vs consistency)</a:t>
            </a:r>
            <a:endParaRPr sz="2400">
              <a:solidFill>
                <a:schemeClr val="dk1"/>
              </a:solidFill>
            </a:endParaRPr>
          </a:p>
          <a:p>
            <a:pPr indent="-381000" lvl="1" marL="914400" rtl="0" algn="l">
              <a:spcBef>
                <a:spcPts val="0"/>
              </a:spcBef>
              <a:spcAft>
                <a:spcPts val="0"/>
              </a:spcAft>
              <a:buClr>
                <a:schemeClr val="dk1"/>
              </a:buClr>
              <a:buSzPts val="2400"/>
              <a:buChar char="○"/>
            </a:pPr>
            <a:r>
              <a:rPr lang="es-ES" sz="2400">
                <a:solidFill>
                  <a:schemeClr val="dk1"/>
                </a:solidFill>
              </a:rPr>
              <a:t>Bias can be </a:t>
            </a:r>
            <a:r>
              <a:rPr b="1" lang="es-ES" sz="2400">
                <a:solidFill>
                  <a:schemeClr val="dk1"/>
                </a:solidFill>
              </a:rPr>
              <a:t>hidden</a:t>
            </a:r>
            <a:r>
              <a:rPr lang="es-ES" sz="2400">
                <a:solidFill>
                  <a:schemeClr val="dk1"/>
                </a:solidFill>
              </a:rPr>
              <a:t> when processing large data</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Simplification erases social and bodily complexity</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Annotation process is </a:t>
            </a:r>
            <a:r>
              <a:rPr b="1" lang="es-ES" sz="2400">
                <a:solidFill>
                  <a:schemeClr val="dk1"/>
                </a:solidFill>
              </a:rPr>
              <a:t>hard, </a:t>
            </a:r>
            <a:r>
              <a:rPr lang="es-ES" sz="2400">
                <a:solidFill>
                  <a:schemeClr val="dk1"/>
                </a:solidFill>
              </a:rPr>
              <a:t>implementation is not </a:t>
            </a:r>
            <a:r>
              <a:rPr b="1" lang="es-ES" sz="2400">
                <a:solidFill>
                  <a:schemeClr val="dk1"/>
                </a:solidFill>
              </a:rPr>
              <a:t>easier</a:t>
            </a:r>
            <a:endParaRPr b="1"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No validation = silence bias</a:t>
            </a:r>
            <a:endParaRPr sz="2400">
              <a:solidFill>
                <a:schemeClr val="dk1"/>
              </a:solidFill>
            </a:endParaRPr>
          </a:p>
          <a:p>
            <a:pPr indent="-381000" lvl="0" marL="457200" rtl="0" algn="l">
              <a:spcBef>
                <a:spcPts val="0"/>
              </a:spcBef>
              <a:spcAft>
                <a:spcPts val="0"/>
              </a:spcAft>
              <a:buClr>
                <a:schemeClr val="dk1"/>
              </a:buClr>
              <a:buSzPts val="2400"/>
              <a:buChar char="●"/>
            </a:pPr>
            <a:r>
              <a:rPr lang="es-ES" sz="2400">
                <a:solidFill>
                  <a:schemeClr val="dk1"/>
                </a:solidFill>
              </a:rPr>
              <a:t>We need </a:t>
            </a:r>
            <a:r>
              <a:rPr b="1" lang="es-ES" sz="2400">
                <a:solidFill>
                  <a:schemeClr val="dk1"/>
                </a:solidFill>
              </a:rPr>
              <a:t>open source</a:t>
            </a:r>
            <a:r>
              <a:rPr lang="es-ES" sz="2400">
                <a:solidFill>
                  <a:schemeClr val="dk1"/>
                </a:solidFill>
              </a:rPr>
              <a:t> models and HW to run them! (&gt;$5000 one run)</a:t>
            </a:r>
            <a:endParaRPr sz="2400">
              <a:solidFill>
                <a:schemeClr val="dk1"/>
              </a:solidFill>
            </a:endParaRPr>
          </a:p>
        </p:txBody>
      </p:sp>
      <p:sp>
        <p:nvSpPr>
          <p:cNvPr id="390" name="Google Shape;390;g3be1d090e8e_0_755"/>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8"/>
          <p:cNvSpPr txBox="1"/>
          <p:nvPr>
            <p:ph type="ctrTitle"/>
          </p:nvPr>
        </p:nvSpPr>
        <p:spPr>
          <a:xfrm>
            <a:off x="3036732" y="1484754"/>
            <a:ext cx="6118500" cy="1794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73A74"/>
              </a:buClr>
              <a:buSzPts val="8000"/>
              <a:buFont typeface="Arial"/>
              <a:buNone/>
            </a:pPr>
            <a:r>
              <a:rPr lang="es-ES"/>
              <a:t>Thank you!</a:t>
            </a:r>
            <a:endParaRPr/>
          </a:p>
        </p:txBody>
      </p:sp>
      <p:sp>
        <p:nvSpPr>
          <p:cNvPr id="396" name="Google Shape;396;p8"/>
          <p:cNvSpPr txBox="1"/>
          <p:nvPr>
            <p:ph idx="1" type="subTitle"/>
          </p:nvPr>
        </p:nvSpPr>
        <p:spPr>
          <a:xfrm>
            <a:off x="4129023" y="3557975"/>
            <a:ext cx="3933900" cy="108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173A74"/>
              </a:buClr>
              <a:buSzPts val="2400"/>
              <a:buNone/>
            </a:pPr>
            <a:r>
              <a:rPr lang="es-ES"/>
              <a:t>Questions? </a:t>
            </a:r>
            <a:r>
              <a:rPr lang="es-ES">
                <a:solidFill>
                  <a:srgbClr val="8DA9DB"/>
                </a:solidFill>
              </a:rPr>
              <a:t>(</a:t>
            </a:r>
            <a:r>
              <a:rPr i="1" lang="es-ES">
                <a:solidFill>
                  <a:srgbClr val="8DA9DB"/>
                </a:solidFill>
              </a:rPr>
              <a:t>or suggestions for next step</a:t>
            </a:r>
            <a:r>
              <a:rPr lang="es-ES">
                <a:solidFill>
                  <a:srgbClr val="8DA9DB"/>
                </a:solidFill>
              </a:rPr>
              <a:t>)</a:t>
            </a:r>
            <a:endParaRPr>
              <a:solidFill>
                <a:srgbClr val="8DA9DB"/>
              </a:solidFill>
            </a:endParaRPr>
          </a:p>
        </p:txBody>
      </p:sp>
      <p:sp>
        <p:nvSpPr>
          <p:cNvPr id="397" name="Google Shape;397;p8"/>
          <p:cNvSpPr txBox="1"/>
          <p:nvPr/>
        </p:nvSpPr>
        <p:spPr>
          <a:xfrm>
            <a:off x="5715023" y="5460210"/>
            <a:ext cx="6438000" cy="484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50"/>
              <a:buFont typeface="Arial"/>
              <a:buNone/>
            </a:pPr>
            <a:r>
              <a:rPr b="1" i="0" lang="es-ES" sz="1150" u="none" cap="none" strike="noStrike">
                <a:solidFill>
                  <a:srgbClr val="1C3076"/>
                </a:solidFill>
                <a:latin typeface="Arial"/>
                <a:ea typeface="Arial"/>
                <a:cs typeface="Arial"/>
                <a:sym typeface="Arial"/>
              </a:rPr>
              <a:t>©</a:t>
            </a:r>
            <a:r>
              <a:rPr b="1" i="0" lang="es-ES" sz="800" u="none" cap="none" strike="noStrike">
                <a:solidFill>
                  <a:srgbClr val="1C3076"/>
                </a:solidFill>
                <a:latin typeface="Arial"/>
                <a:ea typeface="Arial"/>
                <a:cs typeface="Arial"/>
                <a:sym typeface="Arial"/>
              </a:rPr>
              <a:t> 2025  Barcelona Supercomputing Center - Centro Nacional de Supercomputación. Author: (</a:t>
            </a:r>
            <a:r>
              <a:rPr b="1" lang="es-ES" sz="800">
                <a:solidFill>
                  <a:srgbClr val="1C3076"/>
                </a:solidFill>
              </a:rPr>
              <a:t>Olivier Philippe</a:t>
            </a:r>
            <a:r>
              <a:rPr b="1" i="0" lang="es-ES" sz="800" u="none" cap="none" strike="noStrike">
                <a:solidFill>
                  <a:srgbClr val="1C3076"/>
                </a:solidFill>
                <a:latin typeface="Arial"/>
                <a:ea typeface="Arial"/>
                <a:cs typeface="Arial"/>
                <a:sym typeface="Arial"/>
              </a:rPr>
              <a:t>). </a:t>
            </a:r>
            <a:endParaRPr b="1" i="0" sz="8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800"/>
              <a:buFont typeface="Arial"/>
              <a:buNone/>
            </a:pPr>
            <a:r>
              <a:rPr b="1" i="0" lang="es-ES" sz="800" u="none" cap="none" strike="noStrike">
                <a:solidFill>
                  <a:srgbClr val="1C3076"/>
                </a:solidFill>
                <a:latin typeface="Arial"/>
                <a:ea typeface="Arial"/>
                <a:cs typeface="Arial"/>
                <a:sym typeface="Arial"/>
              </a:rPr>
              <a:t>Material licensed under</a:t>
            </a:r>
            <a:r>
              <a:rPr b="1" i="0" lang="es-ES" sz="8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rgbClr val="1C3076"/>
                </a:solidFill>
                <a:latin typeface="Arial"/>
                <a:ea typeface="Arial"/>
                <a:cs typeface="Arial"/>
                <a:sym typeface="Arial"/>
              </a:rPr>
              <a:t>.</a:t>
            </a:r>
            <a:endParaRPr b="0" i="0" sz="1100" u="none" cap="none" strike="noStrike">
              <a:solidFill>
                <a:srgbClr val="1C3076"/>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3"/>
          <p:cNvSpPr txBox="1"/>
          <p:nvPr>
            <p:ph type="title"/>
          </p:nvPr>
        </p:nvSpPr>
        <p:spPr>
          <a:xfrm>
            <a:off x="1429593" y="552701"/>
            <a:ext cx="9332814" cy="800945"/>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None/>
            </a:pPr>
            <a:r>
              <a:rPr b="0" lang="es-ES"/>
              <a:t>Research literature is no longer just for humans to read</a:t>
            </a:r>
            <a:endParaRPr/>
          </a:p>
          <a:p>
            <a:pPr indent="0" lvl="0" marL="0" rtl="0" algn="ctr">
              <a:lnSpc>
                <a:spcPct val="90000"/>
              </a:lnSpc>
              <a:spcBef>
                <a:spcPts val="0"/>
              </a:spcBef>
              <a:spcAft>
                <a:spcPts val="0"/>
              </a:spcAft>
              <a:buClr>
                <a:schemeClr val="lt1"/>
              </a:buClr>
              <a:buSzPts val="2800"/>
              <a:buFont typeface="Arial"/>
              <a:buNone/>
            </a:pPr>
            <a:r>
              <a:t/>
            </a:r>
            <a:endParaRPr/>
          </a:p>
        </p:txBody>
      </p:sp>
      <p:graphicFrame>
        <p:nvGraphicFramePr>
          <p:cNvPr id="86" name="Google Shape;86;p3"/>
          <p:cNvGraphicFramePr/>
          <p:nvPr/>
        </p:nvGraphicFramePr>
        <p:xfrm>
          <a:off x="3073390" y="1623633"/>
          <a:ext cx="3000000" cy="3000000"/>
        </p:xfrm>
        <a:graphic>
          <a:graphicData uri="http://schemas.openxmlformats.org/drawingml/2006/table">
            <a:tbl>
              <a:tblPr bandRow="1" firstRow="1">
                <a:noFill/>
                <a:tableStyleId>{84AD0AEB-7DF6-4FC0-A4E7-49B63F63AA8F}</a:tableStyleId>
              </a:tblPr>
              <a:tblGrid>
                <a:gridCol w="1162850"/>
                <a:gridCol w="2655925"/>
                <a:gridCol w="2226425"/>
              </a:tblGrid>
              <a:tr h="483575">
                <a:tc>
                  <a:txBody>
                    <a:bodyPr/>
                    <a:lstStyle/>
                    <a:p>
                      <a:pPr indent="0" lvl="0" marL="0" marR="0" rtl="0" algn="ctr">
                        <a:lnSpc>
                          <a:spcPct val="100000"/>
                        </a:lnSpc>
                        <a:spcBef>
                          <a:spcPts val="0"/>
                        </a:spcBef>
                        <a:spcAft>
                          <a:spcPts val="0"/>
                        </a:spcAft>
                        <a:buClr>
                          <a:srgbClr val="000000"/>
                        </a:buClr>
                        <a:buSzPts val="1400"/>
                        <a:buFont typeface="Arial"/>
                        <a:buNone/>
                      </a:pPr>
                      <a:r>
                        <a:rPr b="0" lang="es-ES" sz="1500">
                          <a:latin typeface="Arial"/>
                          <a:ea typeface="Arial"/>
                          <a:cs typeface="Arial"/>
                          <a:sym typeface="Arial"/>
                        </a:rPr>
                        <a:t>Model</a:t>
                      </a:r>
                      <a:endParaRPr b="0" sz="1500" u="none" cap="none" strike="noStrike">
                        <a:solidFill>
                          <a:schemeClr val="lt1"/>
                        </a:solidFill>
                        <a:latin typeface="Arial"/>
                        <a:ea typeface="Arial"/>
                        <a:cs typeface="Arial"/>
                        <a:sym typeface="Arial"/>
                      </a:endParaRPr>
                    </a:p>
                  </a:txBody>
                  <a:tcPr marT="109200" marB="109200" marR="176350" marL="103475" anchor="b">
                    <a:solidFill>
                      <a:srgbClr val="1C307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lang="es-ES" sz="1500">
                          <a:latin typeface="Arial"/>
                          <a:ea typeface="Arial"/>
                          <a:cs typeface="Arial"/>
                          <a:sym typeface="Arial"/>
                        </a:rPr>
                        <a:t>Company</a:t>
                      </a:r>
                      <a:endParaRPr b="0" sz="1500" u="none" cap="none" strike="noStrike">
                        <a:solidFill>
                          <a:schemeClr val="lt1"/>
                        </a:solidFill>
                        <a:latin typeface="Arial"/>
                        <a:ea typeface="Arial"/>
                        <a:cs typeface="Arial"/>
                        <a:sym typeface="Arial"/>
                      </a:endParaRPr>
                    </a:p>
                  </a:txBody>
                  <a:tcPr marT="109200" marB="109200" marR="176350" marL="103475" anchor="b">
                    <a:solidFill>
                      <a:srgbClr val="1C3076"/>
                    </a:solidFill>
                  </a:tcPr>
                </a:tc>
                <a:tc>
                  <a:txBody>
                    <a:bodyPr/>
                    <a:lstStyle/>
                    <a:p>
                      <a:pPr indent="0" lvl="0" marL="0" marR="0" rtl="0" algn="ctr">
                        <a:lnSpc>
                          <a:spcPct val="100000"/>
                        </a:lnSpc>
                        <a:spcBef>
                          <a:spcPts val="0"/>
                        </a:spcBef>
                        <a:spcAft>
                          <a:spcPts val="0"/>
                        </a:spcAft>
                        <a:buClr>
                          <a:schemeClr val="lt1"/>
                        </a:buClr>
                        <a:buSzPts val="1500"/>
                        <a:buFont typeface="Arial"/>
                        <a:buNone/>
                      </a:pPr>
                      <a:r>
                        <a:rPr b="0" lang="es-ES" sz="1500">
                          <a:latin typeface="Arial"/>
                          <a:ea typeface="Arial"/>
                          <a:cs typeface="Arial"/>
                          <a:sym typeface="Arial"/>
                        </a:rPr>
                        <a:t>Training includes scientific papers</a:t>
                      </a:r>
                      <a:endParaRPr b="0" sz="1500" u="none" cap="none" strike="noStrike">
                        <a:solidFill>
                          <a:schemeClr val="lt1"/>
                        </a:solidFill>
                        <a:latin typeface="Arial"/>
                        <a:ea typeface="Arial"/>
                        <a:cs typeface="Arial"/>
                        <a:sym typeface="Arial"/>
                      </a:endParaRPr>
                    </a:p>
                  </a:txBody>
                  <a:tcPr marT="109200" marB="109200" marR="176350" marL="103475" anchor="b">
                    <a:solidFill>
                      <a:srgbClr val="1C3076"/>
                    </a:solidFill>
                  </a:tcPr>
                </a:tc>
              </a:tr>
              <a:tr h="48015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GPT-4</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OpenAI</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400"/>
                        <a:buFont typeface="Arial"/>
                        <a:buNone/>
                      </a:pPr>
                      <a:r>
                        <a:rPr lang="es-ES">
                          <a:latin typeface="Arial"/>
                          <a:ea typeface="Arial"/>
                          <a:cs typeface="Arial"/>
                          <a:sym typeface="Arial"/>
                        </a:rPr>
                        <a:t>Undisclosed mix</a:t>
                      </a:r>
                      <a:endParaRPr sz="1400" u="none" cap="none" strike="noStrike"/>
                    </a:p>
                  </a:txBody>
                  <a:tcPr marT="45725" marB="45725" marR="91450" marL="91450" anchor="ctr"/>
                </a:tc>
              </a:tr>
              <a:tr h="48015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Claude</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Anthropic</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rtl="0" algn="ctr">
                        <a:spcBef>
                          <a:spcPts val="0"/>
                        </a:spcBef>
                        <a:spcAft>
                          <a:spcPts val="0"/>
                        </a:spcAft>
                        <a:buClr>
                          <a:schemeClr val="dk1"/>
                        </a:buClr>
                        <a:buSzPts val="1400"/>
                        <a:buFont typeface="Arial"/>
                        <a:buNone/>
                      </a:pPr>
                      <a:r>
                        <a:rPr lang="es-ES">
                          <a:latin typeface="Arial"/>
                          <a:ea typeface="Arial"/>
                          <a:cs typeface="Arial"/>
                          <a:sym typeface="Arial"/>
                        </a:rPr>
                        <a:t>Undisclosed mix</a:t>
                      </a:r>
                      <a:endParaRPr/>
                    </a:p>
                    <a:p>
                      <a:pPr indent="0" lvl="0" marL="0" marR="0" rtl="0" algn="ctr">
                        <a:lnSpc>
                          <a:spcPct val="100000"/>
                        </a:lnSpc>
                        <a:spcBef>
                          <a:spcPts val="0"/>
                        </a:spcBef>
                        <a:spcAft>
                          <a:spcPts val="0"/>
                        </a:spcAft>
                        <a:buClr>
                          <a:schemeClr val="dk1"/>
                        </a:buClr>
                        <a:buSzPts val="1400"/>
                        <a:buFont typeface="Arial"/>
                        <a:buNone/>
                      </a:pPr>
                      <a:r>
                        <a:t/>
                      </a:r>
                      <a:endParaRPr>
                        <a:latin typeface="Arial"/>
                        <a:ea typeface="Arial"/>
                        <a:cs typeface="Arial"/>
                        <a:sym typeface="Arial"/>
                      </a:endParaRPr>
                    </a:p>
                  </a:txBody>
                  <a:tcPr marT="45725" marB="45725" marR="91450" marL="91450" anchor="ctr"/>
                </a:tc>
              </a:tr>
              <a:tr h="46430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LLaMA 3</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Meta</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s-ES">
                          <a:solidFill>
                            <a:srgbClr val="000000"/>
                          </a:solidFill>
                          <a:latin typeface="Arial"/>
                          <a:ea typeface="Arial"/>
                          <a:cs typeface="Arial"/>
                          <a:sym typeface="Arial"/>
                        </a:rPr>
                        <a:t>15T tokens incl. arXiv ¹</a:t>
                      </a:r>
                      <a:endParaRPr sz="1400" u="none" cap="none" strike="noStrike"/>
                    </a:p>
                  </a:txBody>
                  <a:tcPr marT="45725" marB="45725" marR="91450" marL="91450" anchor="ctr"/>
                </a:tc>
              </a:tr>
              <a:tr h="48015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Gemini</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Google</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s-ES">
                          <a:solidFill>
                            <a:srgbClr val="000000"/>
                          </a:solidFill>
                          <a:latin typeface="Arial"/>
                          <a:ea typeface="Arial"/>
                          <a:cs typeface="Arial"/>
                          <a:sym typeface="Arial"/>
                        </a:rPr>
                        <a:t>"Keen focus on scientific papers" ²</a:t>
                      </a:r>
                      <a:endParaRPr sz="1400" u="none" cap="none" strike="noStrike"/>
                    </a:p>
                  </a:txBody>
                  <a:tcPr marT="45725" marB="45725" marR="91450" marL="91450" anchor="ctr"/>
                </a:tc>
              </a:tr>
              <a:tr h="48015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DeepSeek</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DeepSeek</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s-ES">
                          <a:solidFill>
                            <a:srgbClr val="000000"/>
                          </a:solidFill>
                          <a:latin typeface="Arial"/>
                          <a:ea typeface="Arial"/>
                          <a:cs typeface="Arial"/>
                          <a:sym typeface="Arial"/>
                        </a:rPr>
                        <a:t>8.1T multi-source corpus ³</a:t>
                      </a:r>
                      <a:endParaRPr sz="1400" u="none" cap="none" strike="noStrike"/>
                    </a:p>
                  </a:txBody>
                  <a:tcPr marT="45725" marB="45725" marR="91450" marL="91450" anchor="ctr"/>
                </a:tc>
              </a:tr>
              <a:tr h="480150">
                <a:tc>
                  <a:txBody>
                    <a:bodyPr/>
                    <a:lstStyle/>
                    <a:p>
                      <a:pPr indent="0" lvl="0" marL="0" marR="0" rtl="0" algn="ctr">
                        <a:lnSpc>
                          <a:spcPct val="100000"/>
                        </a:lnSpc>
                        <a:spcBef>
                          <a:spcPts val="0"/>
                        </a:spcBef>
                        <a:spcAft>
                          <a:spcPts val="0"/>
                        </a:spcAft>
                        <a:buClr>
                          <a:srgbClr val="000000"/>
                        </a:buClr>
                        <a:buSzPts val="1400"/>
                        <a:buFont typeface="Arial"/>
                        <a:buNone/>
                      </a:pPr>
                      <a:r>
                        <a:rPr lang="es-ES">
                          <a:latin typeface="Arial"/>
                          <a:ea typeface="Arial"/>
                          <a:cs typeface="Arial"/>
                          <a:sym typeface="Arial"/>
                        </a:rPr>
                        <a:t>Mistral</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100"/>
                        <a:buFont typeface="Arial"/>
                        <a:buNone/>
                      </a:pPr>
                      <a:r>
                        <a:rPr lang="es-ES">
                          <a:latin typeface="Arial"/>
                          <a:ea typeface="Arial"/>
                          <a:cs typeface="Arial"/>
                          <a:sym typeface="Arial"/>
                        </a:rPr>
                        <a:t>Mistral AI</a:t>
                      </a:r>
                      <a:endParaRPr b="0" i="0" sz="1400" u="none" cap="none" strike="noStrike">
                        <a:solidFill>
                          <a:schemeClr val="dk1"/>
                        </a:solidFill>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es-ES">
                          <a:solidFill>
                            <a:srgbClr val="000000"/>
                          </a:solidFill>
                          <a:latin typeface="Arial"/>
                          <a:ea typeface="Arial"/>
                          <a:cs typeface="Arial"/>
                          <a:sym typeface="Arial"/>
                        </a:rPr>
                        <a:t>Yes (Biomistral)</a:t>
                      </a:r>
                      <a:r>
                        <a:rPr baseline="30000" lang="es-ES">
                          <a:solidFill>
                            <a:srgbClr val="000000"/>
                          </a:solidFill>
                          <a:latin typeface="Arial"/>
                          <a:ea typeface="Arial"/>
                          <a:cs typeface="Arial"/>
                          <a:sym typeface="Arial"/>
                        </a:rPr>
                        <a:t>4</a:t>
                      </a:r>
                      <a:endParaRPr baseline="30000" sz="1400" u="none" cap="none" strike="noStrike"/>
                    </a:p>
                  </a:txBody>
                  <a:tcPr marT="45725" marB="45725" marR="91450" marL="91450" anchor="ctr"/>
                </a:tc>
              </a:tr>
            </a:tbl>
          </a:graphicData>
        </a:graphic>
      </p:graphicFrame>
      <p:sp>
        <p:nvSpPr>
          <p:cNvPr id="87" name="Google Shape;87;p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88" name="Google Shape;88;p3"/>
          <p:cNvSpPr txBox="1"/>
          <p:nvPr/>
        </p:nvSpPr>
        <p:spPr>
          <a:xfrm>
            <a:off x="2535025" y="5785250"/>
            <a:ext cx="9657000" cy="800400"/>
          </a:xfrm>
          <a:prstGeom prst="rect">
            <a:avLst/>
          </a:prstGeom>
          <a:noFill/>
          <a:ln>
            <a:noFill/>
          </a:ln>
        </p:spPr>
        <p:txBody>
          <a:bodyPr anchorCtr="0" anchor="t" bIns="91425" lIns="91425" spcFirstLastPara="1" rIns="91425" wrap="square" tIns="91425">
            <a:spAutoFit/>
          </a:bodyPr>
          <a:lstStyle/>
          <a:p>
            <a:pPr indent="-279400" lvl="0" marL="457200" rtl="0" algn="l">
              <a:spcBef>
                <a:spcPts val="0"/>
              </a:spcBef>
              <a:spcAft>
                <a:spcPts val="0"/>
              </a:spcAft>
              <a:buClr>
                <a:schemeClr val="dk1"/>
              </a:buClr>
              <a:buSzPts val="800"/>
              <a:buAutoNum type="arabicPeriod"/>
            </a:pPr>
            <a:r>
              <a:rPr lang="es-ES" sz="800">
                <a:solidFill>
                  <a:schemeClr val="dk1"/>
                </a:solidFill>
              </a:rPr>
              <a:t>Meta AI Blog: </a:t>
            </a:r>
            <a:r>
              <a:rPr lang="es-ES" sz="800" u="sng">
                <a:solidFill>
                  <a:schemeClr val="hlink"/>
                </a:solidFill>
                <a:hlinkClick r:id="rId5"/>
              </a:rPr>
              <a:t>https://ai.meta.com/blog/meta-llama-3/</a:t>
            </a:r>
            <a:endParaRPr sz="800">
              <a:solidFill>
                <a:schemeClr val="dk1"/>
              </a:solidFill>
            </a:endParaRPr>
          </a:p>
          <a:p>
            <a:pPr indent="-279400" lvl="0" marL="457200" rtl="0" algn="l">
              <a:spcBef>
                <a:spcPts val="0"/>
              </a:spcBef>
              <a:spcAft>
                <a:spcPts val="0"/>
              </a:spcAft>
              <a:buClr>
                <a:schemeClr val="dk1"/>
              </a:buClr>
              <a:buSzPts val="800"/>
              <a:buAutoNum type="arabicPeriod"/>
            </a:pPr>
            <a:r>
              <a:rPr lang="es-ES" sz="800">
                <a:solidFill>
                  <a:schemeClr val="dk1"/>
                </a:solidFill>
              </a:rPr>
              <a:t> Wikipedia/Google PaLM: </a:t>
            </a:r>
            <a:r>
              <a:rPr lang="es-ES" sz="800" u="sng">
                <a:solidFill>
                  <a:schemeClr val="hlink"/>
                </a:solidFill>
                <a:hlinkClick r:id="rId6"/>
              </a:rPr>
              <a:t>https://en.wikipedia.org/wiki/PaLM</a:t>
            </a:r>
            <a:endParaRPr sz="800">
              <a:solidFill>
                <a:schemeClr val="dk1"/>
              </a:solidFill>
            </a:endParaRPr>
          </a:p>
          <a:p>
            <a:pPr indent="-279400" lvl="0" marL="457200" rtl="0" algn="l">
              <a:spcBef>
                <a:spcPts val="0"/>
              </a:spcBef>
              <a:spcAft>
                <a:spcPts val="0"/>
              </a:spcAft>
              <a:buClr>
                <a:schemeClr val="dk1"/>
              </a:buClr>
              <a:buSzPts val="800"/>
              <a:buAutoNum type="arabicPeriod"/>
            </a:pPr>
            <a:r>
              <a:rPr lang="es-ES" sz="800">
                <a:solidFill>
                  <a:schemeClr val="dk1"/>
                </a:solidFill>
              </a:rPr>
              <a:t>Shao, Z., Dai, D., Guo, D., Liu (Benjamin Liu), B., Wang, Z., &amp; Xin, H. (2024). DeepSeek-V2: A Strong, Economical, and Efficient Mixture-of-Experts Language Model. </a:t>
            </a:r>
            <a:r>
              <a:rPr i="1" lang="es-ES" sz="800">
                <a:solidFill>
                  <a:schemeClr val="dk1"/>
                </a:solidFill>
              </a:rPr>
              <a:t>ArXiv, abs/2405.04434</a:t>
            </a:r>
            <a:r>
              <a:rPr lang="es-ES" sz="800">
                <a:solidFill>
                  <a:schemeClr val="dk1"/>
                </a:solidFill>
              </a:rPr>
              <a:t>.</a:t>
            </a:r>
            <a:endParaRPr sz="500">
              <a:solidFill>
                <a:schemeClr val="dk1"/>
              </a:solidFill>
            </a:endParaRPr>
          </a:p>
          <a:p>
            <a:pPr indent="-279400" lvl="0" marL="457200" rtl="0" algn="l">
              <a:spcBef>
                <a:spcPts val="0"/>
              </a:spcBef>
              <a:spcAft>
                <a:spcPts val="0"/>
              </a:spcAft>
              <a:buClr>
                <a:schemeClr val="dk1"/>
              </a:buClr>
              <a:buSzPts val="800"/>
              <a:buAutoNum type="arabicPeriod"/>
            </a:pPr>
            <a:r>
              <a:rPr lang="es-ES" sz="800">
                <a:solidFill>
                  <a:schemeClr val="dk1"/>
                </a:solidFill>
              </a:rPr>
              <a:t>Labrak, Y., Bazoge, A., Morin, E., Gourraud, P. A., Rouvier, M., &amp; Dufour, R. (2024). Biomistral: A collection of open-source pretrained large language models for medical domains. </a:t>
            </a:r>
            <a:r>
              <a:rPr i="1" lang="es-ES" sz="800">
                <a:solidFill>
                  <a:schemeClr val="dk1"/>
                </a:solidFill>
              </a:rPr>
              <a:t>arXiv preprint arXiv:2402.10373</a:t>
            </a:r>
            <a:r>
              <a:rPr lang="es-ES" sz="800">
                <a:solidFill>
                  <a:schemeClr val="dk1"/>
                </a:solidFill>
              </a:rPr>
              <a:t>.</a:t>
            </a:r>
            <a:endParaRPr sz="800"/>
          </a:p>
        </p:txBody>
      </p:sp>
      <p:sp>
        <p:nvSpPr>
          <p:cNvPr id="89" name="Google Shape;89;p3"/>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4"/>
          <p:cNvSpPr txBox="1"/>
          <p:nvPr>
            <p:ph type="title"/>
          </p:nvPr>
        </p:nvSpPr>
        <p:spPr>
          <a:xfrm>
            <a:off x="501805" y="511019"/>
            <a:ext cx="6924907" cy="156310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24484"/>
              </a:buClr>
              <a:buSzPts val="3200"/>
              <a:buFont typeface="Arial"/>
              <a:buNone/>
            </a:pPr>
            <a:r>
              <a:rPr lang="es-ES"/>
              <a:t>Bias in Research</a:t>
            </a:r>
            <a:endParaRPr/>
          </a:p>
        </p:txBody>
      </p:sp>
      <p:sp>
        <p:nvSpPr>
          <p:cNvPr id="95" name="Google Shape;95;p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3be1d090e8e_0_147"/>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Sex Bias in Clinical Trials</a:t>
            </a:r>
            <a:endParaRPr/>
          </a:p>
        </p:txBody>
      </p:sp>
      <p:sp>
        <p:nvSpPr>
          <p:cNvPr id="101" name="Google Shape;101;g3be1d090e8e_0_14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02" name="Google Shape;102;g3be1d090e8e_0_147"/>
          <p:cNvSpPr/>
          <p:nvPr/>
        </p:nvSpPr>
        <p:spPr>
          <a:xfrm>
            <a:off x="3057550" y="1866730"/>
            <a:ext cx="3048120" cy="457560"/>
          </a:xfrm>
          <a:custGeom>
            <a:rect b="b" l="l" r="r" t="t"/>
            <a:pathLst>
              <a:path extrusionOk="0" h="1271" w="8467">
                <a:moveTo>
                  <a:pt x="0" y="0"/>
                </a:moveTo>
                <a:lnTo>
                  <a:pt x="8467" y="0"/>
                </a:lnTo>
                <a:lnTo>
                  <a:pt x="8467"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03" name="Google Shape;103;g3be1d090e8e_0_147"/>
          <p:cNvSpPr/>
          <p:nvPr/>
        </p:nvSpPr>
        <p:spPr>
          <a:xfrm>
            <a:off x="6105310" y="1866730"/>
            <a:ext cx="2381760" cy="457560"/>
          </a:xfrm>
          <a:custGeom>
            <a:rect b="b" l="l" r="r" t="t"/>
            <a:pathLst>
              <a:path extrusionOk="0" h="1271" w="6616">
                <a:moveTo>
                  <a:pt x="0" y="0"/>
                </a:moveTo>
                <a:lnTo>
                  <a:pt x="6616" y="0"/>
                </a:lnTo>
                <a:lnTo>
                  <a:pt x="6616"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04" name="Google Shape;104;g3be1d090e8e_0_147"/>
          <p:cNvSpPr/>
          <p:nvPr/>
        </p:nvSpPr>
        <p:spPr>
          <a:xfrm>
            <a:off x="3057550" y="1866730"/>
            <a:ext cx="3048120" cy="457560"/>
          </a:xfrm>
          <a:custGeom>
            <a:rect b="b" l="l" r="r" t="t"/>
            <a:pathLst>
              <a:path extrusionOk="0" h="1271" w="8467">
                <a:moveTo>
                  <a:pt x="0" y="0"/>
                </a:moveTo>
                <a:lnTo>
                  <a:pt x="8467" y="0"/>
                </a:lnTo>
                <a:lnTo>
                  <a:pt x="8467" y="1271"/>
                </a:lnTo>
                <a:lnTo>
                  <a:pt x="0" y="1271"/>
                </a:lnTo>
                <a:lnTo>
                  <a:pt x="0" y="0"/>
                </a:lnTo>
                <a:close/>
              </a:path>
            </a:pathLst>
          </a:custGeom>
          <a:solidFill>
            <a:srgbClr val="1C307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FFFFFF"/>
              </a:solidFill>
              <a:latin typeface="Times New Roman"/>
              <a:ea typeface="Times New Roman"/>
              <a:cs typeface="Times New Roman"/>
              <a:sym typeface="Times New Roman"/>
            </a:endParaRPr>
          </a:p>
        </p:txBody>
      </p:sp>
      <p:sp>
        <p:nvSpPr>
          <p:cNvPr id="105" name="Google Shape;105;g3be1d090e8e_0_147"/>
          <p:cNvSpPr/>
          <p:nvPr/>
        </p:nvSpPr>
        <p:spPr>
          <a:xfrm>
            <a:off x="6105310" y="1866730"/>
            <a:ext cx="2381760" cy="457560"/>
          </a:xfrm>
          <a:custGeom>
            <a:rect b="b" l="l" r="r" t="t"/>
            <a:pathLst>
              <a:path extrusionOk="0" h="1271" w="6616">
                <a:moveTo>
                  <a:pt x="0" y="0"/>
                </a:moveTo>
                <a:lnTo>
                  <a:pt x="6616" y="0"/>
                </a:lnTo>
                <a:lnTo>
                  <a:pt x="6616" y="1271"/>
                </a:lnTo>
                <a:lnTo>
                  <a:pt x="0" y="1271"/>
                </a:lnTo>
                <a:lnTo>
                  <a:pt x="0" y="0"/>
                </a:lnTo>
                <a:close/>
              </a:path>
            </a:pathLst>
          </a:custGeom>
          <a:solidFill>
            <a:srgbClr val="1C307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FFFFFF"/>
              </a:solidFill>
              <a:latin typeface="Times New Roman"/>
              <a:ea typeface="Times New Roman"/>
              <a:cs typeface="Times New Roman"/>
              <a:sym typeface="Times New Roman"/>
            </a:endParaRPr>
          </a:p>
        </p:txBody>
      </p:sp>
      <p:sp>
        <p:nvSpPr>
          <p:cNvPr id="106" name="Google Shape;106;g3be1d090e8e_0_147"/>
          <p:cNvSpPr/>
          <p:nvPr/>
        </p:nvSpPr>
        <p:spPr>
          <a:xfrm>
            <a:off x="3057550" y="3228970"/>
            <a:ext cx="3048120" cy="457560"/>
          </a:xfrm>
          <a:custGeom>
            <a:rect b="b" l="l" r="r" t="t"/>
            <a:pathLst>
              <a:path extrusionOk="0" h="1271" w="8467">
                <a:moveTo>
                  <a:pt x="0" y="0"/>
                </a:moveTo>
                <a:lnTo>
                  <a:pt x="8467" y="0"/>
                </a:lnTo>
                <a:lnTo>
                  <a:pt x="8467"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Cardiovascular trials</a:t>
            </a:r>
            <a:endParaRPr sz="1740">
              <a:solidFill>
                <a:schemeClr val="dk1"/>
              </a:solidFill>
              <a:latin typeface="Times New Roman"/>
              <a:ea typeface="Times New Roman"/>
              <a:cs typeface="Times New Roman"/>
              <a:sym typeface="Times New Roman"/>
            </a:endParaRPr>
          </a:p>
        </p:txBody>
      </p:sp>
      <p:grpSp>
        <p:nvGrpSpPr>
          <p:cNvPr id="107" name="Google Shape;107;g3be1d090e8e_0_147"/>
          <p:cNvGrpSpPr/>
          <p:nvPr/>
        </p:nvGrpSpPr>
        <p:grpSpPr>
          <a:xfrm>
            <a:off x="3057550" y="2323930"/>
            <a:ext cx="5429520" cy="1819800"/>
            <a:chOff x="3057550" y="2323930"/>
            <a:chExt cx="5429520" cy="1819800"/>
          </a:xfrm>
        </p:grpSpPr>
        <p:sp>
          <p:nvSpPr>
            <p:cNvPr id="108" name="Google Shape;108;g3be1d090e8e_0_147"/>
            <p:cNvSpPr/>
            <p:nvPr/>
          </p:nvSpPr>
          <p:spPr>
            <a:xfrm>
              <a:off x="3057550" y="2323930"/>
              <a:ext cx="3048120" cy="448200"/>
            </a:xfrm>
            <a:custGeom>
              <a:rect b="b" l="l" r="r" t="t"/>
              <a:pathLst>
                <a:path extrusionOk="0" h="1245" w="8467">
                  <a:moveTo>
                    <a:pt x="0" y="0"/>
                  </a:moveTo>
                  <a:lnTo>
                    <a:pt x="8467" y="0"/>
                  </a:lnTo>
                  <a:lnTo>
                    <a:pt x="8467" y="1245"/>
                  </a:lnTo>
                  <a:lnTo>
                    <a:pt x="0" y="1245"/>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Median women enrolment</a:t>
              </a:r>
              <a:endParaRPr sz="1740">
                <a:solidFill>
                  <a:schemeClr val="dk1"/>
                </a:solidFill>
                <a:latin typeface="Times New Roman"/>
                <a:ea typeface="Times New Roman"/>
                <a:cs typeface="Times New Roman"/>
                <a:sym typeface="Times New Roman"/>
              </a:endParaRPr>
            </a:p>
          </p:txBody>
        </p:sp>
        <p:sp>
          <p:nvSpPr>
            <p:cNvPr id="109" name="Google Shape;109;g3be1d090e8e_0_147"/>
            <p:cNvSpPr/>
            <p:nvPr/>
          </p:nvSpPr>
          <p:spPr>
            <a:xfrm>
              <a:off x="6105310" y="2323930"/>
              <a:ext cx="2381760" cy="448200"/>
            </a:xfrm>
            <a:custGeom>
              <a:rect b="b" l="l" r="r" t="t"/>
              <a:pathLst>
                <a:path extrusionOk="0" h="1245" w="6616">
                  <a:moveTo>
                    <a:pt x="0" y="0"/>
                  </a:moveTo>
                  <a:lnTo>
                    <a:pt x="6616" y="0"/>
                  </a:lnTo>
                  <a:lnTo>
                    <a:pt x="6616" y="1245"/>
                  </a:lnTo>
                  <a:lnTo>
                    <a:pt x="0" y="1245"/>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41% ¹</a:t>
              </a:r>
              <a:endParaRPr sz="1740">
                <a:solidFill>
                  <a:schemeClr val="dk1"/>
                </a:solidFill>
                <a:latin typeface="Times New Roman"/>
                <a:ea typeface="Times New Roman"/>
                <a:cs typeface="Times New Roman"/>
                <a:sym typeface="Times New Roman"/>
              </a:endParaRPr>
            </a:p>
          </p:txBody>
        </p:sp>
        <p:sp>
          <p:nvSpPr>
            <p:cNvPr id="110" name="Google Shape;110;g3be1d090e8e_0_147"/>
            <p:cNvSpPr/>
            <p:nvPr/>
          </p:nvSpPr>
          <p:spPr>
            <a:xfrm>
              <a:off x="3057550" y="2771770"/>
              <a:ext cx="3048120" cy="457560"/>
            </a:xfrm>
            <a:custGeom>
              <a:rect b="b" l="l" r="r" t="t"/>
              <a:pathLst>
                <a:path extrusionOk="0" h="1271" w="8467">
                  <a:moveTo>
                    <a:pt x="0" y="0"/>
                  </a:moveTo>
                  <a:lnTo>
                    <a:pt x="8467" y="0"/>
                  </a:lnTo>
                  <a:lnTo>
                    <a:pt x="8467"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Phase I trials</a:t>
              </a:r>
              <a:endParaRPr sz="1740">
                <a:solidFill>
                  <a:schemeClr val="dk1"/>
                </a:solidFill>
                <a:latin typeface="Times New Roman"/>
                <a:ea typeface="Times New Roman"/>
                <a:cs typeface="Times New Roman"/>
                <a:sym typeface="Times New Roman"/>
              </a:endParaRPr>
            </a:p>
          </p:txBody>
        </p:sp>
        <p:sp>
          <p:nvSpPr>
            <p:cNvPr id="111" name="Google Shape;111;g3be1d090e8e_0_147"/>
            <p:cNvSpPr/>
            <p:nvPr/>
          </p:nvSpPr>
          <p:spPr>
            <a:xfrm>
              <a:off x="6105310" y="2771770"/>
              <a:ext cx="2381760" cy="457560"/>
            </a:xfrm>
            <a:custGeom>
              <a:rect b="b" l="l" r="r" t="t"/>
              <a:pathLst>
                <a:path extrusionOk="0" h="1271" w="6616">
                  <a:moveTo>
                    <a:pt x="0" y="0"/>
                  </a:moveTo>
                  <a:lnTo>
                    <a:pt x="6616" y="0"/>
                  </a:lnTo>
                  <a:lnTo>
                    <a:pt x="6616"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Only 30.6% women ²</a:t>
              </a:r>
              <a:endParaRPr sz="1740">
                <a:solidFill>
                  <a:schemeClr val="dk1"/>
                </a:solidFill>
                <a:latin typeface="Times New Roman"/>
                <a:ea typeface="Times New Roman"/>
                <a:cs typeface="Times New Roman"/>
                <a:sym typeface="Times New Roman"/>
              </a:endParaRPr>
            </a:p>
          </p:txBody>
        </p:sp>
        <p:sp>
          <p:nvSpPr>
            <p:cNvPr id="112" name="Google Shape;112;g3be1d090e8e_0_147"/>
            <p:cNvSpPr/>
            <p:nvPr/>
          </p:nvSpPr>
          <p:spPr>
            <a:xfrm>
              <a:off x="6105310" y="3228970"/>
              <a:ext cx="2381760" cy="457560"/>
            </a:xfrm>
            <a:custGeom>
              <a:rect b="b" l="l" r="r" t="t"/>
              <a:pathLst>
                <a:path extrusionOk="0" h="1271" w="6616">
                  <a:moveTo>
                    <a:pt x="0" y="0"/>
                  </a:moveTo>
                  <a:lnTo>
                    <a:pt x="6616" y="0"/>
                  </a:lnTo>
                  <a:lnTo>
                    <a:pt x="6616"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Only 30% women ³</a:t>
              </a:r>
              <a:endParaRPr sz="1740">
                <a:solidFill>
                  <a:schemeClr val="dk1"/>
                </a:solidFill>
                <a:latin typeface="Times New Roman"/>
                <a:ea typeface="Times New Roman"/>
                <a:cs typeface="Times New Roman"/>
                <a:sym typeface="Times New Roman"/>
              </a:endParaRPr>
            </a:p>
          </p:txBody>
        </p:sp>
        <p:sp>
          <p:nvSpPr>
            <p:cNvPr id="113" name="Google Shape;113;g3be1d090e8e_0_147"/>
            <p:cNvSpPr/>
            <p:nvPr/>
          </p:nvSpPr>
          <p:spPr>
            <a:xfrm>
              <a:off x="3057550" y="3686170"/>
              <a:ext cx="3048120" cy="457560"/>
            </a:xfrm>
            <a:custGeom>
              <a:rect b="b" l="l" r="r" t="t"/>
              <a:pathLst>
                <a:path extrusionOk="0" h="1271" w="8467">
                  <a:moveTo>
                    <a:pt x="0" y="0"/>
                  </a:moveTo>
                  <a:lnTo>
                    <a:pt x="8467" y="0"/>
                  </a:lnTo>
                  <a:lnTo>
                    <a:pt x="8467"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Trials exclusively male</a:t>
              </a:r>
              <a:endParaRPr sz="1740">
                <a:solidFill>
                  <a:schemeClr val="dk1"/>
                </a:solidFill>
                <a:latin typeface="Times New Roman"/>
                <a:ea typeface="Times New Roman"/>
                <a:cs typeface="Times New Roman"/>
                <a:sym typeface="Times New Roman"/>
              </a:endParaRPr>
            </a:p>
          </p:txBody>
        </p:sp>
        <p:sp>
          <p:nvSpPr>
            <p:cNvPr id="114" name="Google Shape;114;g3be1d090e8e_0_147"/>
            <p:cNvSpPr/>
            <p:nvPr/>
          </p:nvSpPr>
          <p:spPr>
            <a:xfrm>
              <a:off x="6105310" y="3686170"/>
              <a:ext cx="2381760" cy="457560"/>
            </a:xfrm>
            <a:custGeom>
              <a:rect b="b" l="l" r="r" t="t"/>
              <a:pathLst>
                <a:path extrusionOk="0" h="1271" w="6616">
                  <a:moveTo>
                    <a:pt x="0" y="0"/>
                  </a:moveTo>
                  <a:lnTo>
                    <a:pt x="6616" y="0"/>
                  </a:lnTo>
                  <a:lnTo>
                    <a:pt x="6616"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s-ES" sz="1740">
                  <a:solidFill>
                    <a:srgbClr val="1F2328"/>
                  </a:solidFill>
                  <a:latin typeface="Open Sans"/>
                  <a:ea typeface="Open Sans"/>
                  <a:cs typeface="Open Sans"/>
                  <a:sym typeface="Open Sans"/>
                </a:rPr>
                <a:t>34.1% ²</a:t>
              </a:r>
              <a:endParaRPr sz="1740">
                <a:solidFill>
                  <a:schemeClr val="dk1"/>
                </a:solidFill>
                <a:latin typeface="Times New Roman"/>
                <a:ea typeface="Times New Roman"/>
                <a:cs typeface="Times New Roman"/>
                <a:sym typeface="Times New Roman"/>
              </a:endParaRPr>
            </a:p>
          </p:txBody>
        </p:sp>
      </p:grpSp>
      <p:sp>
        <p:nvSpPr>
          <p:cNvPr id="115" name="Google Shape;115;g3be1d090e8e_0_147"/>
          <p:cNvSpPr/>
          <p:nvPr/>
        </p:nvSpPr>
        <p:spPr>
          <a:xfrm>
            <a:off x="3057550" y="1857370"/>
            <a:ext cx="9720" cy="466920"/>
          </a:xfrm>
          <a:custGeom>
            <a:rect b="b" l="l" r="r" t="t"/>
            <a:pathLst>
              <a:path extrusionOk="0" h="1297" w="27">
                <a:moveTo>
                  <a:pt x="0" y="0"/>
                </a:moveTo>
                <a:lnTo>
                  <a:pt x="27" y="0"/>
                </a:lnTo>
                <a:lnTo>
                  <a:pt x="27" y="1297"/>
                </a:lnTo>
                <a:lnTo>
                  <a:pt x="0" y="129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16" name="Google Shape;116;g3be1d090e8e_0_147"/>
          <p:cNvSpPr/>
          <p:nvPr/>
        </p:nvSpPr>
        <p:spPr>
          <a:xfrm>
            <a:off x="3057550" y="185737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17" name="Google Shape;117;g3be1d090e8e_0_147"/>
          <p:cNvSpPr/>
          <p:nvPr/>
        </p:nvSpPr>
        <p:spPr>
          <a:xfrm>
            <a:off x="6105310" y="1857370"/>
            <a:ext cx="10080" cy="466920"/>
          </a:xfrm>
          <a:custGeom>
            <a:rect b="b" l="l" r="r" t="t"/>
            <a:pathLst>
              <a:path extrusionOk="0" h="1297" w="28">
                <a:moveTo>
                  <a:pt x="0" y="0"/>
                </a:moveTo>
                <a:lnTo>
                  <a:pt x="28" y="0"/>
                </a:lnTo>
                <a:lnTo>
                  <a:pt x="28" y="1297"/>
                </a:lnTo>
                <a:lnTo>
                  <a:pt x="0" y="129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18" name="Google Shape;118;g3be1d090e8e_0_147"/>
          <p:cNvSpPr/>
          <p:nvPr/>
        </p:nvSpPr>
        <p:spPr>
          <a:xfrm>
            <a:off x="6115030" y="1857370"/>
            <a:ext cx="2372040" cy="9720"/>
          </a:xfrm>
          <a:custGeom>
            <a:rect b="b" l="l" r="r" t="t"/>
            <a:pathLst>
              <a:path extrusionOk="0" h="27" w="6589">
                <a:moveTo>
                  <a:pt x="0" y="0"/>
                </a:moveTo>
                <a:lnTo>
                  <a:pt x="6589" y="0"/>
                </a:lnTo>
                <a:lnTo>
                  <a:pt x="6589"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19" name="Google Shape;119;g3be1d090e8e_0_147"/>
          <p:cNvSpPr/>
          <p:nvPr/>
        </p:nvSpPr>
        <p:spPr>
          <a:xfrm>
            <a:off x="8476990" y="1857370"/>
            <a:ext cx="10080" cy="466920"/>
          </a:xfrm>
          <a:custGeom>
            <a:rect b="b" l="l" r="r" t="t"/>
            <a:pathLst>
              <a:path extrusionOk="0" h="1297" w="28">
                <a:moveTo>
                  <a:pt x="0" y="0"/>
                </a:moveTo>
                <a:lnTo>
                  <a:pt x="28" y="0"/>
                </a:lnTo>
                <a:lnTo>
                  <a:pt x="28" y="1297"/>
                </a:lnTo>
                <a:lnTo>
                  <a:pt x="0" y="129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0" name="Google Shape;120;g3be1d090e8e_0_147"/>
          <p:cNvSpPr/>
          <p:nvPr/>
        </p:nvSpPr>
        <p:spPr>
          <a:xfrm>
            <a:off x="3057550" y="231457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1" name="Google Shape;121;g3be1d090e8e_0_147"/>
          <p:cNvSpPr/>
          <p:nvPr/>
        </p:nvSpPr>
        <p:spPr>
          <a:xfrm>
            <a:off x="3057550" y="2323930"/>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2" name="Google Shape;122;g3be1d090e8e_0_147"/>
          <p:cNvSpPr/>
          <p:nvPr/>
        </p:nvSpPr>
        <p:spPr>
          <a:xfrm>
            <a:off x="6105310" y="23239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3" name="Google Shape;123;g3be1d090e8e_0_147"/>
          <p:cNvSpPr/>
          <p:nvPr/>
        </p:nvSpPr>
        <p:spPr>
          <a:xfrm>
            <a:off x="8476990" y="23239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4" name="Google Shape;124;g3be1d090e8e_0_147"/>
          <p:cNvSpPr/>
          <p:nvPr/>
        </p:nvSpPr>
        <p:spPr>
          <a:xfrm>
            <a:off x="3057550" y="2781130"/>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5" name="Google Shape;125;g3be1d090e8e_0_147"/>
          <p:cNvSpPr/>
          <p:nvPr/>
        </p:nvSpPr>
        <p:spPr>
          <a:xfrm>
            <a:off x="3057550" y="277177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6" name="Google Shape;126;g3be1d090e8e_0_147"/>
          <p:cNvSpPr/>
          <p:nvPr/>
        </p:nvSpPr>
        <p:spPr>
          <a:xfrm>
            <a:off x="6105310" y="27811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7" name="Google Shape;127;g3be1d090e8e_0_147"/>
          <p:cNvSpPr/>
          <p:nvPr/>
        </p:nvSpPr>
        <p:spPr>
          <a:xfrm>
            <a:off x="6115030" y="2771770"/>
            <a:ext cx="2372040" cy="9720"/>
          </a:xfrm>
          <a:custGeom>
            <a:rect b="b" l="l" r="r" t="t"/>
            <a:pathLst>
              <a:path extrusionOk="0" h="27" w="6589">
                <a:moveTo>
                  <a:pt x="0" y="0"/>
                </a:moveTo>
                <a:lnTo>
                  <a:pt x="6589" y="0"/>
                </a:lnTo>
                <a:lnTo>
                  <a:pt x="6589"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8" name="Google Shape;128;g3be1d090e8e_0_147"/>
          <p:cNvSpPr/>
          <p:nvPr/>
        </p:nvSpPr>
        <p:spPr>
          <a:xfrm>
            <a:off x="8476990" y="27811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29" name="Google Shape;129;g3be1d090e8e_0_147"/>
          <p:cNvSpPr/>
          <p:nvPr/>
        </p:nvSpPr>
        <p:spPr>
          <a:xfrm>
            <a:off x="3057550" y="3238330"/>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0" name="Google Shape;130;g3be1d090e8e_0_147"/>
          <p:cNvSpPr/>
          <p:nvPr/>
        </p:nvSpPr>
        <p:spPr>
          <a:xfrm>
            <a:off x="3057550" y="322897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1" name="Google Shape;131;g3be1d090e8e_0_147"/>
          <p:cNvSpPr/>
          <p:nvPr/>
        </p:nvSpPr>
        <p:spPr>
          <a:xfrm>
            <a:off x="6105310" y="32383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2" name="Google Shape;132;g3be1d090e8e_0_147"/>
          <p:cNvSpPr/>
          <p:nvPr/>
        </p:nvSpPr>
        <p:spPr>
          <a:xfrm>
            <a:off x="6115030" y="3228970"/>
            <a:ext cx="2372040" cy="9720"/>
          </a:xfrm>
          <a:custGeom>
            <a:rect b="b" l="l" r="r" t="t"/>
            <a:pathLst>
              <a:path extrusionOk="0" h="27" w="6589">
                <a:moveTo>
                  <a:pt x="0" y="0"/>
                </a:moveTo>
                <a:lnTo>
                  <a:pt x="6589" y="0"/>
                </a:lnTo>
                <a:lnTo>
                  <a:pt x="6589"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3" name="Google Shape;133;g3be1d090e8e_0_147"/>
          <p:cNvSpPr/>
          <p:nvPr/>
        </p:nvSpPr>
        <p:spPr>
          <a:xfrm>
            <a:off x="8476990" y="3238330"/>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4" name="Google Shape;134;g3be1d090e8e_0_147"/>
          <p:cNvSpPr/>
          <p:nvPr/>
        </p:nvSpPr>
        <p:spPr>
          <a:xfrm>
            <a:off x="3057550" y="3695530"/>
            <a:ext cx="9720" cy="448200"/>
          </a:xfrm>
          <a:custGeom>
            <a:rect b="b" l="l" r="r" t="t"/>
            <a:pathLst>
              <a:path extrusionOk="0" h="1245" w="27">
                <a:moveTo>
                  <a:pt x="0" y="0"/>
                </a:moveTo>
                <a:lnTo>
                  <a:pt x="27" y="0"/>
                </a:lnTo>
                <a:lnTo>
                  <a:pt x="27" y="1245"/>
                </a:lnTo>
                <a:lnTo>
                  <a:pt x="0" y="1245"/>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5" name="Google Shape;135;g3be1d090e8e_0_147"/>
          <p:cNvSpPr/>
          <p:nvPr/>
        </p:nvSpPr>
        <p:spPr>
          <a:xfrm>
            <a:off x="3057550" y="368617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6" name="Google Shape;136;g3be1d090e8e_0_147"/>
          <p:cNvSpPr/>
          <p:nvPr/>
        </p:nvSpPr>
        <p:spPr>
          <a:xfrm>
            <a:off x="6105310" y="3695530"/>
            <a:ext cx="10080" cy="448200"/>
          </a:xfrm>
          <a:custGeom>
            <a:rect b="b" l="l" r="r" t="t"/>
            <a:pathLst>
              <a:path extrusionOk="0" h="1245" w="28">
                <a:moveTo>
                  <a:pt x="0" y="0"/>
                </a:moveTo>
                <a:lnTo>
                  <a:pt x="28" y="0"/>
                </a:lnTo>
                <a:lnTo>
                  <a:pt x="28" y="1245"/>
                </a:lnTo>
                <a:lnTo>
                  <a:pt x="0" y="1245"/>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7" name="Google Shape;137;g3be1d090e8e_0_147"/>
          <p:cNvSpPr/>
          <p:nvPr/>
        </p:nvSpPr>
        <p:spPr>
          <a:xfrm>
            <a:off x="6115030" y="3686170"/>
            <a:ext cx="2372040" cy="9720"/>
          </a:xfrm>
          <a:custGeom>
            <a:rect b="b" l="l" r="r" t="t"/>
            <a:pathLst>
              <a:path extrusionOk="0" h="27" w="6589">
                <a:moveTo>
                  <a:pt x="0" y="0"/>
                </a:moveTo>
                <a:lnTo>
                  <a:pt x="6589" y="0"/>
                </a:lnTo>
                <a:lnTo>
                  <a:pt x="6589"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8" name="Google Shape;138;g3be1d090e8e_0_147"/>
          <p:cNvSpPr/>
          <p:nvPr/>
        </p:nvSpPr>
        <p:spPr>
          <a:xfrm>
            <a:off x="8476990" y="3695530"/>
            <a:ext cx="10080" cy="448200"/>
          </a:xfrm>
          <a:custGeom>
            <a:rect b="b" l="l" r="r" t="t"/>
            <a:pathLst>
              <a:path extrusionOk="0" h="1245" w="28">
                <a:moveTo>
                  <a:pt x="0" y="0"/>
                </a:moveTo>
                <a:lnTo>
                  <a:pt x="28" y="0"/>
                </a:lnTo>
                <a:lnTo>
                  <a:pt x="28" y="1245"/>
                </a:lnTo>
                <a:lnTo>
                  <a:pt x="0" y="1245"/>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39" name="Google Shape;139;g3be1d090e8e_0_147"/>
          <p:cNvSpPr/>
          <p:nvPr/>
        </p:nvSpPr>
        <p:spPr>
          <a:xfrm>
            <a:off x="3057550" y="4134010"/>
            <a:ext cx="3057840" cy="9720"/>
          </a:xfrm>
          <a:custGeom>
            <a:rect b="b" l="l" r="r" t="t"/>
            <a:pathLst>
              <a:path extrusionOk="0" h="27" w="8494">
                <a:moveTo>
                  <a:pt x="0" y="0"/>
                </a:moveTo>
                <a:lnTo>
                  <a:pt x="8494" y="0"/>
                </a:lnTo>
                <a:lnTo>
                  <a:pt x="8494"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40" name="Google Shape;140;g3be1d090e8e_0_147"/>
          <p:cNvSpPr/>
          <p:nvPr/>
        </p:nvSpPr>
        <p:spPr>
          <a:xfrm>
            <a:off x="6115030" y="4134010"/>
            <a:ext cx="2372040" cy="9720"/>
          </a:xfrm>
          <a:custGeom>
            <a:rect b="b" l="l" r="r" t="t"/>
            <a:pathLst>
              <a:path extrusionOk="0" h="27" w="6589">
                <a:moveTo>
                  <a:pt x="0" y="0"/>
                </a:moveTo>
                <a:lnTo>
                  <a:pt x="6589" y="0"/>
                </a:lnTo>
                <a:lnTo>
                  <a:pt x="6589"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41" name="Google Shape;141;g3be1d090e8e_0_147"/>
          <p:cNvSpPr txBox="1"/>
          <p:nvPr/>
        </p:nvSpPr>
        <p:spPr>
          <a:xfrm>
            <a:off x="4109470" y="1935490"/>
            <a:ext cx="9204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FFFFFF"/>
                </a:solidFill>
                <a:latin typeface="Open Sans"/>
                <a:ea typeface="Open Sans"/>
                <a:cs typeface="Open Sans"/>
                <a:sym typeface="Open Sans"/>
              </a:rPr>
              <a:t>Evidence</a:t>
            </a:r>
            <a:endParaRPr b="0" sz="1740" u="none" strike="noStrike">
              <a:solidFill>
                <a:srgbClr val="000000"/>
              </a:solidFill>
              <a:latin typeface="Times New Roman"/>
              <a:ea typeface="Times New Roman"/>
              <a:cs typeface="Times New Roman"/>
              <a:sym typeface="Times New Roman"/>
            </a:endParaRPr>
          </a:p>
        </p:txBody>
      </p:sp>
      <p:sp>
        <p:nvSpPr>
          <p:cNvPr id="142" name="Google Shape;142;g3be1d090e8e_0_147"/>
          <p:cNvSpPr txBox="1"/>
          <p:nvPr/>
        </p:nvSpPr>
        <p:spPr>
          <a:xfrm>
            <a:off x="6868870" y="1935490"/>
            <a:ext cx="8115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FFFFFF"/>
                </a:solidFill>
                <a:latin typeface="Open Sans"/>
                <a:ea typeface="Open Sans"/>
                <a:cs typeface="Open Sans"/>
                <a:sym typeface="Open Sans"/>
              </a:rPr>
              <a:t>Statistic</a:t>
            </a:r>
            <a:endParaRPr b="0" sz="1740" u="none" strike="noStrike">
              <a:solidFill>
                <a:srgbClr val="000000"/>
              </a:solidFill>
              <a:latin typeface="Times New Roman"/>
              <a:ea typeface="Times New Roman"/>
              <a:cs typeface="Times New Roman"/>
              <a:sym typeface="Times New Roman"/>
            </a:endParaRPr>
          </a:p>
        </p:txBody>
      </p:sp>
      <p:sp>
        <p:nvSpPr>
          <p:cNvPr id="143" name="Google Shape;143;g3be1d090e8e_0_147"/>
          <p:cNvSpPr txBox="1"/>
          <p:nvPr/>
        </p:nvSpPr>
        <p:spPr>
          <a:xfrm>
            <a:off x="2350150" y="5929400"/>
            <a:ext cx="9709500" cy="923400"/>
          </a:xfrm>
          <a:prstGeom prst="rect">
            <a:avLst/>
          </a:prstGeom>
          <a:noFill/>
          <a:ln>
            <a:noFill/>
          </a:ln>
        </p:spPr>
        <p:txBody>
          <a:bodyPr anchorCtr="0" anchor="t" bIns="91425" lIns="91425" spcFirstLastPara="1" rIns="91425" wrap="square" tIns="91425">
            <a:spAutoFit/>
          </a:bodyPr>
          <a:lstStyle/>
          <a:p>
            <a:pPr indent="-279400" lvl="0" marL="457200" rtl="0" algn="l">
              <a:spcBef>
                <a:spcPts val="0"/>
              </a:spcBef>
              <a:spcAft>
                <a:spcPts val="0"/>
              </a:spcAft>
              <a:buClr>
                <a:srgbClr val="222222"/>
              </a:buClr>
              <a:buSzPts val="800"/>
              <a:buFont typeface="Roboto"/>
              <a:buAutoNum type="arabicPeriod"/>
            </a:pPr>
            <a:r>
              <a:rPr lang="es-ES" sz="800">
                <a:solidFill>
                  <a:schemeClr val="dk1"/>
                </a:solidFill>
              </a:rPr>
              <a:t>Daitch, V., Turjeman, A., Poran, I. </a:t>
            </a:r>
            <a:r>
              <a:rPr i="1" lang="es-ES" sz="800">
                <a:solidFill>
                  <a:schemeClr val="dk1"/>
                </a:solidFill>
              </a:rPr>
              <a:t>et al.</a:t>
            </a:r>
            <a:r>
              <a:rPr lang="es-ES" sz="800">
                <a:solidFill>
                  <a:schemeClr val="dk1"/>
                </a:solidFill>
              </a:rPr>
              <a:t> Underrepresentation of women in randomized controlled trials: a systematic review and meta-analysis. </a:t>
            </a:r>
            <a:r>
              <a:rPr i="1" lang="es-ES" sz="800">
                <a:solidFill>
                  <a:schemeClr val="dk1"/>
                </a:solidFill>
              </a:rPr>
              <a:t>Trials</a:t>
            </a:r>
            <a:r>
              <a:rPr lang="es-ES" sz="800">
                <a:solidFill>
                  <a:schemeClr val="dk1"/>
                </a:solidFill>
              </a:rPr>
              <a:t> </a:t>
            </a:r>
            <a:r>
              <a:rPr b="1" lang="es-ES" sz="800">
                <a:solidFill>
                  <a:schemeClr val="dk1"/>
                </a:solidFill>
              </a:rPr>
              <a:t>23</a:t>
            </a:r>
            <a:r>
              <a:rPr lang="es-ES" sz="800">
                <a:solidFill>
                  <a:schemeClr val="dk1"/>
                </a:solidFill>
              </a:rPr>
              <a:t>, 1038 (2022). https://doi.org/10.1186/s13063-022-07004-2</a:t>
            </a:r>
            <a:endParaRPr sz="800">
              <a:solidFill>
                <a:srgbClr val="222222"/>
              </a:solidFill>
              <a:highlight>
                <a:srgbClr val="FFFFFF"/>
              </a:highlight>
              <a:latin typeface="Roboto"/>
              <a:ea typeface="Roboto"/>
              <a:cs typeface="Roboto"/>
              <a:sym typeface="Roboto"/>
            </a:endParaRPr>
          </a:p>
          <a:p>
            <a:pPr indent="-279400" lvl="0" marL="457200" rtl="0" algn="l">
              <a:spcBef>
                <a:spcPts val="0"/>
              </a:spcBef>
              <a:spcAft>
                <a:spcPts val="0"/>
              </a:spcAft>
              <a:buClr>
                <a:srgbClr val="222222"/>
              </a:buClr>
              <a:buSzPts val="800"/>
              <a:buFont typeface="Roboto"/>
              <a:buAutoNum type="arabicPeriod"/>
            </a:pPr>
            <a:r>
              <a:rPr lang="es-ES" sz="800">
                <a:solidFill>
                  <a:schemeClr val="dk1"/>
                </a:solidFill>
              </a:rPr>
              <a:t>Merone, L., Tsey, K., Russell, D., &amp; Nagle, C. (2022). Sex Inequalities in Medical Research: A Systematic Scoping Review of the Literature. </a:t>
            </a:r>
            <a:r>
              <a:rPr i="1" lang="es-ES" sz="800">
                <a:solidFill>
                  <a:schemeClr val="dk1"/>
                </a:solidFill>
              </a:rPr>
              <a:t>Women's health reports (New Rochelle, N.Y.)</a:t>
            </a:r>
            <a:r>
              <a:rPr lang="es-ES" sz="800">
                <a:solidFill>
                  <a:schemeClr val="dk1"/>
                </a:solidFill>
              </a:rPr>
              <a:t>, </a:t>
            </a:r>
            <a:r>
              <a:rPr i="1" lang="es-ES" sz="800">
                <a:solidFill>
                  <a:schemeClr val="dk1"/>
                </a:solidFill>
              </a:rPr>
              <a:t>3</a:t>
            </a:r>
            <a:r>
              <a:rPr lang="es-ES" sz="800">
                <a:solidFill>
                  <a:schemeClr val="dk1"/>
                </a:solidFill>
              </a:rPr>
              <a:t>(1), 49–59. https://doi.org/10.1089/whr.2021.0083</a:t>
            </a:r>
            <a:endParaRPr sz="800">
              <a:solidFill>
                <a:srgbClr val="222222"/>
              </a:solidFill>
              <a:highlight>
                <a:srgbClr val="FFFFFF"/>
              </a:highlight>
              <a:latin typeface="Roboto"/>
              <a:ea typeface="Roboto"/>
              <a:cs typeface="Roboto"/>
              <a:sym typeface="Roboto"/>
            </a:endParaRPr>
          </a:p>
          <a:p>
            <a:pPr indent="-279400" lvl="0" marL="457200" rtl="0" algn="l">
              <a:spcBef>
                <a:spcPts val="0"/>
              </a:spcBef>
              <a:spcAft>
                <a:spcPts val="0"/>
              </a:spcAft>
              <a:buClr>
                <a:srgbClr val="222222"/>
              </a:buClr>
              <a:buSzPts val="800"/>
              <a:buFont typeface="Roboto"/>
              <a:buAutoNum type="arabicPeriod"/>
            </a:pPr>
            <a:r>
              <a:rPr lang="es-ES" sz="800">
                <a:solidFill>
                  <a:schemeClr val="dk1"/>
                </a:solidFill>
              </a:rPr>
              <a:t>Tobb, K., Kocher, M., &amp; Bullock-Palmer, R. P. (2022). Underrepresentation of women in cardiovascular trials- it is time to shatter this glass ceiling. </a:t>
            </a:r>
            <a:r>
              <a:rPr i="1" lang="es-ES" sz="800">
                <a:solidFill>
                  <a:schemeClr val="dk1"/>
                </a:solidFill>
              </a:rPr>
              <a:t>American heart journal plus : cardiology research and practice</a:t>
            </a:r>
            <a:r>
              <a:rPr lang="es-ES" sz="800">
                <a:solidFill>
                  <a:schemeClr val="dk1"/>
                </a:solidFill>
              </a:rPr>
              <a:t>, </a:t>
            </a:r>
            <a:r>
              <a:rPr i="1" lang="es-ES" sz="800">
                <a:solidFill>
                  <a:schemeClr val="dk1"/>
                </a:solidFill>
              </a:rPr>
              <a:t>13</a:t>
            </a:r>
            <a:r>
              <a:rPr lang="es-ES" sz="800">
                <a:solidFill>
                  <a:schemeClr val="dk1"/>
                </a:solidFill>
              </a:rPr>
              <a:t>, 100109. https://doi.org/10.1016/j.ahjo.2022.100109</a:t>
            </a:r>
            <a:endParaRPr sz="800">
              <a:solidFill>
                <a:srgbClr val="222222"/>
              </a:solidFill>
              <a:highlight>
                <a:srgbClr val="FFFFFF"/>
              </a:highlight>
              <a:latin typeface="Roboto"/>
              <a:ea typeface="Roboto"/>
              <a:cs typeface="Roboto"/>
              <a:sym typeface="Roboto"/>
            </a:endParaRPr>
          </a:p>
        </p:txBody>
      </p:sp>
      <p:sp>
        <p:nvSpPr>
          <p:cNvPr id="144" name="Google Shape;144;g3be1d090e8e_0_147"/>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3be1d090e8e_0_210"/>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Historical Context</a:t>
            </a:r>
            <a:endParaRPr/>
          </a:p>
        </p:txBody>
      </p:sp>
      <p:sp>
        <p:nvSpPr>
          <p:cNvPr id="150" name="Google Shape;150;g3be1d090e8e_0_21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51" name="Google Shape;151;g3be1d090e8e_0_210"/>
          <p:cNvSpPr txBox="1"/>
          <p:nvPr/>
        </p:nvSpPr>
        <p:spPr>
          <a:xfrm>
            <a:off x="2350150" y="5929400"/>
            <a:ext cx="9709500" cy="677100"/>
          </a:xfrm>
          <a:prstGeom prst="rect">
            <a:avLst/>
          </a:prstGeom>
          <a:noFill/>
          <a:ln>
            <a:noFill/>
          </a:ln>
        </p:spPr>
        <p:txBody>
          <a:bodyPr anchorCtr="0" anchor="t" bIns="91425" lIns="91425" spcFirstLastPara="1" rIns="91425" wrap="square" tIns="91425">
            <a:spAutoFit/>
          </a:bodyPr>
          <a:lstStyle/>
          <a:p>
            <a:pPr indent="-279400" lvl="0" marL="457200" rtl="0" algn="l">
              <a:spcBef>
                <a:spcPts val="0"/>
              </a:spcBef>
              <a:spcAft>
                <a:spcPts val="0"/>
              </a:spcAft>
              <a:buClr>
                <a:srgbClr val="222222"/>
              </a:buClr>
              <a:buSzPts val="800"/>
              <a:buFont typeface="Roboto"/>
              <a:buAutoNum type="arabicPeriod"/>
            </a:pPr>
            <a:r>
              <a:rPr lang="es-ES" sz="800">
                <a:solidFill>
                  <a:schemeClr val="dk1"/>
                </a:solidFill>
              </a:rPr>
              <a:t>Institute of Medicine (US) Committee on the Ethical and Legal Issues Relating to the Inclusion of Women in Clinical Studies; Mastroianni AC, Faden R, Federman D, editors. Women and Health Research: Ethical and Legal Issues of Including Women in Clinical Studies: Volume 2: Workshop and Commissioned Papers. Washington (DC): National Academies Press (US); 1999. Health Consequences of Exclusion or Underrepresentation of Women in Clinical Studies (I) Available from: </a:t>
            </a:r>
            <a:r>
              <a:rPr lang="es-ES" sz="800" u="sng">
                <a:solidFill>
                  <a:schemeClr val="hlink"/>
                </a:solidFill>
                <a:hlinkClick r:id="rId5"/>
              </a:rPr>
              <a:t>https://www.ncbi.nlm.nih.gov/books/NBK236583/</a:t>
            </a:r>
            <a:endParaRPr sz="800">
              <a:solidFill>
                <a:schemeClr val="dk1"/>
              </a:solidFill>
            </a:endParaRPr>
          </a:p>
          <a:p>
            <a:pPr indent="-279400" lvl="0" marL="457200" rtl="0" algn="l">
              <a:spcBef>
                <a:spcPts val="0"/>
              </a:spcBef>
              <a:spcAft>
                <a:spcPts val="0"/>
              </a:spcAft>
              <a:buClr>
                <a:schemeClr val="dk1"/>
              </a:buClr>
              <a:buSzPts val="800"/>
              <a:buAutoNum type="arabicPeriod"/>
            </a:pPr>
            <a:r>
              <a:rPr lang="es-ES" sz="800">
                <a:solidFill>
                  <a:schemeClr val="dk1"/>
                </a:solidFill>
              </a:rPr>
              <a:t>NIH Revitalization Act of 1993, Pub. L. No. 103-43, 107 Stat. 122 (1993).</a:t>
            </a:r>
            <a:endParaRPr sz="800">
              <a:solidFill>
                <a:schemeClr val="dk1"/>
              </a:solidFill>
            </a:endParaRPr>
          </a:p>
        </p:txBody>
      </p:sp>
      <p:sp>
        <p:nvSpPr>
          <p:cNvPr id="152" name="Google Shape;152;g3be1d090e8e_0_210"/>
          <p:cNvSpPr txBox="1"/>
          <p:nvPr/>
        </p:nvSpPr>
        <p:spPr>
          <a:xfrm>
            <a:off x="517200" y="1828200"/>
            <a:ext cx="102450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a:t>1977</a:t>
            </a:r>
            <a:endParaRPr b="1"/>
          </a:p>
          <a:p>
            <a:pPr indent="0" lvl="0" marL="0" rtl="0" algn="l">
              <a:spcBef>
                <a:spcPts val="0"/>
              </a:spcBef>
              <a:spcAft>
                <a:spcPts val="0"/>
              </a:spcAft>
              <a:buNone/>
            </a:pPr>
            <a:r>
              <a:rPr lang="es-ES"/>
              <a:t>FDA banned women of childbearing potential from Phase I/II trials ¹</a:t>
            </a:r>
            <a:endParaRPr/>
          </a:p>
          <a:p>
            <a:pPr indent="0" lvl="0" marL="0" rtl="0" algn="l">
              <a:spcBef>
                <a:spcPts val="0"/>
              </a:spcBef>
              <a:spcAft>
                <a:spcPts val="0"/>
              </a:spcAft>
              <a:buNone/>
            </a:pPr>
            <a:r>
              <a:t/>
            </a:r>
            <a:endParaRPr/>
          </a:p>
          <a:p>
            <a:pPr indent="0" lvl="0" marL="0" rtl="0" algn="l">
              <a:spcBef>
                <a:spcPts val="0"/>
              </a:spcBef>
              <a:spcAft>
                <a:spcPts val="0"/>
              </a:spcAft>
              <a:buNone/>
            </a:pPr>
            <a:r>
              <a:rPr b="1" lang="es-ES"/>
              <a:t>1993</a:t>
            </a:r>
            <a:endParaRPr b="1"/>
          </a:p>
          <a:p>
            <a:pPr indent="0" lvl="0" marL="0" rtl="0" algn="l">
              <a:spcBef>
                <a:spcPts val="0"/>
              </a:spcBef>
              <a:spcAft>
                <a:spcPts val="0"/>
              </a:spcAft>
              <a:buNone/>
            </a:pPr>
            <a:r>
              <a:rPr lang="es-ES"/>
              <a:t>NIH Revitalization Act lifted the ban</a:t>
            </a:r>
            <a:r>
              <a:rPr baseline="30000" lang="es-ES"/>
              <a:t>2</a:t>
            </a:r>
            <a:endParaRPr baseline="30000"/>
          </a:p>
          <a:p>
            <a:pPr indent="0" lvl="0" marL="0" rtl="0" algn="l">
              <a:spcBef>
                <a:spcPts val="0"/>
              </a:spcBef>
              <a:spcAft>
                <a:spcPts val="0"/>
              </a:spcAft>
              <a:buNone/>
            </a:pPr>
            <a:r>
              <a:t/>
            </a:r>
            <a:endParaRPr/>
          </a:p>
          <a:p>
            <a:pPr indent="0" lvl="0" marL="0" rtl="0" algn="l">
              <a:spcBef>
                <a:spcPts val="0"/>
              </a:spcBef>
              <a:spcAft>
                <a:spcPts val="0"/>
              </a:spcAft>
              <a:buNone/>
            </a:pPr>
            <a:r>
              <a:rPr b="1" lang="es-ES"/>
              <a:t>Today</a:t>
            </a:r>
            <a:endParaRPr b="1"/>
          </a:p>
          <a:p>
            <a:pPr indent="0" lvl="0" marL="0" rtl="0" algn="l">
              <a:spcBef>
                <a:spcPts val="0"/>
              </a:spcBef>
              <a:spcAft>
                <a:spcPts val="0"/>
              </a:spcAft>
              <a:buNone/>
            </a:pPr>
            <a:r>
              <a:rPr lang="es-ES"/>
              <a:t>Despite EU mandates, it remains difficult to monitor how consistently sex-disaggregated data are collected and reported in scientific publications.</a:t>
            </a:r>
            <a:endParaRPr/>
          </a:p>
        </p:txBody>
      </p:sp>
      <p:sp>
        <p:nvSpPr>
          <p:cNvPr id="153" name="Google Shape;153;g3be1d090e8e_0_210"/>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3be1d090e8e_0_566"/>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Real-World Consequences: ADRs</a:t>
            </a:r>
            <a:endParaRPr/>
          </a:p>
        </p:txBody>
      </p:sp>
      <p:sp>
        <p:nvSpPr>
          <p:cNvPr id="159" name="Google Shape;159;g3be1d090e8e_0_56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60" name="Google Shape;160;g3be1d090e8e_0_566"/>
          <p:cNvSpPr txBox="1"/>
          <p:nvPr/>
        </p:nvSpPr>
        <p:spPr>
          <a:xfrm>
            <a:off x="2286000" y="5782600"/>
            <a:ext cx="9906300" cy="1200600"/>
          </a:xfrm>
          <a:prstGeom prst="rect">
            <a:avLst/>
          </a:prstGeom>
          <a:noFill/>
          <a:ln>
            <a:noFill/>
          </a:ln>
        </p:spPr>
        <p:txBody>
          <a:bodyPr anchorCtr="0" anchor="t" bIns="91425" lIns="91425" spcFirstLastPara="1" rIns="91425" wrap="square" tIns="91425">
            <a:spAutoFit/>
          </a:bodyPr>
          <a:lstStyle/>
          <a:p>
            <a:pPr indent="-266700" lvl="0" marL="457200" rtl="0" algn="l">
              <a:spcBef>
                <a:spcPts val="0"/>
              </a:spcBef>
              <a:spcAft>
                <a:spcPts val="0"/>
              </a:spcAft>
              <a:buClr>
                <a:srgbClr val="222222"/>
              </a:buClr>
              <a:buSzPts val="600"/>
              <a:buFont typeface="Roboto"/>
              <a:buAutoNum type="arabicPeriod"/>
            </a:pPr>
            <a:r>
              <a:rPr lang="es-ES" sz="600">
                <a:solidFill>
                  <a:schemeClr val="dk1"/>
                </a:solidFill>
              </a:rPr>
              <a:t>Zucker, I., &amp; Prendergast, B. J. (2020). Sex differences in pharmacokinetics predict adverse drug reactions in women. </a:t>
            </a:r>
            <a:r>
              <a:rPr i="1" lang="es-ES" sz="600">
                <a:solidFill>
                  <a:schemeClr val="dk1"/>
                </a:solidFill>
              </a:rPr>
              <a:t>Biology of sex differences</a:t>
            </a:r>
            <a:r>
              <a:rPr lang="es-ES" sz="600">
                <a:solidFill>
                  <a:schemeClr val="dk1"/>
                </a:solidFill>
              </a:rPr>
              <a:t>, </a:t>
            </a:r>
            <a:r>
              <a:rPr i="1" lang="es-ES" sz="600">
                <a:solidFill>
                  <a:schemeClr val="dk1"/>
                </a:solidFill>
              </a:rPr>
              <a:t>11</a:t>
            </a:r>
            <a:r>
              <a:rPr lang="es-ES" sz="600">
                <a:solidFill>
                  <a:schemeClr val="dk1"/>
                </a:solidFill>
              </a:rPr>
              <a:t>(1), 32. https://doi.org/10.1186/s13293-020-00308-5</a:t>
            </a:r>
            <a:endParaRPr sz="600">
              <a:solidFill>
                <a:schemeClr val="dk1"/>
              </a:solidFill>
            </a:endParaRPr>
          </a:p>
          <a:p>
            <a:pPr indent="-266700" lvl="0" marL="457200" rtl="0" algn="l">
              <a:spcBef>
                <a:spcPts val="0"/>
              </a:spcBef>
              <a:spcAft>
                <a:spcPts val="0"/>
              </a:spcAft>
              <a:buClr>
                <a:schemeClr val="dk1"/>
              </a:buClr>
              <a:buSzPts val="600"/>
              <a:buAutoNum type="arabicPeriod"/>
            </a:pPr>
            <a:r>
              <a:rPr lang="es-ES" sz="600">
                <a:solidFill>
                  <a:schemeClr val="dk1"/>
                </a:solidFill>
              </a:rPr>
              <a:t>Watson, S., Caster, O., Rochon, P. A., &amp; den Ruijter, H. (2019). Reported adverse drug reactions in women and men: Aggregated evidence from globally collected individual case reports during half a century. eClinicalMedicine, 17. https://doi.org/10.1016/j.eclinm.2019.10.001</a:t>
            </a:r>
            <a:endParaRPr sz="600">
              <a:solidFill>
                <a:schemeClr val="dk1"/>
              </a:solidFill>
            </a:endParaRPr>
          </a:p>
          <a:p>
            <a:pPr indent="-266700" lvl="0" marL="457200" rtl="0" algn="l">
              <a:spcBef>
                <a:spcPts val="0"/>
              </a:spcBef>
              <a:spcAft>
                <a:spcPts val="0"/>
              </a:spcAft>
              <a:buClr>
                <a:schemeClr val="dk1"/>
              </a:buClr>
              <a:buSzPts val="600"/>
              <a:buAutoNum type="arabicPeriod"/>
            </a:pPr>
            <a:r>
              <a:rPr lang="es-ES" sz="600" u="sng">
                <a:solidFill>
                  <a:schemeClr val="hlink"/>
                </a:solidFill>
                <a:hlinkClick r:id="rId5"/>
              </a:rPr>
              <a:t>https://www.fda.gov/drugs/drug-safety-and-availability/fda-drug-safety-communication-fda-approves-new-label-changes-and-dosing-zolpidem-products-and</a:t>
            </a:r>
            <a:endParaRPr sz="600">
              <a:solidFill>
                <a:schemeClr val="dk1"/>
              </a:solidFill>
            </a:endParaRPr>
          </a:p>
          <a:p>
            <a:pPr indent="-266700" lvl="0" marL="457200" rtl="0" algn="l">
              <a:spcBef>
                <a:spcPts val="0"/>
              </a:spcBef>
              <a:spcAft>
                <a:spcPts val="0"/>
              </a:spcAft>
              <a:buClr>
                <a:srgbClr val="222222"/>
              </a:buClr>
              <a:buSzPts val="600"/>
              <a:buFont typeface="Roboto"/>
              <a:buAutoNum type="arabicPeriod"/>
            </a:pPr>
            <a:r>
              <a:rPr lang="es-ES" sz="600">
                <a:solidFill>
                  <a:schemeClr val="dk1"/>
                </a:solidFill>
              </a:rPr>
              <a:t>Jianhua Wu, Chris P Gale, Marlous Hall, Tatendashe B Dondo, Elizabeth Metcalfe, Ged Oliver, Phil D Batin, Harry Hemingway, Adam Timmis, Robert M West, Editor’s Choice - Impact of initial hospital diagnosis on mortality for acute myocardial infarction: A national cohort study, European Heart Journal. Acute Cardiovascular Care, Volume 7, Issue 2, 1 March 2018, Pages 139–148, https://doi.org/10.1177/2048872616661693</a:t>
            </a:r>
            <a:endParaRPr sz="600">
              <a:solidFill>
                <a:schemeClr val="dk1"/>
              </a:solidFill>
            </a:endParaRPr>
          </a:p>
          <a:p>
            <a:pPr indent="-266700" lvl="0" marL="457200" rtl="0" algn="l">
              <a:spcBef>
                <a:spcPts val="0"/>
              </a:spcBef>
              <a:spcAft>
                <a:spcPts val="0"/>
              </a:spcAft>
              <a:buClr>
                <a:schemeClr val="dk1"/>
              </a:buClr>
              <a:buSzPts val="600"/>
              <a:buAutoNum type="arabicPeriod"/>
            </a:pPr>
            <a:r>
              <a:rPr lang="es-ES" sz="600">
                <a:solidFill>
                  <a:schemeClr val="dk1"/>
                </a:solidFill>
              </a:rPr>
              <a:t>Johnson, H. M., Gorre, C. E., Friedrich-Karnik, A., &amp; Gulati, M. (2021). Addressing the Bias in Cardiovascular Care: Missed &amp; Delayed Diagnosis of Cardiovascular Disease in Women. American journal of preventive cardiology, 8, 100299. https://doi.org/10.1016/j.ajpc.2021.100299</a:t>
            </a:r>
            <a:endParaRPr sz="600">
              <a:solidFill>
                <a:schemeClr val="dk1"/>
              </a:solidFill>
            </a:endParaRPr>
          </a:p>
          <a:p>
            <a:pPr indent="-266700" lvl="0" marL="457200" rtl="0" algn="l">
              <a:spcBef>
                <a:spcPts val="0"/>
              </a:spcBef>
              <a:spcAft>
                <a:spcPts val="0"/>
              </a:spcAft>
              <a:buClr>
                <a:srgbClr val="222222"/>
              </a:buClr>
              <a:buSzPts val="600"/>
              <a:buFont typeface="Roboto"/>
              <a:buAutoNum type="arabicPeriod"/>
            </a:pPr>
            <a:r>
              <a:rPr lang="es-ES" sz="600">
                <a:solidFill>
                  <a:schemeClr val="dk1"/>
                </a:solidFill>
              </a:rPr>
              <a:t>Zhang, L., Losin, E. A. R., Ashar, Y. K., Koban, L., &amp; Wager, T. D. (2021). Gender Biases in Estimation of Others’ Pain. The Journal of Pain, 22(9), 1048–1059. https://doi.org/10.1016/j.jpain.2021.03.001</a:t>
            </a:r>
            <a:endParaRPr sz="600">
              <a:solidFill>
                <a:schemeClr val="dk1"/>
              </a:solidFill>
            </a:endParaRPr>
          </a:p>
          <a:p>
            <a:pPr indent="-266700" lvl="0" marL="457200" rtl="0" algn="l">
              <a:spcBef>
                <a:spcPts val="0"/>
              </a:spcBef>
              <a:spcAft>
                <a:spcPts val="0"/>
              </a:spcAft>
              <a:buClr>
                <a:schemeClr val="dk1"/>
              </a:buClr>
              <a:buSzPts val="600"/>
              <a:buAutoNum type="arabicPeriod"/>
            </a:pPr>
            <a:r>
              <a:rPr lang="es-ES" sz="600">
                <a:solidFill>
                  <a:schemeClr val="dk1"/>
                </a:solidFill>
              </a:rPr>
              <a:t>M. Guzikevits, T. Gordon-Hecker, D. Rekhtman, S. Salameh, S. Israel, M. Shayo, D. Gozal, A. Perry, A. Gileles-Hillel, &amp; S. Choshen-Hillel, Sex bias in pain management decisions, Proc. Natl. Acad. Sci. U.S.A. 121 (33) e2401331121, https://doi.org/10.1073/pnas.2401331121 (2024).</a:t>
            </a:r>
            <a:endParaRPr sz="600">
              <a:solidFill>
                <a:schemeClr val="dk1"/>
              </a:solidFill>
            </a:endParaRPr>
          </a:p>
          <a:p>
            <a:pPr indent="0" lvl="0" marL="0" rtl="0" algn="l">
              <a:spcBef>
                <a:spcPts val="0"/>
              </a:spcBef>
              <a:spcAft>
                <a:spcPts val="0"/>
              </a:spcAft>
              <a:buNone/>
            </a:pPr>
            <a:r>
              <a:t/>
            </a:r>
            <a:endParaRPr sz="600">
              <a:solidFill>
                <a:schemeClr val="dk1"/>
              </a:solidFill>
            </a:endParaRPr>
          </a:p>
        </p:txBody>
      </p:sp>
      <p:sp>
        <p:nvSpPr>
          <p:cNvPr id="161" name="Google Shape;161;g3be1d090e8e_0_566"/>
          <p:cNvSpPr txBox="1"/>
          <p:nvPr/>
        </p:nvSpPr>
        <p:spPr>
          <a:xfrm>
            <a:off x="517200" y="1828200"/>
            <a:ext cx="10245000" cy="3848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b="1" lang="es-ES"/>
              <a:t>Adverse Drug Reactions</a:t>
            </a:r>
            <a:endParaRPr/>
          </a:p>
          <a:p>
            <a:pPr indent="-317500" lvl="1" marL="914400" rtl="0" algn="l">
              <a:spcBef>
                <a:spcPts val="0"/>
              </a:spcBef>
              <a:spcAft>
                <a:spcPts val="0"/>
              </a:spcAft>
              <a:buSzPts val="1400"/>
              <a:buChar char="○"/>
            </a:pPr>
            <a:r>
              <a:rPr lang="es-ES"/>
              <a:t>Women face </a:t>
            </a:r>
            <a:r>
              <a:rPr b="1" lang="es-ES"/>
              <a:t>1.5-1.7x higher</a:t>
            </a:r>
            <a:r>
              <a:rPr lang="es-ES"/>
              <a:t> risk of ADRs ¹</a:t>
            </a:r>
            <a:endParaRPr/>
          </a:p>
          <a:p>
            <a:pPr indent="-317500" lvl="1" marL="914400" rtl="0" algn="l">
              <a:spcBef>
                <a:spcPts val="0"/>
              </a:spcBef>
              <a:spcAft>
                <a:spcPts val="0"/>
              </a:spcAft>
              <a:buSzPts val="1400"/>
              <a:buChar char="○"/>
            </a:pPr>
            <a:r>
              <a:rPr lang="es-ES"/>
              <a:t>1997-2000: 8 of 10 FDA drug withdrawals posed higher risk to women ²</a:t>
            </a:r>
            <a:endParaRPr/>
          </a:p>
          <a:p>
            <a:pPr indent="-317500" lvl="0" marL="457200" rtl="0" algn="l">
              <a:spcBef>
                <a:spcPts val="0"/>
              </a:spcBef>
              <a:spcAft>
                <a:spcPts val="0"/>
              </a:spcAft>
              <a:buSzPts val="1400"/>
              <a:buChar char="●"/>
            </a:pPr>
            <a:r>
              <a:rPr b="1" lang="es-ES"/>
              <a:t>The Zolpidem Case (2013)</a:t>
            </a:r>
            <a:endParaRPr b="1"/>
          </a:p>
          <a:p>
            <a:pPr indent="-317500" lvl="1" marL="914400" rtl="0" algn="l">
              <a:spcBef>
                <a:spcPts val="0"/>
              </a:spcBef>
              <a:spcAft>
                <a:spcPts val="0"/>
              </a:spcAft>
              <a:buSzPts val="1400"/>
              <a:buChar char="○"/>
            </a:pPr>
            <a:r>
              <a:rPr lang="es-ES"/>
              <a:t>First drug with sex-specific dosing ³</a:t>
            </a:r>
            <a:endParaRPr/>
          </a:p>
          <a:p>
            <a:pPr indent="-317500" lvl="1" marL="914400" rtl="0" algn="l">
              <a:spcBef>
                <a:spcPts val="0"/>
              </a:spcBef>
              <a:spcAft>
                <a:spcPts val="0"/>
              </a:spcAft>
              <a:buSzPts val="1400"/>
              <a:buChar char="○"/>
            </a:pPr>
            <a:r>
              <a:rPr lang="es-ES"/>
              <a:t>Women: 50% higher plasma levels, 35% lower clearance</a:t>
            </a:r>
            <a:endParaRPr/>
          </a:p>
          <a:p>
            <a:pPr indent="-317500" lvl="1" marL="914400" rtl="0" algn="l">
              <a:spcBef>
                <a:spcPts val="0"/>
              </a:spcBef>
              <a:spcAft>
                <a:spcPts val="0"/>
              </a:spcAft>
              <a:buSzPts val="1400"/>
              <a:buChar char="○"/>
            </a:pPr>
            <a:r>
              <a:rPr lang="es-ES"/>
              <a:t>Disparity missed for 21 years</a:t>
            </a:r>
            <a:endParaRPr/>
          </a:p>
          <a:p>
            <a:pPr indent="-317500" lvl="0" marL="457200" rtl="0" algn="l">
              <a:spcBef>
                <a:spcPts val="0"/>
              </a:spcBef>
              <a:spcAft>
                <a:spcPts val="0"/>
              </a:spcAft>
              <a:buSzPts val="1400"/>
              <a:buChar char="●"/>
            </a:pPr>
            <a:r>
              <a:rPr b="1" lang="es-ES"/>
              <a:t>Cardiovascular</a:t>
            </a:r>
            <a:endParaRPr b="1"/>
          </a:p>
          <a:p>
            <a:pPr indent="-317500" lvl="1" marL="914400" rtl="0" algn="l">
              <a:spcBef>
                <a:spcPts val="0"/>
              </a:spcBef>
              <a:spcAft>
                <a:spcPts val="0"/>
              </a:spcAft>
              <a:buSzPts val="1400"/>
              <a:buChar char="○"/>
            </a:pPr>
            <a:r>
              <a:rPr lang="es-ES">
                <a:solidFill>
                  <a:schemeClr val="dk1"/>
                </a:solidFill>
              </a:rPr>
              <a:t>Women are 2x more likely to be misdiagnosed after a heart attack </a:t>
            </a:r>
            <a:r>
              <a:rPr baseline="30000" lang="es-ES">
                <a:solidFill>
                  <a:schemeClr val="dk1"/>
                </a:solidFill>
              </a:rPr>
              <a:t>4</a:t>
            </a:r>
            <a:endParaRPr baseline="30000">
              <a:solidFill>
                <a:schemeClr val="dk1"/>
              </a:solidFill>
            </a:endParaRPr>
          </a:p>
          <a:p>
            <a:pPr indent="-317500" lvl="1" marL="914400" rtl="0" algn="l">
              <a:spcBef>
                <a:spcPts val="0"/>
              </a:spcBef>
              <a:spcAft>
                <a:spcPts val="0"/>
              </a:spcAft>
              <a:buSzPts val="1400"/>
              <a:buChar char="○"/>
            </a:pPr>
            <a:r>
              <a:rPr lang="es-ES">
                <a:solidFill>
                  <a:schemeClr val="dk1"/>
                </a:solidFill>
              </a:rPr>
              <a:t>Only </a:t>
            </a:r>
            <a:r>
              <a:rPr b="1" lang="es-ES">
                <a:solidFill>
                  <a:schemeClr val="dk1"/>
                </a:solidFill>
              </a:rPr>
              <a:t>22%</a:t>
            </a:r>
            <a:r>
              <a:rPr lang="es-ES">
                <a:solidFill>
                  <a:schemeClr val="dk1"/>
                </a:solidFill>
              </a:rPr>
              <a:t> of PCPs feel prepared to assess CVD in women </a:t>
            </a:r>
            <a:r>
              <a:rPr baseline="30000" lang="es-ES">
                <a:solidFill>
                  <a:schemeClr val="dk1"/>
                </a:solidFill>
              </a:rPr>
              <a:t>5</a:t>
            </a:r>
            <a:endParaRPr baseline="30000">
              <a:solidFill>
                <a:schemeClr val="dk1"/>
              </a:solidFill>
            </a:endParaRPr>
          </a:p>
          <a:p>
            <a:pPr indent="-317500" lvl="0" marL="457200" rtl="0" algn="l">
              <a:spcBef>
                <a:spcPts val="0"/>
              </a:spcBef>
              <a:spcAft>
                <a:spcPts val="0"/>
              </a:spcAft>
              <a:buClr>
                <a:schemeClr val="dk1"/>
              </a:buClr>
              <a:buSzPts val="1400"/>
              <a:buChar char="●"/>
            </a:pPr>
            <a:r>
              <a:rPr b="1" lang="es-ES">
                <a:solidFill>
                  <a:schemeClr val="dk1"/>
                </a:solidFill>
              </a:rPr>
              <a:t>Pain</a:t>
            </a:r>
            <a:endParaRPr b="1">
              <a:solidFill>
                <a:schemeClr val="dk1"/>
              </a:solidFill>
            </a:endParaRPr>
          </a:p>
          <a:p>
            <a:pPr indent="-317500" lvl="1" marL="914400" rtl="0" algn="l">
              <a:spcBef>
                <a:spcPts val="0"/>
              </a:spcBef>
              <a:spcAft>
                <a:spcPts val="0"/>
              </a:spcAft>
              <a:buClr>
                <a:schemeClr val="dk1"/>
              </a:buClr>
              <a:buSzPts val="1400"/>
              <a:buChar char="○"/>
            </a:pPr>
            <a:r>
              <a:rPr lang="es-ES">
                <a:solidFill>
                  <a:schemeClr val="dk1"/>
                </a:solidFill>
              </a:rPr>
              <a:t>Women receive 25% less opioids for identical procedures </a:t>
            </a:r>
            <a:r>
              <a:rPr baseline="30000" lang="es-ES">
                <a:solidFill>
                  <a:schemeClr val="dk1"/>
                </a:solidFill>
              </a:rPr>
              <a:t>6</a:t>
            </a:r>
            <a:endParaRPr baseline="30000">
              <a:solidFill>
                <a:schemeClr val="dk1"/>
              </a:solidFill>
            </a:endParaRPr>
          </a:p>
          <a:p>
            <a:pPr indent="-317500" lvl="1" marL="914400" rtl="0" algn="l">
              <a:spcBef>
                <a:spcPts val="0"/>
              </a:spcBef>
              <a:spcAft>
                <a:spcPts val="0"/>
              </a:spcAft>
              <a:buClr>
                <a:schemeClr val="dk1"/>
              </a:buClr>
              <a:buSzPts val="1400"/>
              <a:buChar char="○"/>
            </a:pPr>
            <a:r>
              <a:rPr lang="es-ES">
                <a:solidFill>
                  <a:schemeClr val="dk1"/>
                </a:solidFill>
              </a:rPr>
              <a:t>Nurses given identical patient (pain rated 9/10):</a:t>
            </a:r>
            <a:endParaRPr>
              <a:solidFill>
                <a:schemeClr val="dk1"/>
              </a:solidFill>
            </a:endParaRPr>
          </a:p>
          <a:p>
            <a:pPr indent="-317500" lvl="2" marL="1371600" rtl="0" algn="l">
              <a:spcBef>
                <a:spcPts val="0"/>
              </a:spcBef>
              <a:spcAft>
                <a:spcPts val="0"/>
              </a:spcAft>
              <a:buClr>
                <a:schemeClr val="dk1"/>
              </a:buClr>
              <a:buSzPts val="1400"/>
              <a:buChar char="■"/>
            </a:pPr>
            <a:r>
              <a:rPr lang="es-ES">
                <a:solidFill>
                  <a:schemeClr val="dk1"/>
                </a:solidFill>
              </a:rPr>
              <a:t>Male patient → rated </a:t>
            </a:r>
            <a:r>
              <a:rPr b="1" lang="es-ES">
                <a:solidFill>
                  <a:schemeClr val="dk1"/>
                </a:solidFill>
              </a:rPr>
              <a:t>80</a:t>
            </a:r>
            <a:r>
              <a:rPr lang="es-ES">
                <a:solidFill>
                  <a:schemeClr val="dk1"/>
                </a:solidFill>
              </a:rPr>
              <a:t>/100</a:t>
            </a:r>
            <a:endParaRPr>
              <a:solidFill>
                <a:schemeClr val="dk1"/>
              </a:solidFill>
            </a:endParaRPr>
          </a:p>
          <a:p>
            <a:pPr indent="-317500" lvl="2" marL="1371600" rtl="0" algn="l">
              <a:spcBef>
                <a:spcPts val="0"/>
              </a:spcBef>
              <a:spcAft>
                <a:spcPts val="0"/>
              </a:spcAft>
              <a:buClr>
                <a:schemeClr val="dk1"/>
              </a:buClr>
              <a:buSzPts val="1400"/>
              <a:buChar char="■"/>
            </a:pPr>
            <a:r>
              <a:rPr lang="es-ES">
                <a:solidFill>
                  <a:schemeClr val="dk1"/>
                </a:solidFill>
              </a:rPr>
              <a:t>Female patient → rated </a:t>
            </a:r>
            <a:r>
              <a:rPr b="1" lang="es-ES">
                <a:solidFill>
                  <a:schemeClr val="dk1"/>
                </a:solidFill>
              </a:rPr>
              <a:t>72</a:t>
            </a:r>
            <a:r>
              <a:rPr lang="es-ES">
                <a:solidFill>
                  <a:schemeClr val="dk1"/>
                </a:solidFill>
              </a:rPr>
              <a:t>/100</a:t>
            </a:r>
            <a:r>
              <a:rPr baseline="30000" lang="es-ES">
                <a:solidFill>
                  <a:schemeClr val="dk1"/>
                </a:solidFill>
              </a:rPr>
              <a:t>7</a:t>
            </a:r>
            <a:endParaRPr baseline="30000">
              <a:solidFill>
                <a:schemeClr val="dk1"/>
              </a:solidFill>
            </a:endParaRPr>
          </a:p>
          <a:p>
            <a:pPr indent="-317500" lvl="0" marL="914400" rtl="0" algn="l">
              <a:spcBef>
                <a:spcPts val="0"/>
              </a:spcBef>
              <a:spcAft>
                <a:spcPts val="0"/>
              </a:spcAft>
              <a:buClr>
                <a:schemeClr val="dk1"/>
              </a:buClr>
              <a:buSzPts val="1400"/>
              <a:buChar char="●"/>
            </a:pPr>
            <a:r>
              <a:rPr lang="es-ES">
                <a:solidFill>
                  <a:schemeClr val="dk1"/>
                </a:solidFill>
              </a:rPr>
              <a:t>Women wait </a:t>
            </a:r>
            <a:r>
              <a:rPr b="1" lang="es-ES">
                <a:solidFill>
                  <a:schemeClr val="dk1"/>
                </a:solidFill>
              </a:rPr>
              <a:t>30 minutes longer</a:t>
            </a:r>
            <a:r>
              <a:rPr lang="es-ES">
                <a:solidFill>
                  <a:schemeClr val="dk1"/>
                </a:solidFill>
              </a:rPr>
              <a:t> in emergency departments </a:t>
            </a:r>
            <a:endParaRPr>
              <a:solidFill>
                <a:schemeClr val="dk1"/>
              </a:solidFill>
            </a:endParaRPr>
          </a:p>
          <a:p>
            <a:pPr indent="0" lvl="0" marL="0" rtl="0" algn="l">
              <a:spcBef>
                <a:spcPts val="0"/>
              </a:spcBef>
              <a:spcAft>
                <a:spcPts val="0"/>
              </a:spcAft>
              <a:buNone/>
            </a:pPr>
            <a:r>
              <a:t/>
            </a:r>
            <a:endParaRPr/>
          </a:p>
        </p:txBody>
      </p:sp>
      <p:sp>
        <p:nvSpPr>
          <p:cNvPr id="162" name="Google Shape;162;g3be1d090e8e_0_566"/>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3be1d090e8e_0_340"/>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How This Affects LLM End-Tasks</a:t>
            </a:r>
            <a:endParaRPr/>
          </a:p>
        </p:txBody>
      </p:sp>
      <p:sp>
        <p:nvSpPr>
          <p:cNvPr id="168" name="Google Shape;168;g3be1d090e8e_0_34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69" name="Google Shape;169;g3be1d090e8e_0_340"/>
          <p:cNvSpPr/>
          <p:nvPr/>
        </p:nvSpPr>
        <p:spPr>
          <a:xfrm>
            <a:off x="2352488" y="2140065"/>
            <a:ext cx="4086360" cy="457560"/>
          </a:xfrm>
          <a:custGeom>
            <a:rect b="b" l="l" r="r" t="t"/>
            <a:pathLst>
              <a:path extrusionOk="0" h="1271" w="11351">
                <a:moveTo>
                  <a:pt x="0" y="0"/>
                </a:moveTo>
                <a:lnTo>
                  <a:pt x="11351" y="0"/>
                </a:lnTo>
                <a:lnTo>
                  <a:pt x="11351"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0" name="Google Shape;170;g3be1d090e8e_0_340"/>
          <p:cNvSpPr/>
          <p:nvPr/>
        </p:nvSpPr>
        <p:spPr>
          <a:xfrm>
            <a:off x="6438488" y="2140065"/>
            <a:ext cx="3400920" cy="457560"/>
          </a:xfrm>
          <a:custGeom>
            <a:rect b="b" l="l" r="r" t="t"/>
            <a:pathLst>
              <a:path extrusionOk="0" h="1271" w="9447">
                <a:moveTo>
                  <a:pt x="0" y="0"/>
                </a:moveTo>
                <a:lnTo>
                  <a:pt x="9447" y="0"/>
                </a:lnTo>
                <a:lnTo>
                  <a:pt x="9447"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1" name="Google Shape;171;g3be1d090e8e_0_340"/>
          <p:cNvSpPr/>
          <p:nvPr/>
        </p:nvSpPr>
        <p:spPr>
          <a:xfrm>
            <a:off x="2352488" y="2140065"/>
            <a:ext cx="4086360" cy="457560"/>
          </a:xfrm>
          <a:custGeom>
            <a:rect b="b" l="l" r="r" t="t"/>
            <a:pathLst>
              <a:path extrusionOk="0" h="1271" w="11351">
                <a:moveTo>
                  <a:pt x="0" y="0"/>
                </a:moveTo>
                <a:lnTo>
                  <a:pt x="11351" y="0"/>
                </a:lnTo>
                <a:lnTo>
                  <a:pt x="11351" y="1271"/>
                </a:lnTo>
                <a:lnTo>
                  <a:pt x="0" y="1271"/>
                </a:lnTo>
                <a:lnTo>
                  <a:pt x="0" y="0"/>
                </a:lnTo>
                <a:close/>
              </a:path>
            </a:pathLst>
          </a:custGeom>
          <a:solidFill>
            <a:srgbClr val="1C307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FFFFFF"/>
              </a:solidFill>
              <a:latin typeface="Times New Roman"/>
              <a:ea typeface="Times New Roman"/>
              <a:cs typeface="Times New Roman"/>
              <a:sym typeface="Times New Roman"/>
            </a:endParaRPr>
          </a:p>
        </p:txBody>
      </p:sp>
      <p:sp>
        <p:nvSpPr>
          <p:cNvPr id="172" name="Google Shape;172;g3be1d090e8e_0_340"/>
          <p:cNvSpPr/>
          <p:nvPr/>
        </p:nvSpPr>
        <p:spPr>
          <a:xfrm>
            <a:off x="6438488" y="2140065"/>
            <a:ext cx="3400920" cy="457560"/>
          </a:xfrm>
          <a:custGeom>
            <a:rect b="b" l="l" r="r" t="t"/>
            <a:pathLst>
              <a:path extrusionOk="0" h="1271" w="9447">
                <a:moveTo>
                  <a:pt x="0" y="0"/>
                </a:moveTo>
                <a:lnTo>
                  <a:pt x="9447" y="0"/>
                </a:lnTo>
                <a:lnTo>
                  <a:pt x="9447" y="1271"/>
                </a:lnTo>
                <a:lnTo>
                  <a:pt x="0" y="1271"/>
                </a:lnTo>
                <a:lnTo>
                  <a:pt x="0" y="0"/>
                </a:lnTo>
                <a:close/>
              </a:path>
            </a:pathLst>
          </a:custGeom>
          <a:solidFill>
            <a:srgbClr val="1C307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FFFFFF"/>
              </a:solidFill>
              <a:latin typeface="Times New Roman"/>
              <a:ea typeface="Times New Roman"/>
              <a:cs typeface="Times New Roman"/>
              <a:sym typeface="Times New Roman"/>
            </a:endParaRPr>
          </a:p>
        </p:txBody>
      </p:sp>
      <p:sp>
        <p:nvSpPr>
          <p:cNvPr id="173" name="Google Shape;173;g3be1d090e8e_0_340"/>
          <p:cNvSpPr/>
          <p:nvPr/>
        </p:nvSpPr>
        <p:spPr>
          <a:xfrm>
            <a:off x="2352488" y="2597265"/>
            <a:ext cx="4086360" cy="457560"/>
          </a:xfrm>
          <a:custGeom>
            <a:rect b="b" l="l" r="r" t="t"/>
            <a:pathLst>
              <a:path extrusionOk="0" h="1271" w="11351">
                <a:moveTo>
                  <a:pt x="0" y="0"/>
                </a:moveTo>
                <a:lnTo>
                  <a:pt x="11351" y="0"/>
                </a:lnTo>
                <a:lnTo>
                  <a:pt x="11351"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4" name="Google Shape;174;g3be1d090e8e_0_340"/>
          <p:cNvSpPr/>
          <p:nvPr/>
        </p:nvSpPr>
        <p:spPr>
          <a:xfrm>
            <a:off x="6438488" y="2597265"/>
            <a:ext cx="3400920" cy="457560"/>
          </a:xfrm>
          <a:custGeom>
            <a:rect b="b" l="l" r="r" t="t"/>
            <a:pathLst>
              <a:path extrusionOk="0" h="1271" w="9447">
                <a:moveTo>
                  <a:pt x="0" y="0"/>
                </a:moveTo>
                <a:lnTo>
                  <a:pt x="9447" y="0"/>
                </a:lnTo>
                <a:lnTo>
                  <a:pt x="9447"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5" name="Google Shape;175;g3be1d090e8e_0_340"/>
          <p:cNvSpPr/>
          <p:nvPr/>
        </p:nvSpPr>
        <p:spPr>
          <a:xfrm>
            <a:off x="2352488" y="3054465"/>
            <a:ext cx="4086360" cy="457560"/>
          </a:xfrm>
          <a:custGeom>
            <a:rect b="b" l="l" r="r" t="t"/>
            <a:pathLst>
              <a:path extrusionOk="0" h="1271" w="11351">
                <a:moveTo>
                  <a:pt x="0" y="0"/>
                </a:moveTo>
                <a:lnTo>
                  <a:pt x="11351" y="0"/>
                </a:lnTo>
                <a:lnTo>
                  <a:pt x="11351"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6" name="Google Shape;176;g3be1d090e8e_0_340"/>
          <p:cNvSpPr/>
          <p:nvPr/>
        </p:nvSpPr>
        <p:spPr>
          <a:xfrm>
            <a:off x="6438488" y="3054465"/>
            <a:ext cx="3400920" cy="457560"/>
          </a:xfrm>
          <a:custGeom>
            <a:rect b="b" l="l" r="r" t="t"/>
            <a:pathLst>
              <a:path extrusionOk="0" h="1271" w="9447">
                <a:moveTo>
                  <a:pt x="0" y="0"/>
                </a:moveTo>
                <a:lnTo>
                  <a:pt x="9447" y="0"/>
                </a:lnTo>
                <a:lnTo>
                  <a:pt x="9447" y="1271"/>
                </a:lnTo>
                <a:lnTo>
                  <a:pt x="0" y="1271"/>
                </a:lnTo>
                <a:lnTo>
                  <a:pt x="0" y="0"/>
                </a:lnTo>
                <a:close/>
              </a:path>
            </a:pathLst>
          </a:custGeom>
          <a:solidFill>
            <a:srgbClr val="F6F8F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7" name="Google Shape;177;g3be1d090e8e_0_340"/>
          <p:cNvSpPr/>
          <p:nvPr/>
        </p:nvSpPr>
        <p:spPr>
          <a:xfrm>
            <a:off x="2352488" y="3511665"/>
            <a:ext cx="4086360" cy="457560"/>
          </a:xfrm>
          <a:custGeom>
            <a:rect b="b" l="l" r="r" t="t"/>
            <a:pathLst>
              <a:path extrusionOk="0" h="1271" w="11351">
                <a:moveTo>
                  <a:pt x="0" y="0"/>
                </a:moveTo>
                <a:lnTo>
                  <a:pt x="11351" y="0"/>
                </a:lnTo>
                <a:lnTo>
                  <a:pt x="11351"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8" name="Google Shape;178;g3be1d090e8e_0_340"/>
          <p:cNvSpPr/>
          <p:nvPr/>
        </p:nvSpPr>
        <p:spPr>
          <a:xfrm>
            <a:off x="6438488" y="3511665"/>
            <a:ext cx="3400920" cy="457560"/>
          </a:xfrm>
          <a:custGeom>
            <a:rect b="b" l="l" r="r" t="t"/>
            <a:pathLst>
              <a:path extrusionOk="0" h="1271" w="9447">
                <a:moveTo>
                  <a:pt x="0" y="0"/>
                </a:moveTo>
                <a:lnTo>
                  <a:pt x="9447" y="0"/>
                </a:lnTo>
                <a:lnTo>
                  <a:pt x="9447" y="1271"/>
                </a:lnTo>
                <a:lnTo>
                  <a:pt x="0" y="1271"/>
                </a:lnTo>
                <a:lnTo>
                  <a:pt x="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79" name="Google Shape;179;g3be1d090e8e_0_340"/>
          <p:cNvSpPr/>
          <p:nvPr/>
        </p:nvSpPr>
        <p:spPr>
          <a:xfrm>
            <a:off x="2352538" y="2140065"/>
            <a:ext cx="9720" cy="467280"/>
          </a:xfrm>
          <a:custGeom>
            <a:rect b="b" l="l" r="r" t="t"/>
            <a:pathLst>
              <a:path extrusionOk="0" h="1298" w="27">
                <a:moveTo>
                  <a:pt x="0" y="0"/>
                </a:moveTo>
                <a:lnTo>
                  <a:pt x="27" y="0"/>
                </a:lnTo>
                <a:lnTo>
                  <a:pt x="27" y="1298"/>
                </a:lnTo>
                <a:lnTo>
                  <a:pt x="0" y="129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0" name="Google Shape;180;g3be1d090e8e_0_340"/>
          <p:cNvSpPr/>
          <p:nvPr/>
        </p:nvSpPr>
        <p:spPr>
          <a:xfrm>
            <a:off x="2352488" y="2140065"/>
            <a:ext cx="4086360" cy="10080"/>
          </a:xfrm>
          <a:custGeom>
            <a:rect b="b" l="l" r="r" t="t"/>
            <a:pathLst>
              <a:path extrusionOk="0" h="28" w="11351">
                <a:moveTo>
                  <a:pt x="0" y="0"/>
                </a:moveTo>
                <a:lnTo>
                  <a:pt x="11351" y="0"/>
                </a:lnTo>
                <a:lnTo>
                  <a:pt x="11351" y="28"/>
                </a:lnTo>
                <a:lnTo>
                  <a:pt x="0" y="2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1" name="Google Shape;181;g3be1d090e8e_0_340"/>
          <p:cNvSpPr/>
          <p:nvPr/>
        </p:nvSpPr>
        <p:spPr>
          <a:xfrm>
            <a:off x="6429128" y="2140065"/>
            <a:ext cx="9720" cy="467280"/>
          </a:xfrm>
          <a:custGeom>
            <a:rect b="b" l="l" r="r" t="t"/>
            <a:pathLst>
              <a:path extrusionOk="0" h="1298" w="27">
                <a:moveTo>
                  <a:pt x="0" y="0"/>
                </a:moveTo>
                <a:lnTo>
                  <a:pt x="27" y="0"/>
                </a:lnTo>
                <a:lnTo>
                  <a:pt x="27" y="1298"/>
                </a:lnTo>
                <a:lnTo>
                  <a:pt x="0" y="129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2" name="Google Shape;182;g3be1d090e8e_0_340"/>
          <p:cNvSpPr/>
          <p:nvPr/>
        </p:nvSpPr>
        <p:spPr>
          <a:xfrm>
            <a:off x="6438488" y="2140065"/>
            <a:ext cx="3400920" cy="10080"/>
          </a:xfrm>
          <a:custGeom>
            <a:rect b="b" l="l" r="r" t="t"/>
            <a:pathLst>
              <a:path extrusionOk="0" h="28" w="9447">
                <a:moveTo>
                  <a:pt x="0" y="0"/>
                </a:moveTo>
                <a:lnTo>
                  <a:pt x="9447" y="0"/>
                </a:lnTo>
                <a:lnTo>
                  <a:pt x="9447" y="28"/>
                </a:lnTo>
                <a:lnTo>
                  <a:pt x="0" y="2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3" name="Google Shape;183;g3be1d090e8e_0_340"/>
          <p:cNvSpPr/>
          <p:nvPr/>
        </p:nvSpPr>
        <p:spPr>
          <a:xfrm>
            <a:off x="9829328" y="2140065"/>
            <a:ext cx="10080" cy="467280"/>
          </a:xfrm>
          <a:custGeom>
            <a:rect b="b" l="l" r="r" t="t"/>
            <a:pathLst>
              <a:path extrusionOk="0" h="1298" w="28">
                <a:moveTo>
                  <a:pt x="0" y="0"/>
                </a:moveTo>
                <a:lnTo>
                  <a:pt x="28" y="0"/>
                </a:lnTo>
                <a:lnTo>
                  <a:pt x="28" y="1298"/>
                </a:lnTo>
                <a:lnTo>
                  <a:pt x="0" y="129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4" name="Google Shape;184;g3be1d090e8e_0_340"/>
          <p:cNvSpPr/>
          <p:nvPr/>
        </p:nvSpPr>
        <p:spPr>
          <a:xfrm>
            <a:off x="2352488" y="2597265"/>
            <a:ext cx="4086360" cy="10080"/>
          </a:xfrm>
          <a:custGeom>
            <a:rect b="b" l="l" r="r" t="t"/>
            <a:pathLst>
              <a:path extrusionOk="0" h="28" w="11351">
                <a:moveTo>
                  <a:pt x="0" y="0"/>
                </a:moveTo>
                <a:lnTo>
                  <a:pt x="11351" y="0"/>
                </a:lnTo>
                <a:lnTo>
                  <a:pt x="11351" y="28"/>
                </a:lnTo>
                <a:lnTo>
                  <a:pt x="0" y="2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5" name="Google Shape;185;g3be1d090e8e_0_340"/>
          <p:cNvSpPr/>
          <p:nvPr/>
        </p:nvSpPr>
        <p:spPr>
          <a:xfrm>
            <a:off x="6438488" y="2597265"/>
            <a:ext cx="3400920" cy="10080"/>
          </a:xfrm>
          <a:custGeom>
            <a:rect b="b" l="l" r="r" t="t"/>
            <a:pathLst>
              <a:path extrusionOk="0" h="28" w="9447">
                <a:moveTo>
                  <a:pt x="0" y="0"/>
                </a:moveTo>
                <a:lnTo>
                  <a:pt x="9447" y="0"/>
                </a:lnTo>
                <a:lnTo>
                  <a:pt x="9447" y="28"/>
                </a:lnTo>
                <a:lnTo>
                  <a:pt x="0" y="28"/>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6" name="Google Shape;186;g3be1d090e8e_0_340"/>
          <p:cNvSpPr/>
          <p:nvPr/>
        </p:nvSpPr>
        <p:spPr>
          <a:xfrm>
            <a:off x="2352538" y="2606985"/>
            <a:ext cx="9720" cy="447840"/>
          </a:xfrm>
          <a:custGeom>
            <a:rect b="b" l="l" r="r" t="t"/>
            <a:pathLst>
              <a:path extrusionOk="0" h="1244" w="27">
                <a:moveTo>
                  <a:pt x="0" y="0"/>
                </a:moveTo>
                <a:lnTo>
                  <a:pt x="27" y="0"/>
                </a:lnTo>
                <a:lnTo>
                  <a:pt x="27" y="1244"/>
                </a:lnTo>
                <a:lnTo>
                  <a:pt x="0" y="1244"/>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7" name="Google Shape;187;g3be1d090e8e_0_340"/>
          <p:cNvSpPr/>
          <p:nvPr/>
        </p:nvSpPr>
        <p:spPr>
          <a:xfrm>
            <a:off x="6429128" y="2606985"/>
            <a:ext cx="9720" cy="447840"/>
          </a:xfrm>
          <a:custGeom>
            <a:rect b="b" l="l" r="r" t="t"/>
            <a:pathLst>
              <a:path extrusionOk="0" h="1244" w="27">
                <a:moveTo>
                  <a:pt x="0" y="0"/>
                </a:moveTo>
                <a:lnTo>
                  <a:pt x="27" y="0"/>
                </a:lnTo>
                <a:lnTo>
                  <a:pt x="27" y="1244"/>
                </a:lnTo>
                <a:lnTo>
                  <a:pt x="0" y="1244"/>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8" name="Google Shape;188;g3be1d090e8e_0_340"/>
          <p:cNvSpPr/>
          <p:nvPr/>
        </p:nvSpPr>
        <p:spPr>
          <a:xfrm>
            <a:off x="9829328" y="2606985"/>
            <a:ext cx="10080" cy="447840"/>
          </a:xfrm>
          <a:custGeom>
            <a:rect b="b" l="l" r="r" t="t"/>
            <a:pathLst>
              <a:path extrusionOk="0" h="1244" w="28">
                <a:moveTo>
                  <a:pt x="0" y="0"/>
                </a:moveTo>
                <a:lnTo>
                  <a:pt x="28" y="0"/>
                </a:lnTo>
                <a:lnTo>
                  <a:pt x="28" y="1244"/>
                </a:lnTo>
                <a:lnTo>
                  <a:pt x="0" y="1244"/>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89" name="Google Shape;189;g3be1d090e8e_0_340"/>
          <p:cNvSpPr/>
          <p:nvPr/>
        </p:nvSpPr>
        <p:spPr>
          <a:xfrm>
            <a:off x="2352538" y="3054465"/>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0" name="Google Shape;190;g3be1d090e8e_0_340"/>
          <p:cNvSpPr/>
          <p:nvPr/>
        </p:nvSpPr>
        <p:spPr>
          <a:xfrm>
            <a:off x="2352488" y="3045105"/>
            <a:ext cx="4086360" cy="9720"/>
          </a:xfrm>
          <a:custGeom>
            <a:rect b="b" l="l" r="r" t="t"/>
            <a:pathLst>
              <a:path extrusionOk="0" h="27" w="11351">
                <a:moveTo>
                  <a:pt x="0" y="0"/>
                </a:moveTo>
                <a:lnTo>
                  <a:pt x="11351" y="0"/>
                </a:lnTo>
                <a:lnTo>
                  <a:pt x="11351"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1" name="Google Shape;191;g3be1d090e8e_0_340"/>
          <p:cNvSpPr/>
          <p:nvPr/>
        </p:nvSpPr>
        <p:spPr>
          <a:xfrm>
            <a:off x="6429128" y="3054465"/>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2" name="Google Shape;192;g3be1d090e8e_0_340"/>
          <p:cNvSpPr/>
          <p:nvPr/>
        </p:nvSpPr>
        <p:spPr>
          <a:xfrm>
            <a:off x="6438488" y="3045105"/>
            <a:ext cx="3400920" cy="9720"/>
          </a:xfrm>
          <a:custGeom>
            <a:rect b="b" l="l" r="r" t="t"/>
            <a:pathLst>
              <a:path extrusionOk="0" h="27" w="9447">
                <a:moveTo>
                  <a:pt x="0" y="0"/>
                </a:moveTo>
                <a:lnTo>
                  <a:pt x="9447" y="0"/>
                </a:lnTo>
                <a:lnTo>
                  <a:pt x="9447"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3" name="Google Shape;193;g3be1d090e8e_0_340"/>
          <p:cNvSpPr/>
          <p:nvPr/>
        </p:nvSpPr>
        <p:spPr>
          <a:xfrm>
            <a:off x="9829328" y="3054465"/>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4" name="Google Shape;194;g3be1d090e8e_0_340"/>
          <p:cNvSpPr/>
          <p:nvPr/>
        </p:nvSpPr>
        <p:spPr>
          <a:xfrm>
            <a:off x="2352538" y="3511665"/>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5" name="Google Shape;195;g3be1d090e8e_0_340"/>
          <p:cNvSpPr/>
          <p:nvPr/>
        </p:nvSpPr>
        <p:spPr>
          <a:xfrm>
            <a:off x="2352488" y="3502305"/>
            <a:ext cx="4086360" cy="9720"/>
          </a:xfrm>
          <a:custGeom>
            <a:rect b="b" l="l" r="r" t="t"/>
            <a:pathLst>
              <a:path extrusionOk="0" h="27" w="11351">
                <a:moveTo>
                  <a:pt x="0" y="0"/>
                </a:moveTo>
                <a:lnTo>
                  <a:pt x="11351" y="0"/>
                </a:lnTo>
                <a:lnTo>
                  <a:pt x="11351"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6" name="Google Shape;196;g3be1d090e8e_0_340"/>
          <p:cNvSpPr/>
          <p:nvPr/>
        </p:nvSpPr>
        <p:spPr>
          <a:xfrm>
            <a:off x="6429128" y="3511665"/>
            <a:ext cx="9720" cy="457560"/>
          </a:xfrm>
          <a:custGeom>
            <a:rect b="b" l="l" r="r" t="t"/>
            <a:pathLst>
              <a:path extrusionOk="0" h="1271" w="27">
                <a:moveTo>
                  <a:pt x="0" y="0"/>
                </a:moveTo>
                <a:lnTo>
                  <a:pt x="27" y="0"/>
                </a:lnTo>
                <a:lnTo>
                  <a:pt x="27"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7" name="Google Shape;197;g3be1d090e8e_0_340"/>
          <p:cNvSpPr/>
          <p:nvPr/>
        </p:nvSpPr>
        <p:spPr>
          <a:xfrm>
            <a:off x="6438488" y="3502305"/>
            <a:ext cx="3400920" cy="9720"/>
          </a:xfrm>
          <a:custGeom>
            <a:rect b="b" l="l" r="r" t="t"/>
            <a:pathLst>
              <a:path extrusionOk="0" h="27" w="9447">
                <a:moveTo>
                  <a:pt x="0" y="0"/>
                </a:moveTo>
                <a:lnTo>
                  <a:pt x="9447" y="0"/>
                </a:lnTo>
                <a:lnTo>
                  <a:pt x="9447"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8" name="Google Shape;198;g3be1d090e8e_0_340"/>
          <p:cNvSpPr/>
          <p:nvPr/>
        </p:nvSpPr>
        <p:spPr>
          <a:xfrm>
            <a:off x="9829328" y="3511665"/>
            <a:ext cx="10080" cy="457560"/>
          </a:xfrm>
          <a:custGeom>
            <a:rect b="b" l="l" r="r" t="t"/>
            <a:pathLst>
              <a:path extrusionOk="0" h="1271" w="28">
                <a:moveTo>
                  <a:pt x="0" y="0"/>
                </a:moveTo>
                <a:lnTo>
                  <a:pt x="28" y="0"/>
                </a:lnTo>
                <a:lnTo>
                  <a:pt x="28" y="1271"/>
                </a:lnTo>
                <a:lnTo>
                  <a:pt x="0" y="1271"/>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199" name="Google Shape;199;g3be1d090e8e_0_340"/>
          <p:cNvSpPr/>
          <p:nvPr/>
        </p:nvSpPr>
        <p:spPr>
          <a:xfrm>
            <a:off x="2352488" y="3959505"/>
            <a:ext cx="4086360" cy="9720"/>
          </a:xfrm>
          <a:custGeom>
            <a:rect b="b" l="l" r="r" t="t"/>
            <a:pathLst>
              <a:path extrusionOk="0" h="27" w="11351">
                <a:moveTo>
                  <a:pt x="0" y="0"/>
                </a:moveTo>
                <a:lnTo>
                  <a:pt x="11351" y="0"/>
                </a:lnTo>
                <a:lnTo>
                  <a:pt x="11351"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200" name="Google Shape;200;g3be1d090e8e_0_340"/>
          <p:cNvSpPr/>
          <p:nvPr/>
        </p:nvSpPr>
        <p:spPr>
          <a:xfrm>
            <a:off x="6438488" y="3959505"/>
            <a:ext cx="3400920" cy="9720"/>
          </a:xfrm>
          <a:custGeom>
            <a:rect b="b" l="l" r="r" t="t"/>
            <a:pathLst>
              <a:path extrusionOk="0" h="27" w="9447">
                <a:moveTo>
                  <a:pt x="0" y="0"/>
                </a:moveTo>
                <a:lnTo>
                  <a:pt x="9447" y="0"/>
                </a:lnTo>
                <a:lnTo>
                  <a:pt x="9447" y="27"/>
                </a:lnTo>
                <a:lnTo>
                  <a:pt x="0" y="27"/>
                </a:lnTo>
                <a:lnTo>
                  <a:pt x="0" y="0"/>
                </a:lnTo>
                <a:close/>
              </a:path>
            </a:pathLst>
          </a:custGeom>
          <a:solidFill>
            <a:srgbClr val="D1D9E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u="none" strike="noStrike">
              <a:solidFill>
                <a:srgbClr val="000000"/>
              </a:solidFill>
              <a:latin typeface="Times New Roman"/>
              <a:ea typeface="Times New Roman"/>
              <a:cs typeface="Times New Roman"/>
              <a:sym typeface="Times New Roman"/>
            </a:endParaRPr>
          </a:p>
        </p:txBody>
      </p:sp>
      <p:sp>
        <p:nvSpPr>
          <p:cNvPr id="201" name="Google Shape;201;g3be1d090e8e_0_340"/>
          <p:cNvSpPr txBox="1"/>
          <p:nvPr/>
        </p:nvSpPr>
        <p:spPr>
          <a:xfrm>
            <a:off x="3230528" y="2218545"/>
            <a:ext cx="22569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FFFFFF"/>
                </a:solidFill>
                <a:latin typeface="Open Sans"/>
                <a:ea typeface="Open Sans"/>
                <a:cs typeface="Open Sans"/>
                <a:sym typeface="Open Sans"/>
              </a:rPr>
              <a:t>If the literature says...</a:t>
            </a:r>
            <a:endParaRPr b="0" sz="1740" u="none" strike="noStrike">
              <a:solidFill>
                <a:srgbClr val="000000"/>
              </a:solidFill>
              <a:latin typeface="Times New Roman"/>
              <a:ea typeface="Times New Roman"/>
              <a:cs typeface="Times New Roman"/>
              <a:sym typeface="Times New Roman"/>
            </a:endParaRPr>
          </a:p>
        </p:txBody>
      </p:sp>
      <p:sp>
        <p:nvSpPr>
          <p:cNvPr id="202" name="Google Shape;202;g3be1d090e8e_0_340"/>
          <p:cNvSpPr txBox="1"/>
          <p:nvPr/>
        </p:nvSpPr>
        <p:spPr>
          <a:xfrm>
            <a:off x="7342088" y="2218545"/>
            <a:ext cx="15528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FFFFFF"/>
                </a:solidFill>
                <a:latin typeface="Open Sans"/>
                <a:ea typeface="Open Sans"/>
                <a:cs typeface="Open Sans"/>
                <a:sym typeface="Open Sans"/>
              </a:rPr>
              <a:t>The LLM may...</a:t>
            </a:r>
            <a:endParaRPr b="0" sz="1740" u="none" strike="noStrike">
              <a:solidFill>
                <a:srgbClr val="000000"/>
              </a:solidFill>
              <a:latin typeface="Times New Roman"/>
              <a:ea typeface="Times New Roman"/>
              <a:cs typeface="Times New Roman"/>
              <a:sym typeface="Times New Roman"/>
            </a:endParaRPr>
          </a:p>
        </p:txBody>
      </p:sp>
      <p:sp>
        <p:nvSpPr>
          <p:cNvPr id="203" name="Google Shape;203;g3be1d090e8e_0_340"/>
          <p:cNvSpPr txBox="1"/>
          <p:nvPr/>
        </p:nvSpPr>
        <p:spPr>
          <a:xfrm>
            <a:off x="2481007" y="2675745"/>
            <a:ext cx="34977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"Typical MI = crushing chest pain"</a:t>
            </a:r>
            <a:endParaRPr b="0" sz="1740" u="none" strike="noStrike">
              <a:solidFill>
                <a:srgbClr val="000000"/>
              </a:solidFill>
              <a:latin typeface="Times New Roman"/>
              <a:ea typeface="Times New Roman"/>
              <a:cs typeface="Times New Roman"/>
              <a:sym typeface="Times New Roman"/>
            </a:endParaRPr>
          </a:p>
        </p:txBody>
      </p:sp>
      <p:sp>
        <p:nvSpPr>
          <p:cNvPr id="204" name="Google Shape;204;g3be1d090e8e_0_340"/>
          <p:cNvSpPr txBox="1"/>
          <p:nvPr/>
        </p:nvSpPr>
        <p:spPr>
          <a:xfrm>
            <a:off x="6565927" y="2675745"/>
            <a:ext cx="27330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Miss female presentations</a:t>
            </a:r>
            <a:endParaRPr b="0" sz="1740" u="none" strike="noStrike">
              <a:solidFill>
                <a:srgbClr val="000000"/>
              </a:solidFill>
              <a:latin typeface="Times New Roman"/>
              <a:ea typeface="Times New Roman"/>
              <a:cs typeface="Times New Roman"/>
              <a:sym typeface="Times New Roman"/>
            </a:endParaRPr>
          </a:p>
        </p:txBody>
      </p:sp>
      <p:sp>
        <p:nvSpPr>
          <p:cNvPr id="205" name="Google Shape;205;g3be1d090e8e_0_340"/>
          <p:cNvSpPr txBox="1"/>
          <p:nvPr/>
        </p:nvSpPr>
        <p:spPr>
          <a:xfrm>
            <a:off x="2481007" y="3123225"/>
            <a:ext cx="30744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Drug X "safe" (tested on men)</a:t>
            </a:r>
            <a:endParaRPr b="0" sz="1740" u="none" strike="noStrike">
              <a:solidFill>
                <a:srgbClr val="000000"/>
              </a:solidFill>
              <a:latin typeface="Times New Roman"/>
              <a:ea typeface="Times New Roman"/>
              <a:cs typeface="Times New Roman"/>
              <a:sym typeface="Times New Roman"/>
            </a:endParaRPr>
          </a:p>
        </p:txBody>
      </p:sp>
      <p:sp>
        <p:nvSpPr>
          <p:cNvPr id="206" name="Google Shape;206;g3be1d090e8e_0_340"/>
          <p:cNvSpPr txBox="1"/>
          <p:nvPr/>
        </p:nvSpPr>
        <p:spPr>
          <a:xfrm>
            <a:off x="6565927" y="3123225"/>
            <a:ext cx="31857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Recommend without warnings</a:t>
            </a:r>
            <a:endParaRPr b="0" sz="1740" u="none" strike="noStrike">
              <a:solidFill>
                <a:srgbClr val="000000"/>
              </a:solidFill>
              <a:latin typeface="Times New Roman"/>
              <a:ea typeface="Times New Roman"/>
              <a:cs typeface="Times New Roman"/>
              <a:sym typeface="Times New Roman"/>
            </a:endParaRPr>
          </a:p>
        </p:txBody>
      </p:sp>
      <p:sp>
        <p:nvSpPr>
          <p:cNvPr id="207" name="Google Shape;207;g3be1d090e8e_0_340"/>
          <p:cNvSpPr txBox="1"/>
          <p:nvPr/>
        </p:nvSpPr>
        <p:spPr>
          <a:xfrm>
            <a:off x="2481007" y="3580425"/>
            <a:ext cx="38640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Women's pain often "psychosomatic"</a:t>
            </a:r>
            <a:endParaRPr b="0" sz="1740" u="none" strike="noStrike">
              <a:solidFill>
                <a:srgbClr val="000000"/>
              </a:solidFill>
              <a:latin typeface="Times New Roman"/>
              <a:ea typeface="Times New Roman"/>
              <a:cs typeface="Times New Roman"/>
              <a:sym typeface="Times New Roman"/>
            </a:endParaRPr>
          </a:p>
        </p:txBody>
      </p:sp>
      <p:sp>
        <p:nvSpPr>
          <p:cNvPr id="208" name="Google Shape;208;g3be1d090e8e_0_340"/>
          <p:cNvSpPr txBox="1"/>
          <p:nvPr/>
        </p:nvSpPr>
        <p:spPr>
          <a:xfrm>
            <a:off x="6565927" y="3580425"/>
            <a:ext cx="3141000" cy="26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s-ES" sz="1740" u="none" strike="noStrike">
                <a:solidFill>
                  <a:srgbClr val="1F2328"/>
                </a:solidFill>
                <a:latin typeface="Open Sans"/>
                <a:ea typeface="Open Sans"/>
                <a:cs typeface="Open Sans"/>
                <a:sym typeface="Open Sans"/>
              </a:rPr>
              <a:t>Suggest psychology over tests</a:t>
            </a:r>
            <a:endParaRPr b="0" sz="1740" u="none" strike="noStrike">
              <a:solidFill>
                <a:srgbClr val="000000"/>
              </a:solidFill>
              <a:latin typeface="Times New Roman"/>
              <a:ea typeface="Times New Roman"/>
              <a:cs typeface="Times New Roman"/>
              <a:sym typeface="Times New Roman"/>
            </a:endParaRPr>
          </a:p>
        </p:txBody>
      </p:sp>
      <p:sp>
        <p:nvSpPr>
          <p:cNvPr id="209" name="Google Shape;209;g3be1d090e8e_0_340"/>
          <p:cNvSpPr txBox="1"/>
          <p:nvPr/>
        </p:nvSpPr>
        <p:spPr>
          <a:xfrm>
            <a:off x="1002150" y="4426075"/>
            <a:ext cx="10187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s-ES"/>
              <a:t>LLMs don't know what they don't know.</a:t>
            </a:r>
            <a:endParaRPr/>
          </a:p>
          <a:p>
            <a:pPr indent="0" lvl="0" marL="0" rtl="0" algn="ctr">
              <a:spcBef>
                <a:spcPts val="0"/>
              </a:spcBef>
              <a:spcAft>
                <a:spcPts val="0"/>
              </a:spcAft>
              <a:buNone/>
            </a:pPr>
            <a:r>
              <a:rPr lang="es-ES"/>
              <a:t>Absence of data becomes confident silence.</a:t>
            </a:r>
            <a:endParaRPr/>
          </a:p>
        </p:txBody>
      </p:sp>
      <p:sp>
        <p:nvSpPr>
          <p:cNvPr id="210" name="Google Shape;210;g3be1d090e8e_0_340"/>
          <p:cNvSpPr txBox="1"/>
          <p:nvPr>
            <p:ph idx="12" type="sldNum"/>
          </p:nvPr>
        </p:nvSpPr>
        <p:spPr>
          <a:xfrm>
            <a:off x="11024203" y="387220"/>
            <a:ext cx="11679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3be1d090e8e_0_394"/>
          <p:cNvSpPr txBox="1"/>
          <p:nvPr>
            <p:ph type="title"/>
          </p:nvPr>
        </p:nvSpPr>
        <p:spPr>
          <a:xfrm>
            <a:off x="501805" y="511019"/>
            <a:ext cx="6924900" cy="156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24484"/>
              </a:buClr>
              <a:buSzPts val="3200"/>
              <a:buFont typeface="Arial"/>
              <a:buNone/>
            </a:pPr>
            <a:r>
              <a:rPr lang="es-ES"/>
              <a:t>Our Approach: LLM4SexQuant</a:t>
            </a:r>
            <a:endParaRPr/>
          </a:p>
        </p:txBody>
      </p:sp>
      <p:sp>
        <p:nvSpPr>
          <p:cNvPr id="216" name="Google Shape;216;g3be1d090e8e_0_39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