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53" r:id="rId5"/>
    <p:sldMasterId id="2147483664" r:id="rId6"/>
    <p:sldMasterId id="2147483666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</p:sldIdLst>
  <p:sldSz cy="6858000" cx="12192000"/>
  <p:notesSz cx="6858000" cy="9144000"/>
  <p:embeddedFontLst>
    <p:embeddedFont>
      <p:font typeface="Roboto"/>
      <p:regular r:id="rId43"/>
      <p:bold r:id="rId44"/>
      <p:italic r:id="rId45"/>
      <p:boldItalic r:id="rId46"/>
    </p:embeddedFont>
    <p:embeddedFont>
      <p:font typeface="Roboto Medium"/>
      <p:regular r:id="rId47"/>
      <p:bold r:id="rId48"/>
      <p:italic r:id="rId49"/>
      <p:boldItalic r:id="rId50"/>
    </p:embeddedFont>
    <p:embeddedFont>
      <p:font typeface="Corbel"/>
      <p:regular r:id="rId51"/>
      <p:bold r:id="rId52"/>
      <p:italic r:id="rId53"/>
      <p:boldItalic r:id="rId54"/>
    </p:embeddedFont>
    <p:embeddedFont>
      <p:font typeface="Roboto Light"/>
      <p:regular r:id="rId55"/>
      <p:bold r:id="rId56"/>
      <p:italic r:id="rId57"/>
      <p:boldItalic r:id="rId58"/>
    </p:embeddedFont>
    <p:embeddedFont>
      <p:font typeface="Helvetica Neue"/>
      <p:regular r:id="rId59"/>
      <p:bold r:id="rId60"/>
      <p:italic r:id="rId61"/>
      <p:boldItalic r:id="rId62"/>
    </p:embeddedFont>
    <p:embeddedFont>
      <p:font typeface="Helvetica Neue Light"/>
      <p:regular r:id="rId63"/>
      <p:bold r:id="rId64"/>
      <p:italic r:id="rId65"/>
      <p:boldItalic r:id="rId66"/>
    </p:embeddedFont>
    <p:embeddedFont>
      <p:font typeface="Roboto Mono"/>
      <p:regular r:id="rId67"/>
      <p:bold r:id="rId68"/>
      <p:italic r:id="rId69"/>
      <p:boldItalic r:id="rId70"/>
    </p:embeddedFont>
    <p:embeddedFont>
      <p:font typeface="Comfortaa"/>
      <p:regular r:id="rId71"/>
      <p:bold r:id="rId7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547">
          <p15:clr>
            <a:srgbClr val="FBAE40"/>
          </p15:clr>
        </p15:guide>
        <p15:guide id="2" pos="5133">
          <p15:clr>
            <a:srgbClr val="FBAE40"/>
          </p15:clr>
        </p15:guide>
        <p15:guide id="3" orient="horz" pos="1434">
          <p15:clr>
            <a:srgbClr val="FBAE40"/>
          </p15:clr>
        </p15:guide>
        <p15:guide id="4" orient="horz" pos="2886">
          <p15:clr>
            <a:srgbClr val="FBAE40"/>
          </p15:clr>
        </p15:guide>
        <p15:guide id="5" pos="2570">
          <p15:clr>
            <a:srgbClr val="A4A3A4"/>
          </p15:clr>
        </p15:guide>
      </p15:sldGuideLst>
    </p:ext>
    <p:ext uri="GoogleSlidesCustomDataVersion2">
      <go:slidesCustomData xmlns:go="http://customooxmlschemas.google.com/" r:id="rId73" roundtripDataSignature="AMtx7mhUbRruOeIo8xI0PDtqDIkAU00KK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547"/>
        <p:guide pos="5133"/>
        <p:guide pos="1434" orient="horz"/>
        <p:guide pos="2886" orient="horz"/>
        <p:guide pos="257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2.xml"/><Relationship Id="rId42" Type="http://schemas.openxmlformats.org/officeDocument/2006/relationships/slide" Target="slides/slide34.xml"/><Relationship Id="rId41" Type="http://schemas.openxmlformats.org/officeDocument/2006/relationships/slide" Target="slides/slide33.xml"/><Relationship Id="rId44" Type="http://schemas.openxmlformats.org/officeDocument/2006/relationships/font" Target="fonts/Roboto-bold.fntdata"/><Relationship Id="rId43" Type="http://schemas.openxmlformats.org/officeDocument/2006/relationships/font" Target="fonts/Roboto-regular.fntdata"/><Relationship Id="rId46" Type="http://schemas.openxmlformats.org/officeDocument/2006/relationships/font" Target="fonts/Roboto-boldItalic.fntdata"/><Relationship Id="rId45" Type="http://schemas.openxmlformats.org/officeDocument/2006/relationships/font" Target="fonts/Roboto-italic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48" Type="http://schemas.openxmlformats.org/officeDocument/2006/relationships/font" Target="fonts/RobotoMedium-bold.fntdata"/><Relationship Id="rId47" Type="http://schemas.openxmlformats.org/officeDocument/2006/relationships/font" Target="fonts/RobotoMedium-regular.fntdata"/><Relationship Id="rId49" Type="http://schemas.openxmlformats.org/officeDocument/2006/relationships/font" Target="fonts/RobotoMedium-italic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notesMaster" Target="notesMasters/notesMaster1.xml"/><Relationship Id="rId73" Type="http://customschemas.google.com/relationships/presentationmetadata" Target="metadata"/><Relationship Id="rId72" Type="http://schemas.openxmlformats.org/officeDocument/2006/relationships/font" Target="fonts/Comfortaa-bold.fntdata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33" Type="http://schemas.openxmlformats.org/officeDocument/2006/relationships/slide" Target="slides/slide25.xml"/><Relationship Id="rId32" Type="http://schemas.openxmlformats.org/officeDocument/2006/relationships/slide" Target="slides/slide24.xml"/><Relationship Id="rId35" Type="http://schemas.openxmlformats.org/officeDocument/2006/relationships/slide" Target="slides/slide27.xml"/><Relationship Id="rId34" Type="http://schemas.openxmlformats.org/officeDocument/2006/relationships/slide" Target="slides/slide26.xml"/><Relationship Id="rId71" Type="http://schemas.openxmlformats.org/officeDocument/2006/relationships/font" Target="fonts/Comfortaa-regular.fntdata"/><Relationship Id="rId70" Type="http://schemas.openxmlformats.org/officeDocument/2006/relationships/font" Target="fonts/RobotoMono-boldItalic.fntdata"/><Relationship Id="rId37" Type="http://schemas.openxmlformats.org/officeDocument/2006/relationships/slide" Target="slides/slide29.xml"/><Relationship Id="rId36" Type="http://schemas.openxmlformats.org/officeDocument/2006/relationships/slide" Target="slides/slide28.xml"/><Relationship Id="rId39" Type="http://schemas.openxmlformats.org/officeDocument/2006/relationships/slide" Target="slides/slide31.xml"/><Relationship Id="rId38" Type="http://schemas.openxmlformats.org/officeDocument/2006/relationships/slide" Target="slides/slide30.xml"/><Relationship Id="rId62" Type="http://schemas.openxmlformats.org/officeDocument/2006/relationships/font" Target="fonts/HelveticaNeue-boldItalic.fntdata"/><Relationship Id="rId61" Type="http://schemas.openxmlformats.org/officeDocument/2006/relationships/font" Target="fonts/HelveticaNeue-italic.fntdata"/><Relationship Id="rId20" Type="http://schemas.openxmlformats.org/officeDocument/2006/relationships/slide" Target="slides/slide12.xml"/><Relationship Id="rId64" Type="http://schemas.openxmlformats.org/officeDocument/2006/relationships/font" Target="fonts/HelveticaNeueLight-bold.fntdata"/><Relationship Id="rId63" Type="http://schemas.openxmlformats.org/officeDocument/2006/relationships/font" Target="fonts/HelveticaNeueLight-regular.fntdata"/><Relationship Id="rId22" Type="http://schemas.openxmlformats.org/officeDocument/2006/relationships/slide" Target="slides/slide14.xml"/><Relationship Id="rId66" Type="http://schemas.openxmlformats.org/officeDocument/2006/relationships/font" Target="fonts/HelveticaNeueLight-boldItalic.fntdata"/><Relationship Id="rId21" Type="http://schemas.openxmlformats.org/officeDocument/2006/relationships/slide" Target="slides/slide13.xml"/><Relationship Id="rId65" Type="http://schemas.openxmlformats.org/officeDocument/2006/relationships/font" Target="fonts/HelveticaNeueLight-italic.fntdata"/><Relationship Id="rId24" Type="http://schemas.openxmlformats.org/officeDocument/2006/relationships/slide" Target="slides/slide16.xml"/><Relationship Id="rId68" Type="http://schemas.openxmlformats.org/officeDocument/2006/relationships/font" Target="fonts/RobotoMono-bold.fntdata"/><Relationship Id="rId23" Type="http://schemas.openxmlformats.org/officeDocument/2006/relationships/slide" Target="slides/slide15.xml"/><Relationship Id="rId67" Type="http://schemas.openxmlformats.org/officeDocument/2006/relationships/font" Target="fonts/RobotoMono-regular.fntdata"/><Relationship Id="rId60" Type="http://schemas.openxmlformats.org/officeDocument/2006/relationships/font" Target="fonts/HelveticaNeue-bold.fntdata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69" Type="http://schemas.openxmlformats.org/officeDocument/2006/relationships/font" Target="fonts/RobotoMono-italic.fntdata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29" Type="http://schemas.openxmlformats.org/officeDocument/2006/relationships/slide" Target="slides/slide21.xml"/><Relationship Id="rId51" Type="http://schemas.openxmlformats.org/officeDocument/2006/relationships/font" Target="fonts/Corbel-regular.fntdata"/><Relationship Id="rId50" Type="http://schemas.openxmlformats.org/officeDocument/2006/relationships/font" Target="fonts/RobotoMedium-boldItalic.fntdata"/><Relationship Id="rId53" Type="http://schemas.openxmlformats.org/officeDocument/2006/relationships/font" Target="fonts/Corbel-italic.fntdata"/><Relationship Id="rId52" Type="http://schemas.openxmlformats.org/officeDocument/2006/relationships/font" Target="fonts/Corbel-bold.fntdata"/><Relationship Id="rId11" Type="http://schemas.openxmlformats.org/officeDocument/2006/relationships/slide" Target="slides/slide3.xml"/><Relationship Id="rId55" Type="http://schemas.openxmlformats.org/officeDocument/2006/relationships/font" Target="fonts/RobotoLight-regular.fntdata"/><Relationship Id="rId10" Type="http://schemas.openxmlformats.org/officeDocument/2006/relationships/slide" Target="slides/slide2.xml"/><Relationship Id="rId54" Type="http://schemas.openxmlformats.org/officeDocument/2006/relationships/font" Target="fonts/Corbel-boldItalic.fntdata"/><Relationship Id="rId13" Type="http://schemas.openxmlformats.org/officeDocument/2006/relationships/slide" Target="slides/slide5.xml"/><Relationship Id="rId57" Type="http://schemas.openxmlformats.org/officeDocument/2006/relationships/font" Target="fonts/RobotoLight-italic.fntdata"/><Relationship Id="rId12" Type="http://schemas.openxmlformats.org/officeDocument/2006/relationships/slide" Target="slides/slide4.xml"/><Relationship Id="rId56" Type="http://schemas.openxmlformats.org/officeDocument/2006/relationships/font" Target="fonts/RobotoLight-bold.fntdata"/><Relationship Id="rId15" Type="http://schemas.openxmlformats.org/officeDocument/2006/relationships/slide" Target="slides/slide7.xml"/><Relationship Id="rId59" Type="http://schemas.openxmlformats.org/officeDocument/2006/relationships/font" Target="fonts/HelveticaNeue-regular.fntdata"/><Relationship Id="rId14" Type="http://schemas.openxmlformats.org/officeDocument/2006/relationships/slide" Target="slides/slide6.xml"/><Relationship Id="rId58" Type="http://schemas.openxmlformats.org/officeDocument/2006/relationships/font" Target="fonts/RobotoLight-boldItalic.fntdata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ca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:notes"/>
          <p:cNvSpPr/>
          <p:nvPr>
            <p:ph idx="2" type="sldImg"/>
          </p:nvPr>
        </p:nvSpPr>
        <p:spPr>
          <a:xfrm>
            <a:off x="2020994" y="1142467"/>
            <a:ext cx="2816013" cy="308572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4" name="Google Shape;164;p1:notes"/>
          <p:cNvSpPr txBox="1"/>
          <p:nvPr>
            <p:ph idx="1" type="body"/>
          </p:nvPr>
        </p:nvSpPr>
        <p:spPr>
          <a:xfrm>
            <a:off x="685800" y="4400550"/>
            <a:ext cx="5486400" cy="36004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5" name="Google Shape;165;p1:notes"/>
          <p:cNvSpPr txBox="1"/>
          <p:nvPr>
            <p:ph idx="12" type="sldNum"/>
          </p:nvPr>
        </p:nvSpPr>
        <p:spPr>
          <a:xfrm>
            <a:off x="3884613" y="8685214"/>
            <a:ext cx="2971800" cy="45878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1" name="Google Shape;281;p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2" name="Google Shape;282;p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2" name="Google Shape;292;p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3" name="Google Shape;293;p1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4" name="Google Shape;304;p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5" name="Google Shape;305;p1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4" name="Google Shape;314;p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5" name="Google Shape;315;p1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5" name="Google Shape;325;p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6" name="Google Shape;326;p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7" name="Google Shape;337;p1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8" name="Google Shape;338;p1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0" name="Google Shape;350;p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1" name="Google Shape;351;p1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7" name="Google Shape;367;p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8" name="Google Shape;368;p1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1" name="Google Shape;381;p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82" name="Google Shape;382;p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4" name="Google Shape;394;p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5" name="Google Shape;395;p2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" name="Google Shape;173;p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4" name="Google Shape;174;p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7" name="Google Shape;407;p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08" name="Google Shape;408;p2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0" name="Google Shape;420;p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1" name="Google Shape;421;p2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9" name="Google Shape;429;p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0" name="Google Shape;430;p2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1" name="Google Shape;441;p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42" name="Google Shape;442;p2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2" name="Google Shape;452;p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53" name="Google Shape;453;p2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1" name="Google Shape;471;p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72" name="Google Shape;472;p2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2" name="Google Shape;482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2" name="Google Shape;492;p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93" name="Google Shape;493;p2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0" name="Google Shape;500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8" name="Google Shape;508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1" name="Google Shape;181;p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2" name="Google Shape;182;p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2" name="Google Shape;582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7" name="Google Shape;627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2" name="Google Shape;732;p3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33" name="Google Shape;733;p3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5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7" name="Google Shape;747;p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48" name="Google Shape;748;p3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36:notes"/>
          <p:cNvSpPr txBox="1"/>
          <p:nvPr>
            <p:ph idx="1" type="body"/>
          </p:nvPr>
        </p:nvSpPr>
        <p:spPr>
          <a:xfrm>
            <a:off x="685800" y="4400550"/>
            <a:ext cx="5486400" cy="36004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62" name="Google Shape;762;p36:notes"/>
          <p:cNvSpPr/>
          <p:nvPr>
            <p:ph idx="2" type="sldImg"/>
          </p:nvPr>
        </p:nvSpPr>
        <p:spPr>
          <a:xfrm>
            <a:off x="2020994" y="1142467"/>
            <a:ext cx="2816013" cy="308572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" name="Google Shape;19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0" name="Google Shape;230;p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1" name="Google Shape;231;p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1" name="Google Shape;24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" name="Google Shape;246;p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7" name="Google Shape;247;p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9" name="Google Shape;259;p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0" name="Google Shape;260;p1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1" name="Google Shape;271;p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2" name="Google Shape;272;p1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jpg"/><Relationship Id="rId3" Type="http://schemas.openxmlformats.org/officeDocument/2006/relationships/image" Target="../media/image9.png"/><Relationship Id="rId4" Type="http://schemas.openxmlformats.org/officeDocument/2006/relationships/image" Target="../media/image3.png"/><Relationship Id="rId11" Type="http://schemas.openxmlformats.org/officeDocument/2006/relationships/image" Target="../media/image8.png"/><Relationship Id="rId10" Type="http://schemas.openxmlformats.org/officeDocument/2006/relationships/image" Target="../media/image20.png"/><Relationship Id="rId9" Type="http://schemas.openxmlformats.org/officeDocument/2006/relationships/image" Target="../media/image7.png"/><Relationship Id="rId5" Type="http://schemas.openxmlformats.org/officeDocument/2006/relationships/image" Target="../media/image14.png"/><Relationship Id="rId6" Type="http://schemas.openxmlformats.org/officeDocument/2006/relationships/image" Target="../media/image13.png"/><Relationship Id="rId7" Type="http://schemas.openxmlformats.org/officeDocument/2006/relationships/image" Target="../media/image5.png"/><Relationship Id="rId8" Type="http://schemas.openxmlformats.org/officeDocument/2006/relationships/image" Target="../media/image10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3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7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9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8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8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2.png"/><Relationship Id="rId3" Type="http://schemas.openxmlformats.org/officeDocument/2006/relationships/image" Target="../media/image23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1.png"/></Relationships>
</file>

<file path=ppt/slideLayouts/_rels/slideLayout2.xml.rels><?xml version="1.0" encoding="UTF-8" standalone="yes"?><Relationships xmlns="http://schemas.openxmlformats.org/package/2006/relationships"><Relationship Id="rId11" Type="http://schemas.openxmlformats.org/officeDocument/2006/relationships/image" Target="../media/image14.png"/><Relationship Id="rId10" Type="http://schemas.openxmlformats.org/officeDocument/2006/relationships/image" Target="../media/image8.png"/><Relationship Id="rId13" Type="http://schemas.openxmlformats.org/officeDocument/2006/relationships/image" Target="../media/image22.png"/><Relationship Id="rId1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jpg"/><Relationship Id="rId3" Type="http://schemas.openxmlformats.org/officeDocument/2006/relationships/image" Target="../media/image3.png"/><Relationship Id="rId4" Type="http://schemas.openxmlformats.org/officeDocument/2006/relationships/image" Target="../media/image19.jpg"/><Relationship Id="rId9" Type="http://schemas.openxmlformats.org/officeDocument/2006/relationships/image" Target="../media/image20.png"/><Relationship Id="rId5" Type="http://schemas.openxmlformats.org/officeDocument/2006/relationships/image" Target="../media/image13.png"/><Relationship Id="rId6" Type="http://schemas.openxmlformats.org/officeDocument/2006/relationships/image" Target="../media/image5.png"/><Relationship Id="rId7" Type="http://schemas.openxmlformats.org/officeDocument/2006/relationships/image" Target="../media/image10.png"/><Relationship Id="rId8" Type="http://schemas.openxmlformats.org/officeDocument/2006/relationships/image" Target="../media/image7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4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2.png"/><Relationship Id="rId3" Type="http://schemas.openxmlformats.org/officeDocument/2006/relationships/image" Target="../media/image36.png"/><Relationship Id="rId4" Type="http://schemas.openxmlformats.org/officeDocument/2006/relationships/image" Target="../media/image23.png"/><Relationship Id="rId5" Type="http://schemas.openxmlformats.org/officeDocument/2006/relationships/image" Target="../media/image4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0.png"/><Relationship Id="rId3" Type="http://schemas.openxmlformats.org/officeDocument/2006/relationships/image" Target="../media/image37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4.jp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7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9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4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">
  <p:cSld name="Cov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8"/>
          <p:cNvSpPr txBox="1"/>
          <p:nvPr>
            <p:ph type="ctrTitle"/>
          </p:nvPr>
        </p:nvSpPr>
        <p:spPr>
          <a:xfrm>
            <a:off x="5547946" y="1714293"/>
            <a:ext cx="6118536" cy="235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Arial"/>
              <a:buNone/>
              <a:defRPr b="1" sz="5200">
                <a:solidFill>
                  <a:srgbClr val="00489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8"/>
          <p:cNvSpPr txBox="1"/>
          <p:nvPr>
            <p:ph idx="1" type="subTitle"/>
          </p:nvPr>
        </p:nvSpPr>
        <p:spPr>
          <a:xfrm>
            <a:off x="5553017" y="4287396"/>
            <a:ext cx="3165231" cy="1085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5" name="Google Shape;15;p38"/>
          <p:cNvSpPr txBox="1"/>
          <p:nvPr>
            <p:ph idx="2" type="body"/>
          </p:nvPr>
        </p:nvSpPr>
        <p:spPr>
          <a:xfrm>
            <a:off x="325968" y="6095686"/>
            <a:ext cx="3255433" cy="4875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n que contiene Patrón de fondo&#10;&#10;El contenido generado por IA puede ser incorrecto." id="16" name="Google Shape;16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94066" y="-996175"/>
            <a:ext cx="1397934" cy="74665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o&#10;&#10;El contenido generado por IA puede ser incorrecto." id="17" name="Google Shape;17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96799" y="29878"/>
            <a:ext cx="1557945" cy="15579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&#10;&#10;El contenido generado por IA puede ser incorrecto." id="18" name="Google Shape;18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32571" y="183800"/>
            <a:ext cx="2962322" cy="125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3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547946" y="6331346"/>
            <a:ext cx="990404" cy="3133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38"/>
          <p:cNvPicPr preferRelativeResize="0"/>
          <p:nvPr/>
        </p:nvPicPr>
        <p:blipFill rotWithShape="1">
          <a:blip r:embed="rId7">
            <a:alphaModFix/>
          </a:blip>
          <a:srcRect b="21529" l="0" r="0" t="21529"/>
          <a:stretch/>
        </p:blipFill>
        <p:spPr>
          <a:xfrm>
            <a:off x="6559912" y="6236231"/>
            <a:ext cx="1412470" cy="45240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38"/>
          <p:cNvSpPr txBox="1"/>
          <p:nvPr/>
        </p:nvSpPr>
        <p:spPr>
          <a:xfrm>
            <a:off x="5422047" y="5878525"/>
            <a:ext cx="28728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ca-E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BSC AI Factory Partners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ogotipo&#10;&#10;El contenido generado por IA puede ser incorrecto." id="22" name="Google Shape;22;p3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021015" y="6181204"/>
            <a:ext cx="347633" cy="46351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dibujo, cerca, luz&#10;&#10;El contenido generado por IA puede ser incorrecto." id="23" name="Google Shape;23;p3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07214" y="6261825"/>
            <a:ext cx="550286" cy="36755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38"/>
          <p:cNvSpPr txBox="1"/>
          <p:nvPr/>
        </p:nvSpPr>
        <p:spPr>
          <a:xfrm>
            <a:off x="9455871" y="5885936"/>
            <a:ext cx="167744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ca-E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Affiliated entities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" name="Google Shape;25;p38"/>
          <p:cNvCxnSpPr/>
          <p:nvPr/>
        </p:nvCxnSpPr>
        <p:spPr>
          <a:xfrm rot="10800000">
            <a:off x="9382969" y="5916317"/>
            <a:ext cx="0" cy="728398"/>
          </a:xfrm>
          <a:prstGeom prst="straightConnector1">
            <a:avLst/>
          </a:prstGeom>
          <a:noFill/>
          <a:ln cap="flat" cmpd="sng" w="9525">
            <a:solidFill>
              <a:srgbClr val="8DA9DB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Texto&#10;&#10;El contenido generado por IA puede ser incorrecto." id="26" name="Google Shape;26;p3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1204153" y="6076817"/>
            <a:ext cx="890255" cy="8902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xto&#10;&#10;El contenido generado por IA puede ser incorrecto." id="27" name="Google Shape;27;p38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9541374" y="6259121"/>
            <a:ext cx="1524250" cy="4578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raportada">
  <p:cSld name="Contraportad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0"/>
          <p:cNvSpPr/>
          <p:nvPr/>
        </p:nvSpPr>
        <p:spPr>
          <a:xfrm>
            <a:off x="4064000" y="6095686"/>
            <a:ext cx="8128000" cy="487533"/>
          </a:xfrm>
          <a:prstGeom prst="rect">
            <a:avLst/>
          </a:prstGeom>
          <a:solidFill>
            <a:schemeClr val="lt1">
              <a:alpha val="74509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50"/>
          <p:cNvSpPr txBox="1"/>
          <p:nvPr>
            <p:ph type="ctrTitle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8000"/>
              <a:buFont typeface="Calibri"/>
              <a:buNone/>
              <a:defRPr b="1" sz="8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50"/>
          <p:cNvSpPr txBox="1"/>
          <p:nvPr>
            <p:ph idx="1" type="subTitle"/>
          </p:nvPr>
        </p:nvSpPr>
        <p:spPr>
          <a:xfrm>
            <a:off x="4963889" y="4900141"/>
            <a:ext cx="6702593" cy="8227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84" name="Google Shape;84;p50"/>
          <p:cNvSpPr/>
          <p:nvPr/>
        </p:nvSpPr>
        <p:spPr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49411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50"/>
          <p:cNvSpPr txBox="1"/>
          <p:nvPr>
            <p:ph idx="2" type="body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890"/>
              </a:buClr>
              <a:buSzPts val="2400"/>
              <a:buNone/>
              <a:defRPr>
                <a:solidFill>
                  <a:srgbClr val="004890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, subtítulo y objetos">
  <p:cSld name="Título, subtítulo y objeto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1"/>
          <p:cNvSpPr txBox="1"/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51"/>
          <p:cNvSpPr txBox="1"/>
          <p:nvPr>
            <p:ph idx="1" type="body"/>
          </p:nvPr>
        </p:nvSpPr>
        <p:spPr>
          <a:xfrm>
            <a:off x="595618" y="1569411"/>
            <a:ext cx="10996916" cy="45662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302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51"/>
          <p:cNvSpPr txBox="1"/>
          <p:nvPr>
            <p:ph idx="2" type="body"/>
          </p:nvPr>
        </p:nvSpPr>
        <p:spPr>
          <a:xfrm>
            <a:off x="0" y="1057275"/>
            <a:ext cx="12192000" cy="512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Page" type="title">
  <p:cSld name="TITLE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52"/>
          <p:cNvSpPr txBox="1"/>
          <p:nvPr>
            <p:ph type="ctrTitle"/>
          </p:nvPr>
        </p:nvSpPr>
        <p:spPr>
          <a:xfrm>
            <a:off x="423013" y="1600200"/>
            <a:ext cx="9144000" cy="1006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6500"/>
              <a:buFont typeface="Roboto Light"/>
              <a:buNone/>
              <a:defRPr b="0" i="0" sz="6500" u="none" cap="none" strike="noStrike"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3" name="Google Shape;93;p52"/>
          <p:cNvSpPr txBox="1"/>
          <p:nvPr>
            <p:ph idx="1" type="subTitle"/>
          </p:nvPr>
        </p:nvSpPr>
        <p:spPr>
          <a:xfrm>
            <a:off x="423013" y="2825750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3000"/>
              <a:buFont typeface="Arial"/>
              <a:buNone/>
              <a:defRPr b="0" i="0" sz="3000" u="none" cap="none" strike="noStrike"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lvl="2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lvl="3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lvl="4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lvl="5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Page">
  <p:cSld name="Text Page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53"/>
          <p:cNvSpPr txBox="1"/>
          <p:nvPr>
            <p:ph idx="12" type="sldNum"/>
          </p:nvPr>
        </p:nvSpPr>
        <p:spPr>
          <a:xfrm>
            <a:off x="9290222" y="6423497"/>
            <a:ext cx="27432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97" name="Google Shape;97;p53"/>
          <p:cNvSpPr txBox="1"/>
          <p:nvPr/>
        </p:nvSpPr>
        <p:spPr>
          <a:xfrm>
            <a:off x="282422" y="6441230"/>
            <a:ext cx="60981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ca-ES" sz="900" u="none" cap="none" strike="noStrike">
                <a:solidFill>
                  <a:srgbClr val="262626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EVERSE Project Overview </a:t>
            </a:r>
            <a:r>
              <a:rPr b="0" i="0" lang="ca-ES" sz="900" u="none" cap="none" strike="noStrike">
                <a:solidFill>
                  <a:srgbClr val="CCAB3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|</a:t>
            </a:r>
            <a:r>
              <a:rPr b="0" i="0" lang="ca-ES" sz="900" u="none" cap="none" strike="noStrike">
                <a:solidFill>
                  <a:srgbClr val="262626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3"/>
          <p:cNvSpPr txBox="1"/>
          <p:nvPr>
            <p:ph idx="1" type="body"/>
          </p:nvPr>
        </p:nvSpPr>
        <p:spPr>
          <a:xfrm>
            <a:off x="668190" y="2342990"/>
            <a:ext cx="10883700" cy="3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7F7F7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23850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3A3838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-32385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3A3838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-32385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3A3838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-32385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3A3838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9" name="Google Shape;99;p53"/>
          <p:cNvSpPr txBox="1"/>
          <p:nvPr>
            <p:ph type="title"/>
          </p:nvPr>
        </p:nvSpPr>
        <p:spPr>
          <a:xfrm>
            <a:off x="668190" y="1007816"/>
            <a:ext cx="108837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500"/>
              <a:buFont typeface="Roboto Light"/>
              <a:buNone/>
              <a:defRPr b="0" i="0" sz="3500" u="none" cap="none" strike="noStrike"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0" name="Google Shape;100;p53"/>
          <p:cNvSpPr txBox="1"/>
          <p:nvPr>
            <p:ph idx="2" type="body"/>
          </p:nvPr>
        </p:nvSpPr>
        <p:spPr>
          <a:xfrm>
            <a:off x="668193" y="1717482"/>
            <a:ext cx="108837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81000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-35560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-3429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-3429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Page 1">
  <p:cSld name="1_Text P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54"/>
          <p:cNvSpPr txBox="1"/>
          <p:nvPr>
            <p:ph idx="12" type="sldNum"/>
          </p:nvPr>
        </p:nvSpPr>
        <p:spPr>
          <a:xfrm>
            <a:off x="10611561" y="6400800"/>
            <a:ext cx="14220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5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5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5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5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5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5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5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5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5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104" name="Google Shape;104;p54"/>
          <p:cNvSpPr txBox="1"/>
          <p:nvPr/>
        </p:nvSpPr>
        <p:spPr>
          <a:xfrm>
            <a:off x="243840" y="6348887"/>
            <a:ext cx="6404100" cy="37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ca-ES" sz="950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EOSC|EVERSE: Paving the way towards a European</a:t>
            </a:r>
            <a:endParaRPr b="0" i="0" sz="950" u="none" cap="none" strike="noStrike">
              <a:solidFill>
                <a:srgbClr val="26262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ca-ES" sz="950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Virtual Institute for Research Software Excellence</a:t>
            </a:r>
            <a:endParaRPr b="0" i="0" sz="145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5" name="Google Shape;105;p54"/>
          <p:cNvSpPr txBox="1"/>
          <p:nvPr>
            <p:ph type="title"/>
          </p:nvPr>
        </p:nvSpPr>
        <p:spPr>
          <a:xfrm>
            <a:off x="609600" y="914400"/>
            <a:ext cx="109728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Roboto"/>
              <a:buNone/>
              <a:defRPr b="0" i="0" sz="3200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8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8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8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8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8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8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8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8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6" name="Google Shape;106;p54"/>
          <p:cNvSpPr txBox="1"/>
          <p:nvPr>
            <p:ph idx="1" type="body"/>
          </p:nvPr>
        </p:nvSpPr>
        <p:spPr>
          <a:xfrm>
            <a:off x="668193" y="1706880"/>
            <a:ext cx="10972800" cy="4145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marR="0" algn="l">
              <a:lnSpc>
                <a:spcPct val="114999"/>
              </a:lnSpc>
              <a:spcBef>
                <a:spcPts val="1067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Roboto Light"/>
              <a:buNone/>
              <a:defRPr b="0" i="0" sz="2650" u="none" cap="none" strike="noStrike"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42900" lvl="1" marL="914400" marR="0" algn="l">
              <a:lnSpc>
                <a:spcPct val="114999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Light"/>
              <a:buChar char="•"/>
              <a:defRPr b="0" i="0" sz="24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-330200" lvl="2" marL="1371600" marR="0" algn="l">
              <a:lnSpc>
                <a:spcPct val="114999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 Light"/>
              <a:buChar char="•"/>
              <a:defRPr b="0" i="0" sz="215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-317500" lvl="3" marL="1828800" marR="0" algn="l">
              <a:lnSpc>
                <a:spcPct val="114999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Light"/>
              <a:buChar char="•"/>
              <a:defRPr b="0" i="0" sz="185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-317500" lvl="4" marL="2286000" marR="0" algn="l">
              <a:lnSpc>
                <a:spcPct val="114999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Light"/>
              <a:buChar char="•"/>
              <a:defRPr b="0" i="0" sz="185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-317500" lvl="5" marL="2743200" marR="0" algn="l">
              <a:lnSpc>
                <a:spcPct val="114999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Light"/>
              <a:buChar char="•"/>
              <a:defRPr b="0" i="0" sz="185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-317500" lvl="6" marL="3200400" marR="0" algn="l">
              <a:lnSpc>
                <a:spcPct val="114999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Light"/>
              <a:buChar char="•"/>
              <a:defRPr b="0" i="0" sz="185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-317500" lvl="7" marL="3657600" marR="0" algn="l">
              <a:lnSpc>
                <a:spcPct val="114999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Light"/>
              <a:buChar char="•"/>
              <a:defRPr b="0" i="0" sz="185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-317500" lvl="8" marL="4114800" marR="0" algn="l">
              <a:lnSpc>
                <a:spcPct val="114999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Light"/>
              <a:buChar char="•"/>
              <a:defRPr b="0" i="0" sz="185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Logo only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go&#10;&#10;Description automatically generated" id="113" name="Google Shape;113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805595" y="5793615"/>
            <a:ext cx="1176197" cy="8864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ELIXIR">
  <p:cSld name="Title slide ELIXIR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15" name="Google Shape;115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5255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55"/>
          <p:cNvSpPr txBox="1"/>
          <p:nvPr/>
        </p:nvSpPr>
        <p:spPr>
          <a:xfrm>
            <a:off x="7440084" y="6237289"/>
            <a:ext cx="3903133" cy="434975"/>
          </a:xfrm>
          <a:prstGeom prst="rect">
            <a:avLst/>
          </a:prstGeom>
          <a:noFill/>
          <a:ln>
            <a:noFill/>
          </a:ln>
        </p:spPr>
        <p:txBody>
          <a:bodyPr anchorCtr="0" anchor="t" bIns="32650" lIns="65300" spcFirstLastPara="1" rIns="65300" wrap="square" tIns="326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1" lang="ca-ES" sz="2400" u="none" cap="none" strike="noStrike">
                <a:solidFill>
                  <a:srgbClr val="003F41"/>
                </a:solidFill>
                <a:latin typeface="Corbel"/>
                <a:ea typeface="Corbel"/>
                <a:cs typeface="Corbel"/>
                <a:sym typeface="Corbel"/>
              </a:rPr>
              <a:t>www.elixir-europe.org</a:t>
            </a:r>
            <a:endParaRPr b="0" i="1" sz="2400" u="none" cap="none" strike="noStrike">
              <a:solidFill>
                <a:srgbClr val="003F4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17" name="Google Shape;117;p55"/>
          <p:cNvSpPr txBox="1"/>
          <p:nvPr>
            <p:ph type="ctrTitle"/>
          </p:nvPr>
        </p:nvSpPr>
        <p:spPr>
          <a:xfrm>
            <a:off x="911424" y="3356993"/>
            <a:ext cx="10363200" cy="8640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5000">
                <a:solidFill>
                  <a:srgbClr val="003F4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55"/>
          <p:cNvSpPr txBox="1"/>
          <p:nvPr>
            <p:ph idx="1" type="subTitle"/>
          </p:nvPr>
        </p:nvSpPr>
        <p:spPr>
          <a:xfrm>
            <a:off x="3503712" y="4293097"/>
            <a:ext cx="7755467" cy="8995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Font typeface="Corbel"/>
              <a:buNone/>
              <a:defRPr i="1" sz="2800"/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9" name="Google Shape;119;p55"/>
          <p:cNvSpPr txBox="1"/>
          <p:nvPr>
            <p:ph idx="2" type="body"/>
          </p:nvPr>
        </p:nvSpPr>
        <p:spPr>
          <a:xfrm>
            <a:off x="6761891" y="5192680"/>
            <a:ext cx="4512733" cy="36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Corbel"/>
              <a:buNone/>
              <a:defRPr sz="1800">
                <a:solidFill>
                  <a:schemeClr val="dk2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pic>
        <p:nvPicPr>
          <p:cNvPr descr="Logo&#10;&#10;Description automatically generated" id="120" name="Google Shape;120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2189" y="5294762"/>
            <a:ext cx="1827839" cy="1377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go&#10;&#10;Description automatically generated" id="122" name="Google Shape;122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805595" y="5793615"/>
            <a:ext cx="1176197" cy="886409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56"/>
          <p:cNvSpPr txBox="1"/>
          <p:nvPr>
            <p:ph type="title"/>
          </p:nvPr>
        </p:nvSpPr>
        <p:spPr>
          <a:xfrm>
            <a:off x="719403" y="332656"/>
            <a:ext cx="108712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56"/>
          <p:cNvSpPr txBox="1"/>
          <p:nvPr>
            <p:ph idx="1" type="body"/>
          </p:nvPr>
        </p:nvSpPr>
        <p:spPr>
          <a:xfrm>
            <a:off x="711200" y="1239829"/>
            <a:ext cx="108712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2">
  <p:cSld name="Dark and Logo">
    <p:bg>
      <p:bgPr>
        <a:solidFill>
          <a:srgbClr val="005171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go&#10;&#10;Description automatically generated" id="126" name="Google Shape;12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80656" y="5805337"/>
            <a:ext cx="1176196" cy="89220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57"/>
          <p:cNvSpPr txBox="1"/>
          <p:nvPr>
            <p:ph type="title"/>
          </p:nvPr>
        </p:nvSpPr>
        <p:spPr>
          <a:xfrm>
            <a:off x="719403" y="332656"/>
            <a:ext cx="108712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605">
          <p15:clr>
            <a:srgbClr val="FA7B17"/>
          </p15:clr>
        </p15:guide>
        <p15:guide id="2" orient="horz" pos="8037">
          <p15:clr>
            <a:srgbClr val="FA7B17"/>
          </p15:clr>
        </p15:guide>
        <p15:guide id="3" pos="605">
          <p15:clr>
            <a:srgbClr val="FA7B17"/>
          </p15:clr>
        </p15:guide>
        <p15:guide id="4" pos="14513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 cover">
  <p:cSld name="Back cov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8"/>
          <p:cNvSpPr txBox="1"/>
          <p:nvPr>
            <p:ph type="ctrTitle"/>
          </p:nvPr>
        </p:nvSpPr>
        <p:spPr>
          <a:xfrm>
            <a:off x="3036732" y="1484754"/>
            <a:ext cx="6118536" cy="17944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3A74"/>
              </a:buClr>
              <a:buSzPts val="8000"/>
              <a:buFont typeface="Arial"/>
              <a:buNone/>
              <a:defRPr b="0" i="0" sz="8000">
                <a:solidFill>
                  <a:srgbClr val="173A7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Icono&#10;&#10;El contenido generado por IA puede ser incorrecto." id="30" name="Google Shape;30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96799" y="29878"/>
            <a:ext cx="1557945" cy="1557945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48"/>
          <p:cNvSpPr txBox="1"/>
          <p:nvPr>
            <p:ph idx="1" type="subTitle"/>
          </p:nvPr>
        </p:nvSpPr>
        <p:spPr>
          <a:xfrm>
            <a:off x="4513385" y="3548351"/>
            <a:ext cx="3165231" cy="1085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73A74"/>
              </a:buClr>
              <a:buSzPts val="2400"/>
              <a:buNone/>
              <a:defRPr sz="2400">
                <a:solidFill>
                  <a:srgbClr val="173A7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2" name="Google Shape;32;p48"/>
          <p:cNvSpPr txBox="1"/>
          <p:nvPr/>
        </p:nvSpPr>
        <p:spPr>
          <a:xfrm>
            <a:off x="221786" y="6245288"/>
            <a:ext cx="4956703" cy="5660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47500" lnSpcReduction="20000"/>
          </a:bodyPr>
          <a:lstStyle/>
          <a:p>
            <a:pPr indent="0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173A74"/>
              </a:buClr>
              <a:buSzPct val="100000"/>
              <a:buFont typeface="Arial"/>
              <a:buNone/>
            </a:pPr>
            <a:r>
              <a:rPr b="0" i="0" lang="ca-ES" sz="1800" u="none" cap="none" strike="noStrike">
                <a:solidFill>
                  <a:srgbClr val="173A74"/>
                </a:solidFill>
                <a:latin typeface="Arial"/>
                <a:ea typeface="Arial"/>
                <a:cs typeface="Arial"/>
                <a:sym typeface="Arial"/>
              </a:rPr>
              <a:t>This project has received funding from the European High-Performance Computing Joint Undertaking (JU) under grant agreement No 101234399 and Spain, Portugal, Romania and Türkiye. The JU receives support from the European Union’s Horizon Europe Programme. </a:t>
            </a:r>
            <a:endParaRPr b="0" i="0" sz="1800" u="none" cap="none" strike="noStrike">
              <a:solidFill>
                <a:srgbClr val="173A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n que contiene Escala de tiempo&#10;&#10;El contenido generado por IA puede ser incorrecto." id="33" name="Google Shape;33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1787" y="5769456"/>
            <a:ext cx="1478682" cy="353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4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47946" y="6331346"/>
            <a:ext cx="990404" cy="3133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48"/>
          <p:cNvPicPr preferRelativeResize="0"/>
          <p:nvPr/>
        </p:nvPicPr>
        <p:blipFill rotWithShape="1">
          <a:blip r:embed="rId6">
            <a:alphaModFix/>
          </a:blip>
          <a:srcRect b="21529" l="0" r="0" t="21529"/>
          <a:stretch/>
        </p:blipFill>
        <p:spPr>
          <a:xfrm>
            <a:off x="6559912" y="6236231"/>
            <a:ext cx="1412470" cy="452409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48"/>
          <p:cNvSpPr txBox="1"/>
          <p:nvPr/>
        </p:nvSpPr>
        <p:spPr>
          <a:xfrm>
            <a:off x="5422048" y="5878525"/>
            <a:ext cx="2706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ca-ES" sz="1600" u="none" cap="none" strike="noStrike">
                <a:solidFill>
                  <a:srgbClr val="004890"/>
                </a:solidFill>
                <a:latin typeface="Arial"/>
                <a:ea typeface="Arial"/>
                <a:cs typeface="Arial"/>
                <a:sym typeface="Arial"/>
              </a:rPr>
              <a:t>BSC AI Factory Partners</a:t>
            </a:r>
            <a:endParaRPr b="0" i="0" sz="1600" u="none" cap="none" strike="noStrike">
              <a:solidFill>
                <a:srgbClr val="00489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ogotipo&#10;&#10;El contenido generado por IA puede ser incorrecto." id="37" name="Google Shape;37;p4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021015" y="6181204"/>
            <a:ext cx="347633" cy="46351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dibujo, cerca, luz&#10;&#10;El contenido generado por IA puede ser incorrecto." id="38" name="Google Shape;38;p4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607214" y="6261825"/>
            <a:ext cx="550286" cy="36755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48"/>
          <p:cNvSpPr txBox="1"/>
          <p:nvPr/>
        </p:nvSpPr>
        <p:spPr>
          <a:xfrm>
            <a:off x="9455871" y="5885936"/>
            <a:ext cx="167744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ca-ES" sz="1600" u="none" cap="none" strike="noStrike">
                <a:solidFill>
                  <a:srgbClr val="004890"/>
                </a:solidFill>
                <a:latin typeface="Arial"/>
                <a:ea typeface="Arial"/>
                <a:cs typeface="Arial"/>
                <a:sym typeface="Arial"/>
              </a:rPr>
              <a:t>Affiliated entities</a:t>
            </a:r>
            <a:endParaRPr b="0" i="0" sz="1600" u="none" cap="none" strike="noStrike">
              <a:solidFill>
                <a:srgbClr val="00489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0" name="Google Shape;40;p48"/>
          <p:cNvCxnSpPr/>
          <p:nvPr/>
        </p:nvCxnSpPr>
        <p:spPr>
          <a:xfrm rot="10800000">
            <a:off x="9382969" y="5916317"/>
            <a:ext cx="0" cy="728398"/>
          </a:xfrm>
          <a:prstGeom prst="straightConnector1">
            <a:avLst/>
          </a:prstGeom>
          <a:noFill/>
          <a:ln cap="flat" cmpd="sng" w="9525">
            <a:solidFill>
              <a:srgbClr val="2F5496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Texto&#10;&#10;El contenido generado por IA puede ser incorrecto." id="41" name="Google Shape;41;p4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1204153" y="6076817"/>
            <a:ext cx="890255" cy="8902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xto&#10;&#10;El contenido generado por IA puede ser incorrecto." id="42" name="Google Shape;42;p4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9541374" y="6259121"/>
            <a:ext cx="1524250" cy="45781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&#10;&#10;El contenido generado por IA puede ser incorrecto." id="43" name="Google Shape;43;p48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219308" y="183800"/>
            <a:ext cx="2962322" cy="1250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de la pantalla de un celular con texto e imagen&#10;&#10;El contenido generado por IA puede ser incorrecto." id="44" name="Google Shape;44;p48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219308" y="5205324"/>
            <a:ext cx="2046715" cy="455747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48"/>
          <p:cNvSpPr/>
          <p:nvPr/>
        </p:nvSpPr>
        <p:spPr>
          <a:xfrm>
            <a:off x="3371861" y="5215540"/>
            <a:ext cx="1537727" cy="4158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48"/>
          <p:cNvSpPr/>
          <p:nvPr/>
        </p:nvSpPr>
        <p:spPr>
          <a:xfrm>
            <a:off x="1905655" y="5817801"/>
            <a:ext cx="1280869" cy="32774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Texto&#10;&#10;El contenido generado por IA puede ser incorrecto." id="47" name="Google Shape;47;p48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462248" y="5547988"/>
            <a:ext cx="1537727" cy="864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ELIXIR">
  <p:cSld name="Blank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9"/>
          <p:cNvSpPr txBox="1"/>
          <p:nvPr>
            <p:ph type="title"/>
          </p:nvPr>
        </p:nvSpPr>
        <p:spPr>
          <a:xfrm>
            <a:off x="719403" y="332656"/>
            <a:ext cx="108712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Logo&#10;&#10;Description automatically generated" id="131" name="Google Shape;131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805595" y="5793615"/>
            <a:ext cx="1176197" cy="8864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no logo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0"/>
          <p:cNvSpPr txBox="1"/>
          <p:nvPr>
            <p:ph type="title"/>
          </p:nvPr>
        </p:nvSpPr>
        <p:spPr>
          <a:xfrm>
            <a:off x="719403" y="332656"/>
            <a:ext cx="108712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LIXIR-thank-you">
  <p:cSld name="ELIXIR acknowledgements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35" name="Google Shape;135;p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52550"/>
            <a:ext cx="12192002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61"/>
          <p:cNvSpPr txBox="1"/>
          <p:nvPr/>
        </p:nvSpPr>
        <p:spPr>
          <a:xfrm>
            <a:off x="7440084" y="5445126"/>
            <a:ext cx="3903133" cy="434975"/>
          </a:xfrm>
          <a:prstGeom prst="rect">
            <a:avLst/>
          </a:prstGeom>
          <a:noFill/>
          <a:ln>
            <a:noFill/>
          </a:ln>
        </p:spPr>
        <p:txBody>
          <a:bodyPr anchorCtr="0" anchor="t" bIns="32650" lIns="65300" spcFirstLastPara="1" rIns="65300" wrap="square" tIns="326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1" lang="ca-ES" sz="2400" u="none" cap="none" strike="noStrike">
                <a:solidFill>
                  <a:srgbClr val="003F41"/>
                </a:solidFill>
                <a:latin typeface="Corbel"/>
                <a:ea typeface="Corbel"/>
                <a:cs typeface="Corbel"/>
                <a:sym typeface="Corbel"/>
              </a:rPr>
              <a:t>www.elixir-europe.org</a:t>
            </a:r>
            <a:endParaRPr b="0" i="1" sz="2400" u="none" cap="none" strike="noStrike">
              <a:solidFill>
                <a:srgbClr val="003F4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37" name="Google Shape;137;p61"/>
          <p:cNvSpPr txBox="1"/>
          <p:nvPr/>
        </p:nvSpPr>
        <p:spPr>
          <a:xfrm>
            <a:off x="6223528" y="6192550"/>
            <a:ext cx="1977269" cy="373062"/>
          </a:xfrm>
          <a:prstGeom prst="rect">
            <a:avLst/>
          </a:prstGeom>
          <a:noFill/>
          <a:ln>
            <a:noFill/>
          </a:ln>
        </p:spPr>
        <p:txBody>
          <a:bodyPr anchorCtr="0" anchor="t" bIns="32650" lIns="65300" spcFirstLastPara="1" rIns="65300" wrap="square" tIns="326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ca-ES" sz="2000" u="none" cap="none" strike="noStrike">
                <a:solidFill>
                  <a:srgbClr val="003F41"/>
                </a:solidFill>
                <a:latin typeface="Corbel"/>
                <a:ea typeface="Corbel"/>
                <a:cs typeface="Corbel"/>
                <a:sym typeface="Corbel"/>
              </a:rPr>
              <a:t>@ELIXIREurope</a:t>
            </a:r>
            <a:endParaRPr b="0" i="1" sz="2000" u="none" cap="none" strike="noStrike">
              <a:solidFill>
                <a:srgbClr val="003F4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38" name="Google Shape;138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77161" y="6122067"/>
            <a:ext cx="552451" cy="557445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61"/>
          <p:cNvSpPr txBox="1"/>
          <p:nvPr/>
        </p:nvSpPr>
        <p:spPr>
          <a:xfrm>
            <a:off x="8929612" y="6165988"/>
            <a:ext cx="2585449" cy="373062"/>
          </a:xfrm>
          <a:prstGeom prst="rect">
            <a:avLst/>
          </a:prstGeom>
          <a:noFill/>
          <a:ln>
            <a:noFill/>
          </a:ln>
        </p:spPr>
        <p:txBody>
          <a:bodyPr anchorCtr="0" anchor="t" bIns="32625" lIns="65275" spcFirstLastPara="1" rIns="65275" wrap="square" tIns="326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ca-ES" sz="2000" u="none" cap="none" strike="noStrike">
                <a:solidFill>
                  <a:srgbClr val="003F41"/>
                </a:solidFill>
                <a:latin typeface="Corbel"/>
                <a:ea typeface="Corbel"/>
                <a:cs typeface="Corbel"/>
                <a:sym typeface="Corbel"/>
              </a:rPr>
              <a:t>/company/elixir-europe</a:t>
            </a:r>
            <a:endParaRPr b="0" i="1" sz="2000" u="none" cap="none" strike="noStrike">
              <a:solidFill>
                <a:srgbClr val="003F4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40" name="Google Shape;140;p61"/>
          <p:cNvSpPr txBox="1"/>
          <p:nvPr>
            <p:ph type="ctrTitle"/>
          </p:nvPr>
        </p:nvSpPr>
        <p:spPr>
          <a:xfrm>
            <a:off x="911424" y="3645025"/>
            <a:ext cx="10363200" cy="12250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4000">
                <a:solidFill>
                  <a:srgbClr val="172C4B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Logo&#10;&#10;Description automatically generated" id="141" name="Google Shape;141;p6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2189" y="5294762"/>
            <a:ext cx="1827839" cy="1377502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61"/>
          <p:cNvSpPr txBox="1"/>
          <p:nvPr>
            <p:ph idx="1" type="body"/>
          </p:nvPr>
        </p:nvSpPr>
        <p:spPr>
          <a:xfrm>
            <a:off x="6781272" y="4869925"/>
            <a:ext cx="45126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Corbel"/>
              <a:buNone/>
              <a:defRPr sz="1800">
                <a:solidFill>
                  <a:schemeClr val="dk2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pic>
        <p:nvPicPr>
          <p:cNvPr id="143" name="Google Shape;143;p6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 rot="10800000">
            <a:off x="5663775" y="6168049"/>
            <a:ext cx="537200" cy="50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_title 1">
  <p:cSld name="CONVERGE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829628" y="5973323"/>
            <a:ext cx="962025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24275" y="6026445"/>
            <a:ext cx="962025" cy="63308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62"/>
          <p:cNvSpPr txBox="1"/>
          <p:nvPr>
            <p:ph type="title"/>
          </p:nvPr>
        </p:nvSpPr>
        <p:spPr>
          <a:xfrm>
            <a:off x="719667" y="596925"/>
            <a:ext cx="108711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b="0" i="0" sz="3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2">
  <p:cSld name="1_Title and Content 2">
    <p:bg>
      <p:bgPr>
        <a:solidFill>
          <a:srgbClr val="005171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go&#10;&#10;Description automatically generated" id="149" name="Google Shape;149;p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80656" y="5805337"/>
            <a:ext cx="1176196" cy="8922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605">
          <p15:clr>
            <a:srgbClr val="FA7B17"/>
          </p15:clr>
        </p15:guide>
        <p15:guide id="2" orient="horz" pos="8037">
          <p15:clr>
            <a:srgbClr val="FA7B17"/>
          </p15:clr>
        </p15:guide>
        <p15:guide id="3" pos="605">
          <p15:clr>
            <a:srgbClr val="FA7B17"/>
          </p15:clr>
        </p15:guide>
        <p15:guide id="4" pos="14513">
          <p15:clr>
            <a:srgbClr val="FA7B17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2">
  <p:cSld name="Dark no logo">
    <p:bg>
      <p:bgPr>
        <a:solidFill>
          <a:srgbClr val="005171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605">
          <p15:clr>
            <a:srgbClr val="FA7B17"/>
          </p15:clr>
        </p15:guide>
        <p15:guide id="2" orient="horz" pos="8037">
          <p15:clr>
            <a:srgbClr val="FA7B17"/>
          </p15:clr>
        </p15:guide>
        <p15:guide id="3" pos="605">
          <p15:clr>
            <a:srgbClr val="FA7B17"/>
          </p15:clr>
        </p15:guide>
        <p15:guide id="4" pos="14513">
          <p15:clr>
            <a:srgbClr val="FA7B17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3">
  <p:cSld name="TITLE_ONLY_2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LIXIR_logo.jpg" id="152" name="Google Shape;152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513484" y="5949953"/>
            <a:ext cx="1319479" cy="745665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65"/>
          <p:cNvSpPr txBox="1"/>
          <p:nvPr>
            <p:ph type="title"/>
          </p:nvPr>
        </p:nvSpPr>
        <p:spPr>
          <a:xfrm>
            <a:off x="719403" y="332656"/>
            <a:ext cx="108712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3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3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3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3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3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ELIXIR_logo.jpg" id="154" name="Google Shape;154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513484" y="5687123"/>
            <a:ext cx="1319479" cy="10083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o logo" type="twoObj">
  <p:cSld name="TWO_OBJECTS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67"/>
          <p:cNvSpPr txBox="1"/>
          <p:nvPr>
            <p:ph type="title"/>
          </p:nvPr>
        </p:nvSpPr>
        <p:spPr>
          <a:xfrm>
            <a:off x="719403" y="332656"/>
            <a:ext cx="108712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1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1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1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1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1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1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1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1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19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">
  <p:cSld name="Diseño personalizado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9"/>
          <p:cNvSpPr/>
          <p:nvPr/>
        </p:nvSpPr>
        <p:spPr>
          <a:xfrm>
            <a:off x="0" y="388434"/>
            <a:ext cx="10905977" cy="787351"/>
          </a:xfrm>
          <a:prstGeom prst="rect">
            <a:avLst/>
          </a:prstGeom>
          <a:solidFill>
            <a:srgbClr val="1C3076"/>
          </a:solidFill>
          <a:ln cap="flat" cmpd="sng" w="12700">
            <a:solidFill>
              <a:srgbClr val="26415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69"/>
          <p:cNvSpPr/>
          <p:nvPr/>
        </p:nvSpPr>
        <p:spPr>
          <a:xfrm>
            <a:off x="11014532" y="388433"/>
            <a:ext cx="1177467" cy="78735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69"/>
          <p:cNvSpPr txBox="1"/>
          <p:nvPr>
            <p:ph type="title"/>
          </p:nvPr>
        </p:nvSpPr>
        <p:spPr>
          <a:xfrm>
            <a:off x="1429593" y="542427"/>
            <a:ext cx="933281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69"/>
          <p:cNvSpPr/>
          <p:nvPr/>
        </p:nvSpPr>
        <p:spPr>
          <a:xfrm>
            <a:off x="1" y="1297409"/>
            <a:ext cx="12192000" cy="448395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69"/>
          <p:cNvSpPr txBox="1"/>
          <p:nvPr>
            <p:ph idx="1" type="body"/>
          </p:nvPr>
        </p:nvSpPr>
        <p:spPr>
          <a:xfrm>
            <a:off x="1261439" y="1504335"/>
            <a:ext cx="9669122" cy="3731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0" i="0" sz="2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0" i="0" sz="1800"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8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68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/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•"/>
              <a:defRPr/>
            </a:lvl2pPr>
            <a:lvl3pPr indent="-355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•"/>
              <a:defRPr/>
            </a:lvl3pPr>
            <a:lvl4pPr indent="-355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•"/>
              <a:defRPr/>
            </a:lvl4pPr>
            <a:lvl5pPr indent="-355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•"/>
              <a:defRPr/>
            </a:lvl5pPr>
            <a:lvl6pPr indent="-3556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•"/>
              <a:defRPr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9pPr>
          </a:lstStyle>
          <a:p/>
        </p:txBody>
      </p:sp>
      <p:sp>
        <p:nvSpPr>
          <p:cNvPr id="161" name="Google Shape;161;p68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change">
  <p:cSld name="Section chang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70"/>
          <p:cNvSpPr txBox="1"/>
          <p:nvPr>
            <p:ph type="title"/>
          </p:nvPr>
        </p:nvSpPr>
        <p:spPr>
          <a:xfrm>
            <a:off x="501805" y="511019"/>
            <a:ext cx="6924907" cy="15631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2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70"/>
          <p:cNvSpPr/>
          <p:nvPr/>
        </p:nvSpPr>
        <p:spPr>
          <a:xfrm>
            <a:off x="219669" y="5849196"/>
            <a:ext cx="2149270" cy="87498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40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Google Shape;62;p40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Google Shape;63;p40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>
  <p:cSld name="Título y objeto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3"/>
          <p:cNvSpPr txBox="1"/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43"/>
          <p:cNvSpPr txBox="1"/>
          <p:nvPr>
            <p:ph idx="1" type="body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302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6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46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  <a:defRPr/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46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parador">
  <p:cSld name="Separado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7"/>
          <p:cNvSpPr txBox="1"/>
          <p:nvPr>
            <p:ph type="title"/>
          </p:nvPr>
        </p:nvSpPr>
        <p:spPr>
          <a:xfrm>
            <a:off x="603658" y="3028528"/>
            <a:ext cx="1098468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tada">
  <p:cSld name="Portad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9"/>
          <p:cNvSpPr/>
          <p:nvPr/>
        </p:nvSpPr>
        <p:spPr>
          <a:xfrm>
            <a:off x="4064000" y="6095686"/>
            <a:ext cx="8128000" cy="487533"/>
          </a:xfrm>
          <a:prstGeom prst="rect">
            <a:avLst/>
          </a:prstGeom>
          <a:solidFill>
            <a:schemeClr val="lt1">
              <a:alpha val="74509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49"/>
          <p:cNvSpPr/>
          <p:nvPr/>
        </p:nvSpPr>
        <p:spPr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49411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49"/>
          <p:cNvSpPr txBox="1"/>
          <p:nvPr>
            <p:ph type="ctrTitle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Calibri"/>
              <a:buNone/>
              <a:defRPr b="1" sz="52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49"/>
          <p:cNvSpPr txBox="1"/>
          <p:nvPr>
            <p:ph idx="1" type="subTitle"/>
          </p:nvPr>
        </p:nvSpPr>
        <p:spPr>
          <a:xfrm>
            <a:off x="4963889" y="4762500"/>
            <a:ext cx="6702593" cy="1085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78" name="Google Shape;78;p49"/>
          <p:cNvSpPr txBox="1"/>
          <p:nvPr>
            <p:ph idx="2" type="body"/>
          </p:nvPr>
        </p:nvSpPr>
        <p:spPr>
          <a:xfrm>
            <a:off x="325968" y="6095686"/>
            <a:ext cx="3255433" cy="4875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49"/>
          <p:cNvSpPr txBox="1"/>
          <p:nvPr>
            <p:ph idx="3" type="body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890"/>
              </a:buClr>
              <a:buSzPts val="2400"/>
              <a:buNone/>
              <a:defRPr>
                <a:solidFill>
                  <a:srgbClr val="004890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theme" Target="../theme/theme3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3.xml"/><Relationship Id="rId12" Type="http://schemas.openxmlformats.org/officeDocument/2006/relationships/theme" Target="../theme/theme5.xml"/><Relationship Id="rId1" Type="http://schemas.openxmlformats.org/officeDocument/2006/relationships/image" Target="../media/image27.jpg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5" Type="http://schemas.openxmlformats.org/officeDocument/2006/relationships/slideLayout" Target="../slideLayouts/slideLayout8.xml"/><Relationship Id="rId6" Type="http://schemas.openxmlformats.org/officeDocument/2006/relationships/slideLayout" Target="../slideLayouts/slideLayout9.xml"/><Relationship Id="rId7" Type="http://schemas.openxmlformats.org/officeDocument/2006/relationships/slideLayout" Target="../slideLayouts/slideLayout10.xml"/><Relationship Id="rId8" Type="http://schemas.openxmlformats.org/officeDocument/2006/relationships/slideLayout" Target="../slideLayouts/slideLayout11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theme" Target="../theme/theme1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29.xml"/><Relationship Id="rId16" Type="http://schemas.openxmlformats.org/officeDocument/2006/relationships/theme" Target="../theme/theme2.xml"/><Relationship Id="rId5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7"/>
          <p:cNvSpPr txBox="1"/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2448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37"/>
          <p:cNvSpPr txBox="1"/>
          <p:nvPr>
            <p:ph idx="1" type="body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9"/>
          <p:cNvSpPr txBox="1"/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Google Shape;59;p39"/>
          <p:cNvSpPr txBox="1"/>
          <p:nvPr>
            <p:ph idx="1" type="body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65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4"/>
          <p:cNvSpPr txBox="1"/>
          <p:nvPr>
            <p:ph type="title"/>
          </p:nvPr>
        </p:nvSpPr>
        <p:spPr>
          <a:xfrm>
            <a:off x="719667" y="333375"/>
            <a:ext cx="10871200" cy="5032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1" name="Google Shape;111;p44"/>
          <p:cNvSpPr txBox="1"/>
          <p:nvPr>
            <p:ph idx="1" type="body"/>
          </p:nvPr>
        </p:nvSpPr>
        <p:spPr>
          <a:xfrm>
            <a:off x="719667" y="1253331"/>
            <a:ext cx="108712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orbel"/>
              <a:buChar char="•"/>
              <a:defRPr b="0" i="0" sz="2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imes"/>
              <a:buChar char="•"/>
              <a:defRPr b="0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imes"/>
              <a:buChar char="•"/>
              <a:defRPr b="0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imes"/>
              <a:buChar char="•"/>
              <a:defRPr b="0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imes"/>
              <a:buChar char="•"/>
              <a:defRPr b="0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imes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imes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imes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imes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0.png"/><Relationship Id="rId4" Type="http://schemas.openxmlformats.org/officeDocument/2006/relationships/image" Target="../media/image52.png"/><Relationship Id="rId5" Type="http://schemas.openxmlformats.org/officeDocument/2006/relationships/image" Target="../media/image4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3.png"/><Relationship Id="rId4" Type="http://schemas.openxmlformats.org/officeDocument/2006/relationships/image" Target="../media/image50.png"/><Relationship Id="rId5" Type="http://schemas.openxmlformats.org/officeDocument/2006/relationships/image" Target="../media/image52.png"/><Relationship Id="rId6" Type="http://schemas.openxmlformats.org/officeDocument/2006/relationships/image" Target="../media/image5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3.png"/><Relationship Id="rId4" Type="http://schemas.openxmlformats.org/officeDocument/2006/relationships/image" Target="../media/image5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3.png"/><Relationship Id="rId4" Type="http://schemas.openxmlformats.org/officeDocument/2006/relationships/image" Target="../media/image57.png"/><Relationship Id="rId5" Type="http://schemas.openxmlformats.org/officeDocument/2006/relationships/image" Target="../media/image5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3.png"/><Relationship Id="rId4" Type="http://schemas.openxmlformats.org/officeDocument/2006/relationships/image" Target="../media/image57.png"/><Relationship Id="rId5" Type="http://schemas.openxmlformats.org/officeDocument/2006/relationships/image" Target="../media/image59.png"/><Relationship Id="rId6" Type="http://schemas.openxmlformats.org/officeDocument/2006/relationships/image" Target="../media/image6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3.png"/><Relationship Id="rId4" Type="http://schemas.openxmlformats.org/officeDocument/2006/relationships/image" Target="../media/image57.png"/><Relationship Id="rId5" Type="http://schemas.openxmlformats.org/officeDocument/2006/relationships/image" Target="../media/image59.png"/><Relationship Id="rId6" Type="http://schemas.openxmlformats.org/officeDocument/2006/relationships/image" Target="../media/image65.png"/><Relationship Id="rId7" Type="http://schemas.openxmlformats.org/officeDocument/2006/relationships/image" Target="../media/image6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6.png"/><Relationship Id="rId4" Type="http://schemas.openxmlformats.org/officeDocument/2006/relationships/image" Target="../media/image72.png"/><Relationship Id="rId5" Type="http://schemas.openxmlformats.org/officeDocument/2006/relationships/image" Target="../media/image63.png"/><Relationship Id="rId6" Type="http://schemas.openxmlformats.org/officeDocument/2006/relationships/image" Target="../media/image69.png"/><Relationship Id="rId7" Type="http://schemas.openxmlformats.org/officeDocument/2006/relationships/image" Target="../media/image4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github.com/inab/benchmarking-data-model" TargetMode="External"/><Relationship Id="rId4" Type="http://schemas.openxmlformats.org/officeDocument/2006/relationships/image" Target="../media/image4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6.png"/><Relationship Id="rId4" Type="http://schemas.openxmlformats.org/officeDocument/2006/relationships/image" Target="../media/image61.png"/><Relationship Id="rId5" Type="http://schemas.openxmlformats.org/officeDocument/2006/relationships/image" Target="../media/image62.png"/><Relationship Id="rId6" Type="http://schemas.openxmlformats.org/officeDocument/2006/relationships/image" Target="../media/image4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79.png"/><Relationship Id="rId4" Type="http://schemas.openxmlformats.org/officeDocument/2006/relationships/image" Target="../media/image70.png"/><Relationship Id="rId5" Type="http://schemas.openxmlformats.org/officeDocument/2006/relationships/image" Target="../media/image4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5.png"/><Relationship Id="rId4" Type="http://schemas.openxmlformats.org/officeDocument/2006/relationships/image" Target="../media/image4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0.png"/><Relationship Id="rId4" Type="http://schemas.openxmlformats.org/officeDocument/2006/relationships/image" Target="../media/image77.png"/><Relationship Id="rId5" Type="http://schemas.openxmlformats.org/officeDocument/2006/relationships/image" Target="../media/image4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8.jpg"/><Relationship Id="rId4" Type="http://schemas.openxmlformats.org/officeDocument/2006/relationships/image" Target="../media/image4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71.png"/><Relationship Id="rId4" Type="http://schemas.openxmlformats.org/officeDocument/2006/relationships/hyperlink" Target="https://openebench.bsc.es/vre" TargetMode="External"/><Relationship Id="rId5" Type="http://schemas.openxmlformats.org/officeDocument/2006/relationships/image" Target="../media/image4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s://openebench.bsc.es/vre" TargetMode="External"/><Relationship Id="rId4" Type="http://schemas.openxmlformats.org/officeDocument/2006/relationships/image" Target="../media/image81.png"/><Relationship Id="rId5" Type="http://schemas.openxmlformats.org/officeDocument/2006/relationships/image" Target="../media/image80.png"/><Relationship Id="rId6" Type="http://schemas.openxmlformats.org/officeDocument/2006/relationships/image" Target="../media/image4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85.png"/><Relationship Id="rId4" Type="http://schemas.openxmlformats.org/officeDocument/2006/relationships/image" Target="../media/image83.png"/><Relationship Id="rId5" Type="http://schemas.openxmlformats.org/officeDocument/2006/relationships/image" Target="../media/image86.png"/><Relationship Id="rId6" Type="http://schemas.openxmlformats.org/officeDocument/2006/relationships/image" Target="../media/image73.png"/><Relationship Id="rId7" Type="http://schemas.openxmlformats.org/officeDocument/2006/relationships/image" Target="../media/image78.png"/><Relationship Id="rId8" Type="http://schemas.openxmlformats.org/officeDocument/2006/relationships/image" Target="../media/image4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95.png"/><Relationship Id="rId4" Type="http://schemas.openxmlformats.org/officeDocument/2006/relationships/hyperlink" Target="https://openebench.readthedocs.io/" TargetMode="External"/><Relationship Id="rId5" Type="http://schemas.openxmlformats.org/officeDocument/2006/relationships/image" Target="../media/image4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87.gif"/><Relationship Id="rId4" Type="http://schemas.openxmlformats.org/officeDocument/2006/relationships/image" Target="../media/image4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5.png"/><Relationship Id="rId4" Type="http://schemas.openxmlformats.org/officeDocument/2006/relationships/image" Target="../media/image4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3.png"/><Relationship Id="rId4" Type="http://schemas.openxmlformats.org/officeDocument/2006/relationships/image" Target="../media/image88.png"/><Relationship Id="rId5" Type="http://schemas.openxmlformats.org/officeDocument/2006/relationships/hyperlink" Target="https://doi.org/10.7490/f1000research.1119729.1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89.png"/><Relationship Id="rId4" Type="http://schemas.openxmlformats.org/officeDocument/2006/relationships/image" Target="../media/image4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2.jpg"/><Relationship Id="rId4" Type="http://schemas.openxmlformats.org/officeDocument/2006/relationships/image" Target="../media/image43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91.png"/><Relationship Id="rId4" Type="http://schemas.openxmlformats.org/officeDocument/2006/relationships/image" Target="../media/image43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3.png"/><Relationship Id="rId4" Type="http://schemas.openxmlformats.org/officeDocument/2006/relationships/image" Target="../media/image89.png"/><Relationship Id="rId5" Type="http://schemas.openxmlformats.org/officeDocument/2006/relationships/image" Target="../media/image92.png"/><Relationship Id="rId6" Type="http://schemas.openxmlformats.org/officeDocument/2006/relationships/image" Target="../media/image82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01.png"/><Relationship Id="rId4" Type="http://schemas.openxmlformats.org/officeDocument/2006/relationships/hyperlink" Target="https://xkcd.com/927/" TargetMode="External"/><Relationship Id="rId5" Type="http://schemas.openxmlformats.org/officeDocument/2006/relationships/image" Target="../media/image93.png"/><Relationship Id="rId6" Type="http://schemas.openxmlformats.org/officeDocument/2006/relationships/hyperlink" Target="https://xkcd.com/2347/" TargetMode="External"/><Relationship Id="rId7" Type="http://schemas.openxmlformats.org/officeDocument/2006/relationships/image" Target="../media/image43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97.png"/><Relationship Id="rId4" Type="http://schemas.openxmlformats.org/officeDocument/2006/relationships/image" Target="../media/image99.png"/><Relationship Id="rId9" Type="http://schemas.openxmlformats.org/officeDocument/2006/relationships/image" Target="../media/image94.png"/><Relationship Id="rId5" Type="http://schemas.openxmlformats.org/officeDocument/2006/relationships/image" Target="../media/image100.png"/><Relationship Id="rId6" Type="http://schemas.openxmlformats.org/officeDocument/2006/relationships/image" Target="../media/image98.png"/><Relationship Id="rId7" Type="http://schemas.openxmlformats.org/officeDocument/2006/relationships/image" Target="../media/image102.png"/><Relationship Id="rId8" Type="http://schemas.openxmlformats.org/officeDocument/2006/relationships/image" Target="../media/image96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nc/4.0/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9.png"/><Relationship Id="rId4" Type="http://schemas.openxmlformats.org/officeDocument/2006/relationships/image" Target="../media/image4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6.png"/><Relationship Id="rId4" Type="http://schemas.openxmlformats.org/officeDocument/2006/relationships/image" Target="../media/image55.png"/><Relationship Id="rId5" Type="http://schemas.openxmlformats.org/officeDocument/2006/relationships/image" Target="../media/image4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7.png"/><Relationship Id="rId4" Type="http://schemas.openxmlformats.org/officeDocument/2006/relationships/image" Target="../media/image43.png"/><Relationship Id="rId5" Type="http://schemas.openxmlformats.org/officeDocument/2006/relationships/image" Target="../media/image4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0.png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"/>
          <p:cNvSpPr txBox="1"/>
          <p:nvPr>
            <p:ph type="ctrTitle"/>
          </p:nvPr>
        </p:nvSpPr>
        <p:spPr>
          <a:xfrm>
            <a:off x="5547946" y="1714293"/>
            <a:ext cx="6118536" cy="235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ca-ES" sz="3600"/>
              <a:t>Scaling up OpenEBench to support community-driven AI model evaluation</a:t>
            </a:r>
            <a:br>
              <a:rPr lang="ca-ES" sz="3600">
                <a:solidFill>
                  <a:schemeClr val="lt1"/>
                </a:solidFill>
              </a:rPr>
            </a:br>
            <a:endParaRPr i="1" sz="3600"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1"/>
          <p:cNvSpPr txBox="1"/>
          <p:nvPr>
            <p:ph idx="1" type="subTitle"/>
          </p:nvPr>
        </p:nvSpPr>
        <p:spPr>
          <a:xfrm>
            <a:off x="5553025" y="4287400"/>
            <a:ext cx="4348500" cy="108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ca-ES" sz="1800">
                <a:solidFill>
                  <a:srgbClr val="004890"/>
                </a:solidFill>
              </a:rPr>
              <a:t>Salvador Capella-Gutierrez</a:t>
            </a:r>
            <a:br>
              <a:rPr b="1" lang="ca-ES" sz="1800">
                <a:solidFill>
                  <a:srgbClr val="004890"/>
                </a:solidFill>
              </a:rPr>
            </a:br>
            <a:r>
              <a:rPr b="1" lang="ca-ES" sz="1800">
                <a:solidFill>
                  <a:srgbClr val="888888"/>
                </a:solidFill>
              </a:rPr>
              <a:t>Technologies for Biomedical</a:t>
            </a:r>
            <a:br>
              <a:rPr b="1" lang="ca-ES" sz="1800">
                <a:solidFill>
                  <a:srgbClr val="888888"/>
                </a:solidFill>
              </a:rPr>
            </a:br>
            <a:r>
              <a:rPr b="1" lang="ca-ES" sz="1800">
                <a:solidFill>
                  <a:srgbClr val="888888"/>
                </a:solidFill>
              </a:rPr>
              <a:t>Research Lab</a:t>
            </a:r>
            <a:endParaRPr b="1" sz="1800">
              <a:solidFill>
                <a:srgbClr val="004890"/>
              </a:solidFill>
            </a:endParaRPr>
          </a:p>
        </p:txBody>
      </p:sp>
      <p:sp>
        <p:nvSpPr>
          <p:cNvPr id="169" name="Google Shape;169;p1"/>
          <p:cNvSpPr txBox="1"/>
          <p:nvPr>
            <p:ph idx="2" type="body"/>
          </p:nvPr>
        </p:nvSpPr>
        <p:spPr>
          <a:xfrm>
            <a:off x="325968" y="6045930"/>
            <a:ext cx="32553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ca-ES"/>
              <a:t>29/Jan/2026</a:t>
            </a:r>
            <a:endParaRPr/>
          </a:p>
        </p:txBody>
      </p:sp>
      <p:sp>
        <p:nvSpPr>
          <p:cNvPr id="170" name="Google Shape;170;p1"/>
          <p:cNvSpPr txBox="1"/>
          <p:nvPr/>
        </p:nvSpPr>
        <p:spPr>
          <a:xfrm>
            <a:off x="-9783" y="6400915"/>
            <a:ext cx="5226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ca-ES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2025  Barcelona Supercomputing Center - Centro Nacional de Supercomputación. </a:t>
            </a:r>
            <a:endParaRPr b="1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ca-ES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Author: (Salvador Capella-Gutierrez). Material licensed under</a:t>
            </a:r>
            <a:r>
              <a:rPr b="1" i="0" lang="ca-ES" sz="800" u="none" cap="none" strike="noStrike">
                <a:solidFill>
                  <a:schemeClr val="lt1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ca-ES" sz="8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r>
              <a:rPr b="1" i="0" lang="ca-ES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1120984"/>
            <a:ext cx="11887201" cy="3530699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12"/>
          <p:cNvSpPr/>
          <p:nvPr/>
        </p:nvSpPr>
        <p:spPr>
          <a:xfrm>
            <a:off x="161200" y="187684"/>
            <a:ext cx="821700" cy="857100"/>
          </a:xfrm>
          <a:prstGeom prst="ellipse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ca-ES" sz="2800" u="none" cap="none" strike="noStrike">
                <a:solidFill>
                  <a:srgbClr val="0D31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1" i="0" sz="2800" u="none" cap="none" strike="noStrike">
              <a:solidFill>
                <a:srgbClr val="0D31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6" name="Google Shape;286;p12"/>
          <p:cNvSpPr txBox="1"/>
          <p:nvPr/>
        </p:nvSpPr>
        <p:spPr>
          <a:xfrm>
            <a:off x="1008000" y="360000"/>
            <a:ext cx="108000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1" lang="ca-ES" sz="3200" u="none" cap="none" strike="noStrike">
                <a:solidFill>
                  <a:srgbClr val="0B539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OpenEBench. </a:t>
            </a:r>
            <a:r>
              <a:rPr b="1" i="1" lang="ca-ES" sz="32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Software Observatory</a:t>
            </a:r>
            <a:endParaRPr b="1" i="1" sz="3200" u="none" cap="none" strike="noStrike">
              <a:solidFill>
                <a:srgbClr val="88888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87" name="Google Shape;287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100" y="1693025"/>
            <a:ext cx="11887200" cy="3389709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12"/>
          <p:cNvSpPr/>
          <p:nvPr/>
        </p:nvSpPr>
        <p:spPr>
          <a:xfrm>
            <a:off x="331775" y="5968775"/>
            <a:ext cx="2528700" cy="666600"/>
          </a:xfrm>
          <a:prstGeom prst="rect">
            <a:avLst/>
          </a:prstGeom>
          <a:solidFill>
            <a:srgbClr val="EEEEEE"/>
          </a:solidFill>
          <a:ln cap="flat" cmpd="sng" w="124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9350" lIns="119350" spcFirstLastPara="1" rIns="119350" wrap="square" tIns="1193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28"/>
          </a:p>
        </p:txBody>
      </p:sp>
      <p:pic>
        <p:nvPicPr>
          <p:cNvPr id="289" name="Google Shape;289;p12" title="Logos-BSC-AI-Factory-v3-horizontal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1775" y="5968780"/>
            <a:ext cx="1579560" cy="666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3"/>
          <p:cNvSpPr/>
          <p:nvPr/>
        </p:nvSpPr>
        <p:spPr>
          <a:xfrm>
            <a:off x="331775" y="5968775"/>
            <a:ext cx="2528700" cy="666600"/>
          </a:xfrm>
          <a:prstGeom prst="rect">
            <a:avLst/>
          </a:prstGeom>
          <a:solidFill>
            <a:srgbClr val="EEEEEE"/>
          </a:solidFill>
          <a:ln cap="flat" cmpd="sng" w="124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9350" lIns="119350" spcFirstLastPara="1" rIns="119350" wrap="square" tIns="1193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28"/>
          </a:p>
        </p:txBody>
      </p:sp>
      <p:pic>
        <p:nvPicPr>
          <p:cNvPr id="296" name="Google Shape;296;p13" title="Logos-BSC-AI-Factory-v3-horizontal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1775" y="5968780"/>
            <a:ext cx="1579560" cy="666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" y="1120984"/>
            <a:ext cx="11887201" cy="3530699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13"/>
          <p:cNvSpPr/>
          <p:nvPr/>
        </p:nvSpPr>
        <p:spPr>
          <a:xfrm>
            <a:off x="161200" y="187684"/>
            <a:ext cx="821700" cy="857100"/>
          </a:xfrm>
          <a:prstGeom prst="ellipse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ca-ES" sz="2800" u="none" cap="none" strike="noStrike">
                <a:solidFill>
                  <a:srgbClr val="0D31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1" i="0" sz="2800" u="none" cap="none" strike="noStrike">
              <a:solidFill>
                <a:srgbClr val="0D31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9" name="Google Shape;299;p13"/>
          <p:cNvSpPr txBox="1"/>
          <p:nvPr/>
        </p:nvSpPr>
        <p:spPr>
          <a:xfrm>
            <a:off x="1008000" y="360000"/>
            <a:ext cx="108000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1" lang="ca-ES" sz="3200" u="none" cap="none" strike="noStrike">
                <a:solidFill>
                  <a:srgbClr val="0B539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OpenEBench. </a:t>
            </a:r>
            <a:r>
              <a:rPr b="1" i="1" lang="ca-ES" sz="32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Software Observatory</a:t>
            </a:r>
            <a:endParaRPr b="1" i="1" sz="3200" u="none" cap="none" strike="noStrike">
              <a:solidFill>
                <a:srgbClr val="88888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00" name="Google Shape;300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100" y="1693025"/>
            <a:ext cx="11887200" cy="3389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5800" y="2124076"/>
            <a:ext cx="11497888" cy="4429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4"/>
          <p:cNvSpPr/>
          <p:nvPr/>
        </p:nvSpPr>
        <p:spPr>
          <a:xfrm>
            <a:off x="331775" y="5968775"/>
            <a:ext cx="2528700" cy="666600"/>
          </a:xfrm>
          <a:prstGeom prst="rect">
            <a:avLst/>
          </a:prstGeom>
          <a:solidFill>
            <a:srgbClr val="EEEEEE"/>
          </a:solidFill>
          <a:ln cap="flat" cmpd="sng" w="124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9350" lIns="119350" spcFirstLastPara="1" rIns="119350" wrap="square" tIns="1193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28"/>
          </a:p>
        </p:txBody>
      </p:sp>
      <p:pic>
        <p:nvPicPr>
          <p:cNvPr id="308" name="Google Shape;308;p14" title="Logos-BSC-AI-Factory-v3-horizontal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1775" y="5968780"/>
            <a:ext cx="1579560" cy="666570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14"/>
          <p:cNvSpPr/>
          <p:nvPr/>
        </p:nvSpPr>
        <p:spPr>
          <a:xfrm>
            <a:off x="161200" y="187684"/>
            <a:ext cx="821700" cy="857100"/>
          </a:xfrm>
          <a:prstGeom prst="ellipse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ca-ES" sz="2800" u="none" cap="none" strike="noStrike">
                <a:solidFill>
                  <a:srgbClr val="0D31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1" i="0" sz="2800" u="none" cap="none" strike="noStrike">
              <a:solidFill>
                <a:srgbClr val="0D31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0" name="Google Shape;310;p14"/>
          <p:cNvSpPr txBox="1"/>
          <p:nvPr/>
        </p:nvSpPr>
        <p:spPr>
          <a:xfrm>
            <a:off x="1008000" y="360000"/>
            <a:ext cx="108000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1" lang="ca-ES" sz="3200" u="none" cap="none" strike="noStrike">
                <a:solidFill>
                  <a:srgbClr val="0B539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OpenEBench. </a:t>
            </a:r>
            <a:r>
              <a:rPr b="1" i="1" lang="ca-ES" sz="32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Software Observatory</a:t>
            </a:r>
            <a:endParaRPr b="1" i="1" sz="3200" u="none" cap="none" strike="noStrike">
              <a:solidFill>
                <a:srgbClr val="88888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11" name="Google Shape;311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6375" y="1164917"/>
            <a:ext cx="8652851" cy="5160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5"/>
          <p:cNvSpPr/>
          <p:nvPr/>
        </p:nvSpPr>
        <p:spPr>
          <a:xfrm>
            <a:off x="331775" y="5968775"/>
            <a:ext cx="2528700" cy="666600"/>
          </a:xfrm>
          <a:prstGeom prst="rect">
            <a:avLst/>
          </a:prstGeom>
          <a:solidFill>
            <a:srgbClr val="EEEEEE"/>
          </a:solidFill>
          <a:ln cap="flat" cmpd="sng" w="124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9350" lIns="119350" spcFirstLastPara="1" rIns="119350" wrap="square" tIns="1193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28"/>
          </a:p>
        </p:txBody>
      </p:sp>
      <p:pic>
        <p:nvPicPr>
          <p:cNvPr id="318" name="Google Shape;318;p15" title="Logos-BSC-AI-Factory-v3-horizontal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1775" y="5968780"/>
            <a:ext cx="1579560" cy="666570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15"/>
          <p:cNvSpPr/>
          <p:nvPr/>
        </p:nvSpPr>
        <p:spPr>
          <a:xfrm>
            <a:off x="161200" y="187684"/>
            <a:ext cx="821700" cy="857100"/>
          </a:xfrm>
          <a:prstGeom prst="ellipse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ca-ES" sz="2800" u="none" cap="none" strike="noStrike">
                <a:solidFill>
                  <a:srgbClr val="0D31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1" i="0" sz="2800" u="none" cap="none" strike="noStrike">
              <a:solidFill>
                <a:srgbClr val="0D31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0" name="Google Shape;320;p15"/>
          <p:cNvSpPr txBox="1"/>
          <p:nvPr/>
        </p:nvSpPr>
        <p:spPr>
          <a:xfrm>
            <a:off x="1008000" y="360000"/>
            <a:ext cx="108000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1" lang="ca-ES" sz="3200" u="none" cap="none" strike="noStrike">
                <a:solidFill>
                  <a:srgbClr val="0B539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OpenEBench. </a:t>
            </a:r>
            <a:r>
              <a:rPr b="1" i="1" lang="ca-ES" sz="32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Software Observatory</a:t>
            </a:r>
            <a:endParaRPr b="1" i="1" sz="3200" u="none" cap="none" strike="noStrike">
              <a:solidFill>
                <a:srgbClr val="88888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21" name="Google Shape;32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6375" y="1164917"/>
            <a:ext cx="8652851" cy="516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88694" y="1164916"/>
            <a:ext cx="8726510" cy="5160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6"/>
          <p:cNvSpPr/>
          <p:nvPr/>
        </p:nvSpPr>
        <p:spPr>
          <a:xfrm>
            <a:off x="331775" y="5968775"/>
            <a:ext cx="2528700" cy="666600"/>
          </a:xfrm>
          <a:prstGeom prst="rect">
            <a:avLst/>
          </a:prstGeom>
          <a:solidFill>
            <a:srgbClr val="EEEEEE"/>
          </a:solidFill>
          <a:ln cap="flat" cmpd="sng" w="124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9350" lIns="119350" spcFirstLastPara="1" rIns="119350" wrap="square" tIns="1193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28"/>
          </a:p>
        </p:txBody>
      </p:sp>
      <p:pic>
        <p:nvPicPr>
          <p:cNvPr id="329" name="Google Shape;329;p16" title="Logos-BSC-AI-Factory-v3-horizontal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1775" y="5968780"/>
            <a:ext cx="1579560" cy="666570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16"/>
          <p:cNvSpPr/>
          <p:nvPr/>
        </p:nvSpPr>
        <p:spPr>
          <a:xfrm>
            <a:off x="161200" y="187684"/>
            <a:ext cx="821700" cy="857100"/>
          </a:xfrm>
          <a:prstGeom prst="ellipse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ca-ES" sz="2800" u="none" cap="none" strike="noStrike">
                <a:solidFill>
                  <a:srgbClr val="0D31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1" i="0" sz="2800" u="none" cap="none" strike="noStrike">
              <a:solidFill>
                <a:srgbClr val="0D31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1" name="Google Shape;331;p16"/>
          <p:cNvSpPr txBox="1"/>
          <p:nvPr/>
        </p:nvSpPr>
        <p:spPr>
          <a:xfrm>
            <a:off x="1008000" y="360000"/>
            <a:ext cx="108000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1" lang="ca-ES" sz="3200" u="none" cap="none" strike="noStrike">
                <a:solidFill>
                  <a:srgbClr val="0B539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OpenEBench. </a:t>
            </a:r>
            <a:r>
              <a:rPr b="1" i="1" lang="ca-ES" sz="32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Software Observatory</a:t>
            </a:r>
            <a:endParaRPr b="1" i="1" sz="3200" u="none" cap="none" strike="noStrike">
              <a:solidFill>
                <a:srgbClr val="88888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32" name="Google Shape;332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6375" y="1164917"/>
            <a:ext cx="8652851" cy="516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88694" y="1164916"/>
            <a:ext cx="8726510" cy="5160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504673" y="1164917"/>
            <a:ext cx="8419233" cy="5160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7"/>
          <p:cNvSpPr/>
          <p:nvPr/>
        </p:nvSpPr>
        <p:spPr>
          <a:xfrm>
            <a:off x="331775" y="5968775"/>
            <a:ext cx="2528700" cy="666600"/>
          </a:xfrm>
          <a:prstGeom prst="rect">
            <a:avLst/>
          </a:prstGeom>
          <a:solidFill>
            <a:srgbClr val="EEEEEE"/>
          </a:solidFill>
          <a:ln cap="flat" cmpd="sng" w="124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9350" lIns="119350" spcFirstLastPara="1" rIns="119350" wrap="square" tIns="1193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28"/>
          </a:p>
        </p:txBody>
      </p:sp>
      <p:pic>
        <p:nvPicPr>
          <p:cNvPr id="341" name="Google Shape;341;p17" title="Logos-BSC-AI-Factory-v3-horizontal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1775" y="5968780"/>
            <a:ext cx="1579560" cy="666570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17"/>
          <p:cNvSpPr/>
          <p:nvPr/>
        </p:nvSpPr>
        <p:spPr>
          <a:xfrm>
            <a:off x="161200" y="187684"/>
            <a:ext cx="821700" cy="857100"/>
          </a:xfrm>
          <a:prstGeom prst="ellipse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ca-ES" sz="2800" u="none" cap="none" strike="noStrike">
                <a:solidFill>
                  <a:srgbClr val="0D31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1" i="0" sz="2800" u="none" cap="none" strike="noStrike">
              <a:solidFill>
                <a:srgbClr val="0D31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3" name="Google Shape;343;p17"/>
          <p:cNvSpPr txBox="1"/>
          <p:nvPr/>
        </p:nvSpPr>
        <p:spPr>
          <a:xfrm>
            <a:off x="1008000" y="360000"/>
            <a:ext cx="108000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1" lang="ca-ES" sz="3200" u="none" cap="none" strike="noStrike">
                <a:solidFill>
                  <a:srgbClr val="0B539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OpenEBench. </a:t>
            </a:r>
            <a:r>
              <a:rPr b="1" i="1" lang="ca-ES" sz="32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Software Observatory</a:t>
            </a:r>
            <a:endParaRPr b="1" i="1" sz="3200" u="none" cap="none" strike="noStrike">
              <a:solidFill>
                <a:srgbClr val="88888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44" name="Google Shape;344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6375" y="1164917"/>
            <a:ext cx="8652851" cy="516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88694" y="1164916"/>
            <a:ext cx="8726510" cy="5160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504673" y="1164917"/>
            <a:ext cx="8419233" cy="516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213374" y="1120975"/>
            <a:ext cx="8726500" cy="52484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8"/>
          <p:cNvSpPr/>
          <p:nvPr/>
        </p:nvSpPr>
        <p:spPr>
          <a:xfrm>
            <a:off x="161200" y="187684"/>
            <a:ext cx="821700" cy="857100"/>
          </a:xfrm>
          <a:prstGeom prst="ellipse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ca-ES" sz="2800" u="none" cap="none" strike="noStrike">
                <a:solidFill>
                  <a:srgbClr val="0D31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</a:t>
            </a:r>
            <a:endParaRPr b="1" i="0" sz="2800" u="none" cap="none" strike="noStrike">
              <a:solidFill>
                <a:srgbClr val="0D31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354" name="Google Shape;354;p18"/>
          <p:cNvGrpSpPr/>
          <p:nvPr/>
        </p:nvGrpSpPr>
        <p:grpSpPr>
          <a:xfrm>
            <a:off x="981996" y="1644544"/>
            <a:ext cx="2067935" cy="3370346"/>
            <a:chOff x="984507" y="1443075"/>
            <a:chExt cx="2545464" cy="3805291"/>
          </a:xfrm>
        </p:grpSpPr>
        <p:pic>
          <p:nvPicPr>
            <p:cNvPr id="355" name="Google Shape;355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84507" y="1443075"/>
              <a:ext cx="2545464" cy="1799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6" name="Google Shape;356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84507" y="3448367"/>
              <a:ext cx="2545464" cy="179999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57" name="Google Shape;357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47585" y="2500484"/>
            <a:ext cx="2626065" cy="185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218133" y="2275901"/>
            <a:ext cx="3261250" cy="2306152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18"/>
          <p:cNvSpPr/>
          <p:nvPr/>
        </p:nvSpPr>
        <p:spPr>
          <a:xfrm>
            <a:off x="935963" y="5260707"/>
            <a:ext cx="2160000" cy="6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9075" lIns="179075" spcFirstLastPara="1" rIns="179075" wrap="square" tIns="1790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700"/>
              <a:buFont typeface="Arial"/>
              <a:buNone/>
            </a:pPr>
            <a:r>
              <a:rPr b="1" i="0" lang="ca-ES" sz="2400" u="none" cap="none" strike="noStrike">
                <a:solidFill>
                  <a:srgbClr val="E684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Datasets</a:t>
            </a:r>
            <a:endParaRPr b="1" i="0" sz="2400" u="none" cap="none" strike="noStrike">
              <a:solidFill>
                <a:srgbClr val="E6842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0" name="Google Shape;360;p18"/>
          <p:cNvSpPr/>
          <p:nvPr/>
        </p:nvSpPr>
        <p:spPr>
          <a:xfrm>
            <a:off x="4768758" y="5260707"/>
            <a:ext cx="2160000" cy="6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9075" lIns="179075" spcFirstLastPara="1" rIns="179075" wrap="square" tIns="1790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700"/>
              <a:buFont typeface="Arial"/>
              <a:buNone/>
            </a:pPr>
            <a:r>
              <a:rPr b="1" i="0" lang="ca-ES" sz="2400" u="none" cap="none" strike="noStrike">
                <a:solidFill>
                  <a:srgbClr val="E684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Evaluation Metrics</a:t>
            </a:r>
            <a:endParaRPr b="1" i="0" sz="2400" u="none" cap="none" strike="noStrike">
              <a:solidFill>
                <a:srgbClr val="E6842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1" name="Google Shape;361;p18"/>
          <p:cNvSpPr/>
          <p:nvPr/>
        </p:nvSpPr>
        <p:spPr>
          <a:xfrm>
            <a:off x="8700617" y="5260707"/>
            <a:ext cx="2520000" cy="6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9075" lIns="179075" spcFirstLastPara="1" rIns="179075" wrap="square" tIns="1790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700"/>
              <a:buFont typeface="Arial"/>
              <a:buNone/>
            </a:pPr>
            <a:r>
              <a:rPr b="1" i="0" lang="ca-ES" sz="2400" u="none" cap="none" strike="noStrike">
                <a:solidFill>
                  <a:srgbClr val="E684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Results Interpretation</a:t>
            </a:r>
            <a:endParaRPr b="1" i="0" sz="2400" u="none" cap="none" strike="noStrike">
              <a:solidFill>
                <a:srgbClr val="E6842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2" name="Google Shape;362;p18"/>
          <p:cNvSpPr txBox="1"/>
          <p:nvPr/>
        </p:nvSpPr>
        <p:spPr>
          <a:xfrm>
            <a:off x="1008000" y="360000"/>
            <a:ext cx="108000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1" lang="ca-ES" sz="3200" u="none" cap="none" strike="noStrike">
                <a:solidFill>
                  <a:srgbClr val="0B539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OpenEBench. </a:t>
            </a:r>
            <a:r>
              <a:rPr b="1" i="1" lang="ca-ES" sz="32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Scientific Benchmarking</a:t>
            </a:r>
            <a:endParaRPr b="1" i="1" sz="3200" u="none" cap="none" strike="noStrike">
              <a:solidFill>
                <a:srgbClr val="88888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3" name="Google Shape;363;p18"/>
          <p:cNvSpPr/>
          <p:nvPr/>
        </p:nvSpPr>
        <p:spPr>
          <a:xfrm>
            <a:off x="331775" y="5968775"/>
            <a:ext cx="2528700" cy="666600"/>
          </a:xfrm>
          <a:prstGeom prst="rect">
            <a:avLst/>
          </a:prstGeom>
          <a:solidFill>
            <a:srgbClr val="EEEEEE"/>
          </a:solidFill>
          <a:ln cap="flat" cmpd="sng" w="124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9350" lIns="119350" spcFirstLastPara="1" rIns="119350" wrap="square" tIns="1193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28"/>
          </a:p>
        </p:txBody>
      </p:sp>
      <p:pic>
        <p:nvPicPr>
          <p:cNvPr id="364" name="Google Shape;364;p18" title="Logos-BSC-AI-Factory-v3-horizontal(1)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31775" y="5968780"/>
            <a:ext cx="1579560" cy="666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9"/>
          <p:cNvSpPr txBox="1"/>
          <p:nvPr/>
        </p:nvSpPr>
        <p:spPr>
          <a:xfrm>
            <a:off x="1008000" y="360000"/>
            <a:ext cx="108000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1" lang="ca-ES" sz="3200" u="none" cap="none" strike="noStrike">
                <a:solidFill>
                  <a:srgbClr val="0B539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OpenEBench. </a:t>
            </a:r>
            <a:r>
              <a:rPr b="1" i="1" lang="ca-ES" sz="32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How OpenEBench is organized</a:t>
            </a:r>
            <a:endParaRPr b="1" i="1" sz="3200" u="none" cap="none" strike="noStrike">
              <a:solidFill>
                <a:srgbClr val="88888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71" name="Google Shape;371;p19"/>
          <p:cNvSpPr/>
          <p:nvPr/>
        </p:nvSpPr>
        <p:spPr>
          <a:xfrm>
            <a:off x="161200" y="187684"/>
            <a:ext cx="821700" cy="857100"/>
          </a:xfrm>
          <a:prstGeom prst="ellipse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ca-ES" sz="2800" u="none" cap="none" strike="noStrike">
                <a:solidFill>
                  <a:srgbClr val="0D31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</a:t>
            </a:r>
            <a:endParaRPr b="1" i="0" sz="2800" u="none" cap="none" strike="noStrike">
              <a:solidFill>
                <a:srgbClr val="0D31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72" name="Google Shape;372;p19"/>
          <p:cNvSpPr/>
          <p:nvPr/>
        </p:nvSpPr>
        <p:spPr>
          <a:xfrm>
            <a:off x="741963" y="1190123"/>
            <a:ext cx="3240000" cy="1584000"/>
          </a:xfrm>
          <a:prstGeom prst="roundRect">
            <a:avLst>
              <a:gd fmla="val 16667" name="adj"/>
            </a:avLst>
          </a:prstGeom>
          <a:solidFill>
            <a:srgbClr val="C5D8F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ca-ES" sz="3200" u="none" cap="none" strike="noStrike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Community</a:t>
            </a:r>
            <a:endParaRPr b="1" i="0" sz="3200" u="none" cap="none" strike="noStrike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73" name="Google Shape;373;p19"/>
          <p:cNvSpPr/>
          <p:nvPr/>
        </p:nvSpPr>
        <p:spPr>
          <a:xfrm>
            <a:off x="3326336" y="2142587"/>
            <a:ext cx="3240000" cy="1584000"/>
          </a:xfrm>
          <a:prstGeom prst="roundRect">
            <a:avLst>
              <a:gd fmla="val 16667" name="adj"/>
            </a:avLst>
          </a:prstGeom>
          <a:solidFill>
            <a:srgbClr val="8CB3E3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ca-ES" sz="2800" u="none" cap="none" strike="noStrike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Benchmarking Events</a:t>
            </a:r>
            <a:endParaRPr b="1" i="0" sz="2800" u="none" cap="none" strike="noStrike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74" name="Google Shape;374;p19"/>
          <p:cNvSpPr/>
          <p:nvPr/>
        </p:nvSpPr>
        <p:spPr>
          <a:xfrm>
            <a:off x="5910709" y="3095051"/>
            <a:ext cx="3240000" cy="1584000"/>
          </a:xfrm>
          <a:prstGeom prst="roundRect">
            <a:avLst>
              <a:gd fmla="val 16667" name="adj"/>
            </a:avLst>
          </a:prstGeom>
          <a:solidFill>
            <a:srgbClr val="538C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ca-ES" sz="2800" u="none" cap="none" strike="noStrike">
                <a:solidFill>
                  <a:srgbClr val="40404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Individual Challenges</a:t>
            </a:r>
            <a:endParaRPr b="1" i="0" sz="2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75" name="Google Shape;375;p19"/>
          <p:cNvSpPr/>
          <p:nvPr/>
        </p:nvSpPr>
        <p:spPr>
          <a:xfrm>
            <a:off x="8495083" y="4047515"/>
            <a:ext cx="3240000" cy="1584000"/>
          </a:xfrm>
          <a:prstGeom prst="snip1Rect">
            <a:avLst>
              <a:gd fmla="val 16667" name="adj"/>
            </a:avLst>
          </a:prstGeom>
          <a:solidFill>
            <a:srgbClr val="17365D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ca-ES" sz="32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Participants</a:t>
            </a:r>
            <a:endParaRPr b="1" i="0" sz="32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76" name="Google Shape;376;p19"/>
          <p:cNvSpPr txBox="1"/>
          <p:nvPr/>
        </p:nvSpPr>
        <p:spPr>
          <a:xfrm>
            <a:off x="741975" y="5555325"/>
            <a:ext cx="8071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ca-ES" sz="1400" u="sng" cap="none" strike="noStrike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/>
              </a:rPr>
              <a:t>https://github.com/inab/benchmarking-data-model</a:t>
            </a:r>
            <a:r>
              <a:rPr b="0" i="0" lang="ca-ES" sz="1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77" name="Google Shape;377;p19"/>
          <p:cNvSpPr/>
          <p:nvPr/>
        </p:nvSpPr>
        <p:spPr>
          <a:xfrm>
            <a:off x="331775" y="5968775"/>
            <a:ext cx="2528700" cy="666600"/>
          </a:xfrm>
          <a:prstGeom prst="rect">
            <a:avLst/>
          </a:prstGeom>
          <a:solidFill>
            <a:srgbClr val="EEEEEE"/>
          </a:solidFill>
          <a:ln cap="flat" cmpd="sng" w="124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9350" lIns="119350" spcFirstLastPara="1" rIns="119350" wrap="square" tIns="1193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28"/>
          </a:p>
        </p:txBody>
      </p:sp>
      <p:pic>
        <p:nvPicPr>
          <p:cNvPr id="378" name="Google Shape;378;p19" title="Logos-BSC-AI-Factory-v3-horizontal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1775" y="5968780"/>
            <a:ext cx="1579560" cy="666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20"/>
          <p:cNvSpPr/>
          <p:nvPr/>
        </p:nvSpPr>
        <p:spPr>
          <a:xfrm>
            <a:off x="161200" y="187684"/>
            <a:ext cx="821700" cy="857100"/>
          </a:xfrm>
          <a:prstGeom prst="ellipse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ca-ES" sz="2800" u="none" cap="none" strike="noStrike">
                <a:solidFill>
                  <a:srgbClr val="0D31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</a:t>
            </a:r>
            <a:endParaRPr b="1" i="0" sz="2800" u="none" cap="none" strike="noStrike">
              <a:solidFill>
                <a:srgbClr val="0D31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85" name="Google Shape;38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4200" y="1007525"/>
            <a:ext cx="5759999" cy="44928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pic>
        <p:nvPicPr>
          <p:cNvPr id="386" name="Google Shape;386;p20"/>
          <p:cNvPicPr preferRelativeResize="0"/>
          <p:nvPr/>
        </p:nvPicPr>
        <p:blipFill rotWithShape="1">
          <a:blip r:embed="rId4">
            <a:alphaModFix/>
          </a:blip>
          <a:srcRect b="13919" l="0" r="0" t="0"/>
          <a:stretch/>
        </p:blipFill>
        <p:spPr>
          <a:xfrm>
            <a:off x="6958575" y="1080850"/>
            <a:ext cx="4759950" cy="427880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sp>
        <p:nvSpPr>
          <p:cNvPr id="387" name="Google Shape;387;p20"/>
          <p:cNvSpPr/>
          <p:nvPr/>
        </p:nvSpPr>
        <p:spPr>
          <a:xfrm>
            <a:off x="695100" y="9"/>
            <a:ext cx="821700" cy="857100"/>
          </a:xfrm>
          <a:prstGeom prst="ellipse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ca-ES" sz="2800" u="none" cap="none" strike="noStrike">
                <a:solidFill>
                  <a:srgbClr val="0D31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</a:t>
            </a:r>
            <a:endParaRPr b="1" i="0" sz="2800" u="none" cap="none" strike="noStrike">
              <a:solidFill>
                <a:srgbClr val="0D31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88" name="Google Shape;388;p20"/>
          <p:cNvSpPr txBox="1"/>
          <p:nvPr/>
        </p:nvSpPr>
        <p:spPr>
          <a:xfrm>
            <a:off x="1008000" y="360000"/>
            <a:ext cx="108000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1" lang="ca-ES" sz="3200" u="none" cap="none" strike="noStrike">
                <a:solidFill>
                  <a:srgbClr val="0B539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OpenEBench. </a:t>
            </a:r>
            <a:r>
              <a:rPr b="1" i="1" lang="ca-ES" sz="32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Scientific Benchmarking &amp; Spaces</a:t>
            </a:r>
            <a:endParaRPr b="1" i="1" sz="3200" u="none" cap="none" strike="noStrike">
              <a:solidFill>
                <a:srgbClr val="88888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89" name="Google Shape;389;p20"/>
          <p:cNvPicPr preferRelativeResize="0"/>
          <p:nvPr/>
        </p:nvPicPr>
        <p:blipFill rotWithShape="1">
          <a:blip r:embed="rId5">
            <a:alphaModFix/>
          </a:blip>
          <a:srcRect b="45554" l="0" r="0" t="0"/>
          <a:stretch/>
        </p:blipFill>
        <p:spPr>
          <a:xfrm>
            <a:off x="3250425" y="3920375"/>
            <a:ext cx="8393999" cy="23862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sp>
        <p:nvSpPr>
          <p:cNvPr id="390" name="Google Shape;390;p20"/>
          <p:cNvSpPr/>
          <p:nvPr/>
        </p:nvSpPr>
        <p:spPr>
          <a:xfrm>
            <a:off x="331775" y="5968775"/>
            <a:ext cx="2528700" cy="666600"/>
          </a:xfrm>
          <a:prstGeom prst="rect">
            <a:avLst/>
          </a:prstGeom>
          <a:solidFill>
            <a:srgbClr val="EEEEEE"/>
          </a:solidFill>
          <a:ln cap="flat" cmpd="sng" w="124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9350" lIns="119350" spcFirstLastPara="1" rIns="119350" wrap="square" tIns="1193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28"/>
          </a:p>
        </p:txBody>
      </p:sp>
      <p:pic>
        <p:nvPicPr>
          <p:cNvPr id="391" name="Google Shape;391;p20" title="Logos-BSC-AI-Factory-v3-horizontal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1775" y="5968780"/>
            <a:ext cx="1579560" cy="666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21"/>
          <p:cNvSpPr/>
          <p:nvPr/>
        </p:nvSpPr>
        <p:spPr>
          <a:xfrm>
            <a:off x="695100" y="9"/>
            <a:ext cx="821700" cy="857100"/>
          </a:xfrm>
          <a:prstGeom prst="ellipse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ca-ES" sz="2800" u="none" cap="none" strike="noStrike">
                <a:solidFill>
                  <a:srgbClr val="0D31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</a:t>
            </a:r>
            <a:endParaRPr b="1" i="0" sz="2800" u="none" cap="none" strike="noStrike">
              <a:solidFill>
                <a:srgbClr val="0D31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98" name="Google Shape;398;p21"/>
          <p:cNvPicPr preferRelativeResize="0"/>
          <p:nvPr/>
        </p:nvPicPr>
        <p:blipFill rotWithShape="1">
          <a:blip r:embed="rId3">
            <a:alphaModFix/>
          </a:blip>
          <a:srcRect b="73249" l="0" r="0" t="0"/>
          <a:stretch/>
        </p:blipFill>
        <p:spPr>
          <a:xfrm>
            <a:off x="827425" y="1117925"/>
            <a:ext cx="8256374" cy="237314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sp>
        <p:nvSpPr>
          <p:cNvPr id="399" name="Google Shape;399;p21"/>
          <p:cNvSpPr txBox="1"/>
          <p:nvPr/>
        </p:nvSpPr>
        <p:spPr>
          <a:xfrm>
            <a:off x="1008000" y="360000"/>
            <a:ext cx="98640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1" lang="ca-ES" sz="3200" u="none" cap="none" strike="noStrike">
                <a:solidFill>
                  <a:srgbClr val="0B539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OpenEBench. </a:t>
            </a:r>
            <a:r>
              <a:rPr b="1" i="1" lang="ca-ES" sz="32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Individual challenges</a:t>
            </a:r>
            <a:endParaRPr b="1" i="1" sz="3200" u="none" cap="none" strike="noStrike">
              <a:solidFill>
                <a:srgbClr val="88888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0" name="Google Shape;400;p21"/>
          <p:cNvSpPr/>
          <p:nvPr/>
        </p:nvSpPr>
        <p:spPr>
          <a:xfrm>
            <a:off x="161200" y="187684"/>
            <a:ext cx="821700" cy="857100"/>
          </a:xfrm>
          <a:prstGeom prst="ellipse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ca-ES" sz="2800" u="none" cap="none" strike="noStrike">
                <a:solidFill>
                  <a:srgbClr val="0D31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</a:t>
            </a:r>
            <a:endParaRPr b="1" i="0" sz="2800" u="none" cap="none" strike="noStrike">
              <a:solidFill>
                <a:srgbClr val="0D31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01" name="Google Shape;401;p21"/>
          <p:cNvPicPr preferRelativeResize="0"/>
          <p:nvPr/>
        </p:nvPicPr>
        <p:blipFill rotWithShape="1">
          <a:blip r:embed="rId4">
            <a:alphaModFix/>
          </a:blip>
          <a:srcRect b="0" l="0" r="0" t="6716"/>
          <a:stretch/>
        </p:blipFill>
        <p:spPr>
          <a:xfrm>
            <a:off x="2852451" y="2122950"/>
            <a:ext cx="8971951" cy="4369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cxnSp>
        <p:nvCxnSpPr>
          <p:cNvPr id="402" name="Google Shape;402;p21"/>
          <p:cNvCxnSpPr/>
          <p:nvPr/>
        </p:nvCxnSpPr>
        <p:spPr>
          <a:xfrm>
            <a:off x="8048957" y="5123330"/>
            <a:ext cx="836100" cy="0"/>
          </a:xfrm>
          <a:prstGeom prst="straightConnector1">
            <a:avLst/>
          </a:prstGeom>
          <a:solidFill>
            <a:srgbClr val="4F81BD"/>
          </a:solidFill>
          <a:ln cap="flat" cmpd="sng" w="76200">
            <a:solidFill>
              <a:srgbClr val="0000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403" name="Google Shape;403;p21"/>
          <p:cNvSpPr/>
          <p:nvPr/>
        </p:nvSpPr>
        <p:spPr>
          <a:xfrm>
            <a:off x="331775" y="5968775"/>
            <a:ext cx="2358000" cy="666600"/>
          </a:xfrm>
          <a:prstGeom prst="rect">
            <a:avLst/>
          </a:prstGeom>
          <a:solidFill>
            <a:srgbClr val="EEEEEE"/>
          </a:solidFill>
          <a:ln cap="flat" cmpd="sng" w="124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9350" lIns="119350" spcFirstLastPara="1" rIns="119350" wrap="square" tIns="1193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28"/>
          </a:p>
        </p:txBody>
      </p:sp>
      <p:pic>
        <p:nvPicPr>
          <p:cNvPr id="404" name="Google Shape;404;p21" title="Logos-BSC-AI-Factory-v3-horizontal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1775" y="5968780"/>
            <a:ext cx="1579560" cy="666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2"/>
          <p:cNvPicPr preferRelativeResize="0"/>
          <p:nvPr/>
        </p:nvPicPr>
        <p:blipFill rotWithShape="1">
          <a:blip r:embed="rId3">
            <a:alphaModFix/>
          </a:blip>
          <a:srcRect b="11567" l="8329" r="1328" t="0"/>
          <a:stretch/>
        </p:blipFill>
        <p:spPr>
          <a:xfrm>
            <a:off x="1390887" y="499600"/>
            <a:ext cx="9410225" cy="5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"/>
          <p:cNvSpPr/>
          <p:nvPr/>
        </p:nvSpPr>
        <p:spPr>
          <a:xfrm>
            <a:off x="331775" y="5968775"/>
            <a:ext cx="2528700" cy="666600"/>
          </a:xfrm>
          <a:prstGeom prst="rect">
            <a:avLst/>
          </a:prstGeom>
          <a:solidFill>
            <a:srgbClr val="EEEEEE"/>
          </a:solidFill>
          <a:ln cap="flat" cmpd="sng" w="124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9350" lIns="119350" spcFirstLastPara="1" rIns="119350" wrap="square" tIns="1193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28"/>
          </a:p>
        </p:txBody>
      </p:sp>
      <p:pic>
        <p:nvPicPr>
          <p:cNvPr id="178" name="Google Shape;178;p2" title="Logos-BSC-AI-Factory-v3-horizontal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1775" y="5968780"/>
            <a:ext cx="1579560" cy="666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Google Shape;410;p22"/>
          <p:cNvPicPr preferRelativeResize="0"/>
          <p:nvPr/>
        </p:nvPicPr>
        <p:blipFill rotWithShape="1">
          <a:blip r:embed="rId3">
            <a:alphaModFix/>
          </a:blip>
          <a:srcRect b="0" l="68988" r="0" t="6716"/>
          <a:stretch/>
        </p:blipFill>
        <p:spPr>
          <a:xfrm>
            <a:off x="9270676" y="1818150"/>
            <a:ext cx="2782326" cy="4369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pic>
        <p:nvPicPr>
          <p:cNvPr id="411" name="Google Shape;411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2025" y="1140597"/>
            <a:ext cx="8530926" cy="44541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2" name="Google Shape;412;p22"/>
          <p:cNvCxnSpPr/>
          <p:nvPr/>
        </p:nvCxnSpPr>
        <p:spPr>
          <a:xfrm rot="10800000">
            <a:off x="8353757" y="5656730"/>
            <a:ext cx="836100" cy="0"/>
          </a:xfrm>
          <a:prstGeom prst="straightConnector1">
            <a:avLst/>
          </a:prstGeom>
          <a:solidFill>
            <a:srgbClr val="4F81BD"/>
          </a:solidFill>
          <a:ln cap="flat" cmpd="sng" w="76200">
            <a:solidFill>
              <a:srgbClr val="0000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413" name="Google Shape;413;p22"/>
          <p:cNvSpPr/>
          <p:nvPr/>
        </p:nvSpPr>
        <p:spPr>
          <a:xfrm>
            <a:off x="695100" y="9"/>
            <a:ext cx="821700" cy="857100"/>
          </a:xfrm>
          <a:prstGeom prst="ellipse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ca-ES" sz="2800" u="none" cap="none" strike="noStrike">
                <a:solidFill>
                  <a:srgbClr val="0D31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</a:t>
            </a:r>
            <a:endParaRPr b="1" i="0" sz="2800" u="none" cap="none" strike="noStrike">
              <a:solidFill>
                <a:srgbClr val="0D31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4" name="Google Shape;414;p22"/>
          <p:cNvSpPr/>
          <p:nvPr/>
        </p:nvSpPr>
        <p:spPr>
          <a:xfrm>
            <a:off x="161200" y="187684"/>
            <a:ext cx="821700" cy="857100"/>
          </a:xfrm>
          <a:prstGeom prst="ellipse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ca-ES" sz="2800" u="none" cap="none" strike="noStrike">
                <a:solidFill>
                  <a:srgbClr val="0D31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</a:t>
            </a:r>
            <a:endParaRPr b="1" i="0" sz="2800" u="none" cap="none" strike="noStrike">
              <a:solidFill>
                <a:srgbClr val="0D31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5" name="Google Shape;415;p22"/>
          <p:cNvSpPr txBox="1"/>
          <p:nvPr/>
        </p:nvSpPr>
        <p:spPr>
          <a:xfrm>
            <a:off x="1008000" y="360000"/>
            <a:ext cx="98640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1" lang="ca-ES" sz="3200" u="none" cap="none" strike="noStrike">
                <a:solidFill>
                  <a:srgbClr val="0B539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OpenEBench. </a:t>
            </a:r>
            <a:r>
              <a:rPr b="1" i="1" lang="ca-ES" sz="32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Global (periodic) Events</a:t>
            </a:r>
            <a:endParaRPr b="1" i="1" sz="3200" u="none" cap="none" strike="noStrike">
              <a:solidFill>
                <a:srgbClr val="88888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6" name="Google Shape;416;p22"/>
          <p:cNvSpPr/>
          <p:nvPr/>
        </p:nvSpPr>
        <p:spPr>
          <a:xfrm>
            <a:off x="331775" y="5968775"/>
            <a:ext cx="2528700" cy="666600"/>
          </a:xfrm>
          <a:prstGeom prst="rect">
            <a:avLst/>
          </a:prstGeom>
          <a:solidFill>
            <a:srgbClr val="EEEEEE"/>
          </a:solidFill>
          <a:ln cap="flat" cmpd="sng" w="124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9350" lIns="119350" spcFirstLastPara="1" rIns="119350" wrap="square" tIns="1193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28"/>
          </a:p>
        </p:txBody>
      </p:sp>
      <p:pic>
        <p:nvPicPr>
          <p:cNvPr id="417" name="Google Shape;417;p22" title="Logos-BSC-AI-Factory-v3-horizontal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1775" y="5968780"/>
            <a:ext cx="1579560" cy="666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23"/>
          <p:cNvSpPr txBox="1"/>
          <p:nvPr/>
        </p:nvSpPr>
        <p:spPr>
          <a:xfrm>
            <a:off x="720000" y="360000"/>
            <a:ext cx="108000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1" lang="ca-ES" sz="3200" u="none" cap="none" strike="noStrike">
                <a:solidFill>
                  <a:srgbClr val="0B539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OpenEBench. </a:t>
            </a:r>
            <a:r>
              <a:rPr b="1" i="1" lang="ca-ES" sz="32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Levels of Engagement</a:t>
            </a:r>
            <a:endParaRPr b="1" i="1" sz="3200" u="none" cap="none" strike="noStrike">
              <a:solidFill>
                <a:srgbClr val="88888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24" name="Google Shape;42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24332" y="1637732"/>
            <a:ext cx="7743334" cy="4198200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23"/>
          <p:cNvSpPr/>
          <p:nvPr/>
        </p:nvSpPr>
        <p:spPr>
          <a:xfrm>
            <a:off x="331775" y="5968775"/>
            <a:ext cx="2528700" cy="666600"/>
          </a:xfrm>
          <a:prstGeom prst="rect">
            <a:avLst/>
          </a:prstGeom>
          <a:solidFill>
            <a:srgbClr val="EEEEEE"/>
          </a:solidFill>
          <a:ln cap="flat" cmpd="sng" w="124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9350" lIns="119350" spcFirstLastPara="1" rIns="119350" wrap="square" tIns="1193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28"/>
          </a:p>
        </p:txBody>
      </p:sp>
      <p:pic>
        <p:nvPicPr>
          <p:cNvPr id="426" name="Google Shape;426;p23" title="Logos-BSC-AI-Factory-v3-horizontal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1775" y="5968780"/>
            <a:ext cx="1579560" cy="666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24"/>
          <p:cNvSpPr txBox="1"/>
          <p:nvPr/>
        </p:nvSpPr>
        <p:spPr>
          <a:xfrm>
            <a:off x="720000" y="360000"/>
            <a:ext cx="108000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1" lang="ca-ES" sz="3200" u="none" cap="none" strike="noStrike">
                <a:solidFill>
                  <a:srgbClr val="0B539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OpenEBench. </a:t>
            </a:r>
            <a:r>
              <a:rPr b="1" i="1" lang="ca-ES" sz="32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Level 1 - Visualization widgets</a:t>
            </a:r>
            <a:endParaRPr b="1" i="1" sz="3200" u="none" cap="none" strike="noStrike">
              <a:solidFill>
                <a:srgbClr val="88888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33" name="Google Shape;433;p24"/>
          <p:cNvPicPr preferRelativeResize="0"/>
          <p:nvPr/>
        </p:nvPicPr>
        <p:blipFill rotWithShape="1">
          <a:blip r:embed="rId3">
            <a:alphaModFix/>
          </a:blip>
          <a:srcRect b="68344" l="16598" r="16578" t="0"/>
          <a:stretch/>
        </p:blipFill>
        <p:spPr>
          <a:xfrm>
            <a:off x="508345" y="1176137"/>
            <a:ext cx="4143325" cy="381004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pic>
        <p:nvPicPr>
          <p:cNvPr id="434" name="Google Shape;434;p24"/>
          <p:cNvPicPr preferRelativeResize="0"/>
          <p:nvPr/>
        </p:nvPicPr>
        <p:blipFill rotWithShape="1">
          <a:blip r:embed="rId3">
            <a:alphaModFix/>
          </a:blip>
          <a:srcRect b="33434" l="15560" r="15498" t="32136"/>
          <a:stretch/>
        </p:blipFill>
        <p:spPr>
          <a:xfrm>
            <a:off x="4000372" y="1349442"/>
            <a:ext cx="4089330" cy="396437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pic>
        <p:nvPicPr>
          <p:cNvPr id="435" name="Google Shape;435;p24"/>
          <p:cNvPicPr preferRelativeResize="0"/>
          <p:nvPr/>
        </p:nvPicPr>
        <p:blipFill rotWithShape="1">
          <a:blip r:embed="rId3">
            <a:alphaModFix/>
          </a:blip>
          <a:srcRect b="0" l="16017" r="15178" t="66563"/>
          <a:stretch/>
        </p:blipFill>
        <p:spPr>
          <a:xfrm>
            <a:off x="7438404" y="1677066"/>
            <a:ext cx="4245251" cy="4004797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sp>
        <p:nvSpPr>
          <p:cNvPr id="436" name="Google Shape;436;p24">
            <a:hlinkClick r:id="rId4"/>
          </p:cNvPr>
          <p:cNvSpPr txBox="1"/>
          <p:nvPr/>
        </p:nvSpPr>
        <p:spPr>
          <a:xfrm>
            <a:off x="2947200" y="5681150"/>
            <a:ext cx="69216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ca-ES" sz="2300" u="none" cap="none" strike="noStrike">
                <a:solidFill>
                  <a:srgbClr val="0A589F"/>
                </a:solidFill>
                <a:latin typeface="Arial"/>
                <a:ea typeface="Arial"/>
                <a:cs typeface="Arial"/>
                <a:sym typeface="Arial"/>
              </a:rPr>
              <a:t>https://inab.github.io/oeb-widgets-graphs/</a:t>
            </a:r>
            <a:endParaRPr b="1" i="0" sz="2300" u="none" cap="none" strike="noStrike">
              <a:solidFill>
                <a:srgbClr val="0A589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24"/>
          <p:cNvSpPr/>
          <p:nvPr/>
        </p:nvSpPr>
        <p:spPr>
          <a:xfrm>
            <a:off x="331775" y="5968775"/>
            <a:ext cx="2528700" cy="666600"/>
          </a:xfrm>
          <a:prstGeom prst="rect">
            <a:avLst/>
          </a:prstGeom>
          <a:solidFill>
            <a:srgbClr val="EEEEEE"/>
          </a:solidFill>
          <a:ln cap="flat" cmpd="sng" w="124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9350" lIns="119350" spcFirstLastPara="1" rIns="119350" wrap="square" tIns="1193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28"/>
          </a:p>
        </p:txBody>
      </p:sp>
      <p:pic>
        <p:nvPicPr>
          <p:cNvPr id="438" name="Google Shape;438;p24" title="Logos-BSC-AI-Factory-v3-horizontal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1775" y="5968780"/>
            <a:ext cx="1579560" cy="666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25"/>
          <p:cNvSpPr txBox="1"/>
          <p:nvPr/>
        </p:nvSpPr>
        <p:spPr>
          <a:xfrm>
            <a:off x="720000" y="360000"/>
            <a:ext cx="108000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1" lang="ca-ES" sz="3200" u="none" cap="none" strike="noStrike">
                <a:solidFill>
                  <a:srgbClr val="0B539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OpenEBench. </a:t>
            </a:r>
            <a:r>
              <a:rPr b="1" i="1" lang="ca-ES" sz="32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Level 2 - Individual participants</a:t>
            </a:r>
            <a:endParaRPr b="1" i="1" sz="3200" u="none" cap="none" strike="noStrike">
              <a:solidFill>
                <a:srgbClr val="88888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5" name="Google Shape;445;p25">
            <a:hlinkClick r:id="rId3"/>
          </p:cNvPr>
          <p:cNvSpPr/>
          <p:nvPr/>
        </p:nvSpPr>
        <p:spPr>
          <a:xfrm>
            <a:off x="3626999" y="5928831"/>
            <a:ext cx="49380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5375" lIns="0" spcFirstLastPara="1" rIns="0" wrap="square" tIns="2031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589F"/>
              </a:buClr>
              <a:buSzPts val="2700"/>
              <a:buFont typeface="Arial"/>
              <a:buNone/>
            </a:pPr>
            <a:r>
              <a:rPr b="1" i="0" lang="ca-ES" sz="2300" u="none" cap="none" strike="noStrike">
                <a:solidFill>
                  <a:srgbClr val="0A589F"/>
                </a:solidFill>
                <a:latin typeface="Arial"/>
                <a:ea typeface="Arial"/>
                <a:cs typeface="Arial"/>
                <a:sym typeface="Arial"/>
              </a:rPr>
              <a:t>https://openebench.bsc.es/vre</a:t>
            </a:r>
            <a:endParaRPr b="0" i="0" sz="2300" u="none" cap="none" strike="noStrike">
              <a:solidFill>
                <a:srgbClr val="0A589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6" name="Google Shape;446;p25"/>
          <p:cNvPicPr preferRelativeResize="0"/>
          <p:nvPr/>
        </p:nvPicPr>
        <p:blipFill rotWithShape="1">
          <a:blip r:embed="rId4">
            <a:alphaModFix/>
          </a:blip>
          <a:srcRect b="0" l="33168" r="825" t="12663"/>
          <a:stretch/>
        </p:blipFill>
        <p:spPr>
          <a:xfrm>
            <a:off x="1529499" y="1861916"/>
            <a:ext cx="5033198" cy="3933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25"/>
          <p:cNvPicPr preferRelativeResize="0"/>
          <p:nvPr/>
        </p:nvPicPr>
        <p:blipFill rotWithShape="1">
          <a:blip r:embed="rId5">
            <a:alphaModFix/>
          </a:blip>
          <a:srcRect b="1084" l="33410" r="718" t="12812"/>
          <a:stretch/>
        </p:blipFill>
        <p:spPr>
          <a:xfrm>
            <a:off x="5131948" y="1530931"/>
            <a:ext cx="4968610" cy="3790973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25"/>
          <p:cNvSpPr/>
          <p:nvPr/>
        </p:nvSpPr>
        <p:spPr>
          <a:xfrm>
            <a:off x="331775" y="5968775"/>
            <a:ext cx="2528700" cy="666600"/>
          </a:xfrm>
          <a:prstGeom prst="rect">
            <a:avLst/>
          </a:prstGeom>
          <a:solidFill>
            <a:srgbClr val="EEEEEE"/>
          </a:solidFill>
          <a:ln cap="flat" cmpd="sng" w="124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9350" lIns="119350" spcFirstLastPara="1" rIns="119350" wrap="square" tIns="1193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28"/>
          </a:p>
        </p:txBody>
      </p:sp>
      <p:pic>
        <p:nvPicPr>
          <p:cNvPr id="449" name="Google Shape;449;p25" title="Logos-BSC-AI-Factory-v3-horizontal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1775" y="5968780"/>
            <a:ext cx="1579560" cy="666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26"/>
          <p:cNvSpPr txBox="1"/>
          <p:nvPr/>
        </p:nvSpPr>
        <p:spPr>
          <a:xfrm>
            <a:off x="720000" y="360000"/>
            <a:ext cx="108000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1" lang="ca-ES" sz="3200" u="none" cap="none" strike="noStrike">
                <a:solidFill>
                  <a:srgbClr val="0B539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OpenEBench. </a:t>
            </a:r>
            <a:r>
              <a:rPr b="1" i="1" lang="ca-ES" sz="32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Level 3 - On-site evaluation</a:t>
            </a:r>
            <a:endParaRPr b="1" i="1" sz="3200" u="none" cap="none" strike="noStrike">
              <a:solidFill>
                <a:srgbClr val="88888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56" name="Google Shape;456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98440" y="2671569"/>
            <a:ext cx="1664574" cy="1664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112313" y="1615229"/>
            <a:ext cx="2141725" cy="1554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41827" y="4854684"/>
            <a:ext cx="1664575" cy="1200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26"/>
          <p:cNvPicPr preferRelativeResize="0"/>
          <p:nvPr/>
        </p:nvPicPr>
        <p:blipFill rotWithShape="1">
          <a:blip r:embed="rId6">
            <a:alphaModFix/>
          </a:blip>
          <a:srcRect b="8457" l="21609" r="24013" t="23938"/>
          <a:stretch/>
        </p:blipFill>
        <p:spPr>
          <a:xfrm>
            <a:off x="937933" y="1798107"/>
            <a:ext cx="1287780" cy="1188721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1568"/>
              </a:srgbClr>
            </a:outerShdw>
          </a:effectLst>
        </p:spPr>
      </p:pic>
      <p:cxnSp>
        <p:nvCxnSpPr>
          <p:cNvPr id="460" name="Google Shape;460;p26"/>
          <p:cNvCxnSpPr/>
          <p:nvPr/>
        </p:nvCxnSpPr>
        <p:spPr>
          <a:xfrm>
            <a:off x="2225712" y="2392467"/>
            <a:ext cx="6886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oval"/>
            <a:tailEnd len="med" w="med" type="triangle"/>
          </a:ln>
        </p:spPr>
      </p:cxnSp>
      <p:cxnSp>
        <p:nvCxnSpPr>
          <p:cNvPr id="461" name="Google Shape;461;p26"/>
          <p:cNvCxnSpPr/>
          <p:nvPr/>
        </p:nvCxnSpPr>
        <p:spPr>
          <a:xfrm flipH="1" rot="-5400000">
            <a:off x="2168712" y="2449467"/>
            <a:ext cx="1446300" cy="1332300"/>
          </a:xfrm>
          <a:prstGeom prst="curvedConnector3">
            <a:avLst>
              <a:gd fmla="val 0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62" name="Google Shape;462;p26"/>
          <p:cNvCxnSpPr/>
          <p:nvPr/>
        </p:nvCxnSpPr>
        <p:spPr>
          <a:xfrm flipH="1">
            <a:off x="8474072" y="3169703"/>
            <a:ext cx="1709100" cy="1684800"/>
          </a:xfrm>
          <a:prstGeom prst="curvedConnector3">
            <a:avLst>
              <a:gd fmla="val 0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463" name="Google Shape;463;p26"/>
          <p:cNvCxnSpPr/>
          <p:nvPr/>
        </p:nvCxnSpPr>
        <p:spPr>
          <a:xfrm flipH="1" rot="10800000">
            <a:off x="6763016" y="2445161"/>
            <a:ext cx="3271200" cy="1058700"/>
          </a:xfrm>
          <a:prstGeom prst="curved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pic>
        <p:nvPicPr>
          <p:cNvPr id="464" name="Google Shape;464;p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557928" y="3369027"/>
            <a:ext cx="940025" cy="9400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65" name="Google Shape;465;p26"/>
          <p:cNvCxnSpPr/>
          <p:nvPr/>
        </p:nvCxnSpPr>
        <p:spPr>
          <a:xfrm flipH="1" rot="10800000">
            <a:off x="4497953" y="3503938"/>
            <a:ext cx="600300" cy="335100"/>
          </a:xfrm>
          <a:prstGeom prst="curvedConnector3">
            <a:avLst>
              <a:gd fmla="val 50007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66" name="Google Shape;466;p26"/>
          <p:cNvCxnSpPr/>
          <p:nvPr/>
        </p:nvCxnSpPr>
        <p:spPr>
          <a:xfrm>
            <a:off x="6763015" y="3503857"/>
            <a:ext cx="1711200" cy="1350900"/>
          </a:xfrm>
          <a:prstGeom prst="curved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67" name="Google Shape;467;p26"/>
          <p:cNvSpPr/>
          <p:nvPr/>
        </p:nvSpPr>
        <p:spPr>
          <a:xfrm>
            <a:off x="331775" y="5968775"/>
            <a:ext cx="2528700" cy="666600"/>
          </a:xfrm>
          <a:prstGeom prst="rect">
            <a:avLst/>
          </a:prstGeom>
          <a:solidFill>
            <a:srgbClr val="EEEEEE"/>
          </a:solidFill>
          <a:ln cap="flat" cmpd="sng" w="124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9350" lIns="119350" spcFirstLastPara="1" rIns="119350" wrap="square" tIns="1193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28"/>
          </a:p>
        </p:txBody>
      </p:sp>
      <p:pic>
        <p:nvPicPr>
          <p:cNvPr id="468" name="Google Shape;468;p26" title="Logos-BSC-AI-Factory-v3-horizontal(1)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31775" y="5968780"/>
            <a:ext cx="1579560" cy="666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Google Shape;474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81324" y="1002324"/>
            <a:ext cx="7029351" cy="48533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sp>
        <p:nvSpPr>
          <p:cNvPr id="475" name="Google Shape;475;p27"/>
          <p:cNvSpPr txBox="1"/>
          <p:nvPr/>
        </p:nvSpPr>
        <p:spPr>
          <a:xfrm>
            <a:off x="720000" y="360000"/>
            <a:ext cx="108000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1" lang="ca-ES" sz="3200" u="none" cap="none" strike="noStrike">
                <a:solidFill>
                  <a:srgbClr val="0B539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Want to know more about OpenEBench?</a:t>
            </a:r>
            <a:endParaRPr b="1" i="1" sz="3200" u="none" cap="none" strike="noStrike">
              <a:solidFill>
                <a:srgbClr val="0B539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76" name="Google Shape;476;p27"/>
          <p:cNvSpPr/>
          <p:nvPr/>
        </p:nvSpPr>
        <p:spPr>
          <a:xfrm>
            <a:off x="8148648" y="1335700"/>
            <a:ext cx="3870600" cy="70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5375" lIns="0" spcFirstLastPara="1" rIns="0" wrap="square" tIns="2031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589F"/>
              </a:buClr>
              <a:buSzPts val="2700"/>
              <a:buFont typeface="Arial"/>
              <a:buNone/>
            </a:pPr>
            <a:r>
              <a:rPr b="1" i="0" lang="ca-ES" sz="2400" u="none" cap="none" strike="noStrike">
                <a:solidFill>
                  <a:schemeClr val="accent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Your feedback always</a:t>
            </a:r>
            <a:endParaRPr b="1" i="0" sz="2400" u="none" cap="none" strike="noStrike">
              <a:solidFill>
                <a:schemeClr val="accent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589F"/>
              </a:buClr>
              <a:buSzPts val="2700"/>
              <a:buFont typeface="Arial"/>
              <a:buNone/>
            </a:pPr>
            <a:r>
              <a:rPr b="1" i="0" lang="ca-ES" sz="2400" u="none" cap="none" strike="noStrike">
                <a:solidFill>
                  <a:schemeClr val="accent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welcome!</a:t>
            </a:r>
            <a:endParaRPr b="1" i="0" sz="2400" u="none" cap="none" strike="noStrike">
              <a:solidFill>
                <a:schemeClr val="accent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77" name="Google Shape;477;p27"/>
          <p:cNvSpPr/>
          <p:nvPr/>
        </p:nvSpPr>
        <p:spPr>
          <a:xfrm>
            <a:off x="3055200" y="5952703"/>
            <a:ext cx="6081600" cy="39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5375" lIns="0" spcFirstLastPara="1" rIns="0" wrap="square" tIns="2031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589F"/>
              </a:buClr>
              <a:buSzPts val="2700"/>
              <a:buFont typeface="Arial"/>
              <a:buNone/>
            </a:pPr>
            <a:r>
              <a:rPr b="1" i="0" lang="ca-ES" sz="2300" u="none" cap="none" strike="noStrike">
                <a:solidFill>
                  <a:srgbClr val="0A589F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https://openebench.readthedocs.io/</a:t>
            </a:r>
            <a:r>
              <a:rPr b="1" i="0" lang="ca-ES" sz="2300" u="none" cap="none" strike="noStrike">
                <a:solidFill>
                  <a:srgbClr val="0A589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1800" u="none" cap="none" strike="noStrike">
              <a:solidFill>
                <a:srgbClr val="0A589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78" name="Google Shape;478;p27"/>
          <p:cNvSpPr/>
          <p:nvPr/>
        </p:nvSpPr>
        <p:spPr>
          <a:xfrm>
            <a:off x="331775" y="5968775"/>
            <a:ext cx="2528700" cy="666600"/>
          </a:xfrm>
          <a:prstGeom prst="rect">
            <a:avLst/>
          </a:prstGeom>
          <a:solidFill>
            <a:srgbClr val="EEEEEE"/>
          </a:solidFill>
          <a:ln cap="flat" cmpd="sng" w="124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9350" lIns="119350" spcFirstLastPara="1" rIns="119350" wrap="square" tIns="1193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28"/>
          </a:p>
        </p:txBody>
      </p:sp>
      <p:pic>
        <p:nvPicPr>
          <p:cNvPr id="479" name="Google Shape;479;p27" title="Logos-BSC-AI-Factory-v3-horizontal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1775" y="5968780"/>
            <a:ext cx="1579560" cy="666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28"/>
          <p:cNvSpPr txBox="1"/>
          <p:nvPr>
            <p:ph type="title"/>
          </p:nvPr>
        </p:nvSpPr>
        <p:spPr>
          <a:xfrm>
            <a:off x="7341333" y="4107000"/>
            <a:ext cx="4593900" cy="177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b="1" lang="ca-ES" sz="8500">
                <a:solidFill>
                  <a:srgbClr val="0B5394"/>
                </a:solidFill>
              </a:rPr>
              <a:t>OEB4AI</a:t>
            </a:r>
            <a:endParaRPr b="1" sz="8500">
              <a:solidFill>
                <a:srgbClr val="0B5394"/>
              </a:solidFill>
            </a:endParaRPr>
          </a:p>
        </p:txBody>
      </p:sp>
      <p:pic>
        <p:nvPicPr>
          <p:cNvPr id="485" name="Google Shape;485;p28" title="201805.OpenEBench.logo.Animated.1000secs.gif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1052167"/>
            <a:ext cx="4079866" cy="2481533"/>
          </a:xfrm>
          <a:prstGeom prst="rect">
            <a:avLst/>
          </a:prstGeom>
          <a:noFill/>
          <a:ln>
            <a:noFill/>
          </a:ln>
        </p:spPr>
      </p:pic>
      <p:sp>
        <p:nvSpPr>
          <p:cNvPr id="486" name="Google Shape;486;p28"/>
          <p:cNvSpPr/>
          <p:nvPr/>
        </p:nvSpPr>
        <p:spPr>
          <a:xfrm>
            <a:off x="4431000" y="2932350"/>
            <a:ext cx="2864100" cy="1776000"/>
          </a:xfrm>
          <a:prstGeom prst="striped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ca-ES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expanding …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28"/>
          <p:cNvSpPr txBox="1"/>
          <p:nvPr>
            <p:ph idx="1" type="body"/>
          </p:nvPr>
        </p:nvSpPr>
        <p:spPr>
          <a:xfrm>
            <a:off x="7856533" y="5295833"/>
            <a:ext cx="3563700" cy="62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b="1" lang="ca-ES" sz="2100"/>
              <a:t>Software · Data · Models</a:t>
            </a:r>
            <a:endParaRPr b="1" sz="2100"/>
          </a:p>
        </p:txBody>
      </p:sp>
      <p:sp>
        <p:nvSpPr>
          <p:cNvPr id="488" name="Google Shape;488;p28"/>
          <p:cNvSpPr/>
          <p:nvPr/>
        </p:nvSpPr>
        <p:spPr>
          <a:xfrm>
            <a:off x="331775" y="5968775"/>
            <a:ext cx="2528700" cy="666600"/>
          </a:xfrm>
          <a:prstGeom prst="rect">
            <a:avLst/>
          </a:prstGeom>
          <a:solidFill>
            <a:srgbClr val="EEEEEE"/>
          </a:solidFill>
          <a:ln cap="flat" cmpd="sng" w="124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9350" lIns="119350" spcFirstLastPara="1" rIns="119350" wrap="square" tIns="1193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28"/>
          </a:p>
        </p:txBody>
      </p:sp>
      <p:pic>
        <p:nvPicPr>
          <p:cNvPr id="489" name="Google Shape;489;p28" title="Logos-BSC-AI-Factory-v3-horizontal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1775" y="5968780"/>
            <a:ext cx="1579560" cy="666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5" name="Google Shape;495;p29"/>
          <p:cNvPicPr preferRelativeResize="0"/>
          <p:nvPr/>
        </p:nvPicPr>
        <p:blipFill rotWithShape="1">
          <a:blip r:embed="rId3">
            <a:alphaModFix/>
          </a:blip>
          <a:srcRect b="11567" l="8329" r="1328" t="0"/>
          <a:stretch/>
        </p:blipFill>
        <p:spPr>
          <a:xfrm>
            <a:off x="1390887" y="499600"/>
            <a:ext cx="9410225" cy="5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Google Shape;496;p29"/>
          <p:cNvSpPr/>
          <p:nvPr/>
        </p:nvSpPr>
        <p:spPr>
          <a:xfrm>
            <a:off x="331775" y="5968775"/>
            <a:ext cx="2528700" cy="666600"/>
          </a:xfrm>
          <a:prstGeom prst="rect">
            <a:avLst/>
          </a:prstGeom>
          <a:solidFill>
            <a:srgbClr val="EEEEEE"/>
          </a:solidFill>
          <a:ln cap="flat" cmpd="sng" w="124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9350" lIns="119350" spcFirstLastPara="1" rIns="119350" wrap="square" tIns="1193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28"/>
          </a:p>
        </p:txBody>
      </p:sp>
      <p:pic>
        <p:nvPicPr>
          <p:cNvPr id="497" name="Google Shape;497;p29" title="Logos-BSC-AI-Factory-v3-horizontal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1775" y="5968780"/>
            <a:ext cx="1579560" cy="666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30"/>
          <p:cNvSpPr/>
          <p:nvPr/>
        </p:nvSpPr>
        <p:spPr>
          <a:xfrm>
            <a:off x="331775" y="5968775"/>
            <a:ext cx="2528700" cy="666600"/>
          </a:xfrm>
          <a:prstGeom prst="rect">
            <a:avLst/>
          </a:prstGeom>
          <a:solidFill>
            <a:srgbClr val="EEEEEE"/>
          </a:solidFill>
          <a:ln cap="flat" cmpd="sng" w="124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9350" lIns="119350" spcFirstLastPara="1" rIns="119350" wrap="square" tIns="1193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28"/>
          </a:p>
        </p:txBody>
      </p:sp>
      <p:pic>
        <p:nvPicPr>
          <p:cNvPr id="503" name="Google Shape;503;p30" title="Logos-BSC-AI-Factory-v3-horizontal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1775" y="5968780"/>
            <a:ext cx="1579560" cy="666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48750" y="143925"/>
            <a:ext cx="9050000" cy="62403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sp>
        <p:nvSpPr>
          <p:cNvPr id="505" name="Google Shape;505;p30"/>
          <p:cNvSpPr txBox="1"/>
          <p:nvPr/>
        </p:nvSpPr>
        <p:spPr>
          <a:xfrm rot="-5400000">
            <a:off x="-496263" y="3242850"/>
            <a:ext cx="4937700" cy="21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4450" lIns="24450" spcFirstLastPara="1" rIns="24450" wrap="square" tIns="244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ca-ES" sz="1500" u="none" cap="none" strike="noStrike">
                <a:solidFill>
                  <a:srgbClr val="A02B93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https://doi.org/10.7490/f1000research.1119729.1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31"/>
          <p:cNvSpPr txBox="1"/>
          <p:nvPr>
            <p:ph type="title"/>
          </p:nvPr>
        </p:nvSpPr>
        <p:spPr>
          <a:xfrm>
            <a:off x="415200" y="360000"/>
            <a:ext cx="108000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73A5B"/>
              </a:buClr>
              <a:buSzPts val="2400"/>
              <a:buFont typeface="Arial"/>
              <a:buNone/>
            </a:pPr>
            <a:r>
              <a:rPr lang="ca-ES" sz="3600">
                <a:solidFill>
                  <a:srgbClr val="273A5B"/>
                </a:solidFill>
              </a:rPr>
              <a:t>OpenEBench AI model benchmarking </a:t>
            </a:r>
            <a:endParaRPr sz="3600">
              <a:solidFill>
                <a:srgbClr val="273A5B"/>
              </a:solidFill>
            </a:endParaRPr>
          </a:p>
        </p:txBody>
      </p:sp>
      <p:grpSp>
        <p:nvGrpSpPr>
          <p:cNvPr id="511" name="Google Shape;511;p31"/>
          <p:cNvGrpSpPr/>
          <p:nvPr/>
        </p:nvGrpSpPr>
        <p:grpSpPr>
          <a:xfrm>
            <a:off x="477500" y="1078930"/>
            <a:ext cx="11242038" cy="4771969"/>
            <a:chOff x="477495" y="1688566"/>
            <a:chExt cx="9237500" cy="3572635"/>
          </a:xfrm>
        </p:grpSpPr>
        <p:sp>
          <p:nvSpPr>
            <p:cNvPr id="512" name="Google Shape;512;p31"/>
            <p:cNvSpPr/>
            <p:nvPr/>
          </p:nvSpPr>
          <p:spPr>
            <a:xfrm>
              <a:off x="8069770" y="2468415"/>
              <a:ext cx="1631700" cy="472400"/>
            </a:xfrm>
            <a:custGeom>
              <a:rect b="b" l="l" r="r" t="t"/>
              <a:pathLst>
                <a:path extrusionOk="0" h="18896" w="65268">
                  <a:moveTo>
                    <a:pt x="0" y="0"/>
                  </a:moveTo>
                  <a:lnTo>
                    <a:pt x="161" y="18808"/>
                  </a:lnTo>
                  <a:lnTo>
                    <a:pt x="60734" y="18896"/>
                  </a:lnTo>
                  <a:lnTo>
                    <a:pt x="65268" y="10449"/>
                  </a:lnTo>
                  <a:lnTo>
                    <a:pt x="60767" y="32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31"/>
            <p:cNvSpPr/>
            <p:nvPr/>
          </p:nvSpPr>
          <p:spPr>
            <a:xfrm>
              <a:off x="5033283" y="2468415"/>
              <a:ext cx="1631700" cy="472400"/>
            </a:xfrm>
            <a:custGeom>
              <a:rect b="b" l="l" r="r" t="t"/>
              <a:pathLst>
                <a:path extrusionOk="0" h="18896" w="65268">
                  <a:moveTo>
                    <a:pt x="0" y="0"/>
                  </a:moveTo>
                  <a:lnTo>
                    <a:pt x="161" y="18808"/>
                  </a:lnTo>
                  <a:lnTo>
                    <a:pt x="60734" y="18896"/>
                  </a:lnTo>
                  <a:lnTo>
                    <a:pt x="65268" y="10449"/>
                  </a:lnTo>
                  <a:lnTo>
                    <a:pt x="60767" y="32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31"/>
            <p:cNvSpPr/>
            <p:nvPr/>
          </p:nvSpPr>
          <p:spPr>
            <a:xfrm>
              <a:off x="3519445" y="2468415"/>
              <a:ext cx="1631700" cy="472400"/>
            </a:xfrm>
            <a:custGeom>
              <a:rect b="b" l="l" r="r" t="t"/>
              <a:pathLst>
                <a:path extrusionOk="0" h="18896" w="65268">
                  <a:moveTo>
                    <a:pt x="0" y="0"/>
                  </a:moveTo>
                  <a:lnTo>
                    <a:pt x="161" y="18808"/>
                  </a:lnTo>
                  <a:lnTo>
                    <a:pt x="60734" y="18896"/>
                  </a:lnTo>
                  <a:lnTo>
                    <a:pt x="65268" y="10449"/>
                  </a:lnTo>
                  <a:lnTo>
                    <a:pt x="60767" y="32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31"/>
            <p:cNvSpPr/>
            <p:nvPr/>
          </p:nvSpPr>
          <p:spPr>
            <a:xfrm>
              <a:off x="3514695" y="2468415"/>
              <a:ext cx="1631700" cy="472400"/>
            </a:xfrm>
            <a:custGeom>
              <a:rect b="b" l="l" r="r" t="t"/>
              <a:pathLst>
                <a:path extrusionOk="0" h="18896" w="65268">
                  <a:moveTo>
                    <a:pt x="0" y="0"/>
                  </a:moveTo>
                  <a:lnTo>
                    <a:pt x="161" y="18808"/>
                  </a:lnTo>
                  <a:lnTo>
                    <a:pt x="60734" y="18896"/>
                  </a:lnTo>
                  <a:lnTo>
                    <a:pt x="65268" y="10449"/>
                  </a:lnTo>
                  <a:lnTo>
                    <a:pt x="60767" y="32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31"/>
            <p:cNvSpPr/>
            <p:nvPr/>
          </p:nvSpPr>
          <p:spPr>
            <a:xfrm>
              <a:off x="1990045" y="2468415"/>
              <a:ext cx="1631700" cy="472400"/>
            </a:xfrm>
            <a:custGeom>
              <a:rect b="b" l="l" r="r" t="t"/>
              <a:pathLst>
                <a:path extrusionOk="0" h="18896" w="65268">
                  <a:moveTo>
                    <a:pt x="0" y="0"/>
                  </a:moveTo>
                  <a:lnTo>
                    <a:pt x="161" y="18808"/>
                  </a:lnTo>
                  <a:lnTo>
                    <a:pt x="60734" y="18896"/>
                  </a:lnTo>
                  <a:lnTo>
                    <a:pt x="65268" y="10449"/>
                  </a:lnTo>
                  <a:lnTo>
                    <a:pt x="60767" y="32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31"/>
            <p:cNvSpPr/>
            <p:nvPr/>
          </p:nvSpPr>
          <p:spPr>
            <a:xfrm>
              <a:off x="477495" y="2940776"/>
              <a:ext cx="1525500" cy="2319600"/>
            </a:xfrm>
            <a:prstGeom prst="rect">
              <a:avLst/>
            </a:prstGeom>
            <a:solidFill>
              <a:srgbClr val="075CA9">
                <a:alpha val="85098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31"/>
            <p:cNvSpPr/>
            <p:nvPr/>
          </p:nvSpPr>
          <p:spPr>
            <a:xfrm>
              <a:off x="477495" y="2412426"/>
              <a:ext cx="1525500" cy="53700"/>
            </a:xfrm>
            <a:prstGeom prst="rect">
              <a:avLst/>
            </a:prstGeom>
            <a:solidFill>
              <a:srgbClr val="075CA9">
                <a:alpha val="85098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31"/>
            <p:cNvSpPr txBox="1"/>
            <p:nvPr/>
          </p:nvSpPr>
          <p:spPr>
            <a:xfrm>
              <a:off x="654220" y="2468365"/>
              <a:ext cx="1125900" cy="47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rgbClr val="075CA9"/>
                </a:buClr>
                <a:buSzPts val="1200"/>
                <a:buFont typeface="Roboto"/>
                <a:buNone/>
              </a:pPr>
              <a:r>
                <a:rPr b="0" i="0" lang="ca-ES" sz="1200" u="none" cap="none" strike="noStrike">
                  <a:solidFill>
                    <a:srgbClr val="075CA9"/>
                  </a:solidFill>
                  <a:latin typeface="Roboto"/>
                  <a:ea typeface="Roboto"/>
                  <a:cs typeface="Roboto"/>
                  <a:sym typeface="Roboto"/>
                </a:rPr>
                <a:t>PREPARATORY PHASE</a:t>
              </a:r>
              <a:endParaRPr b="0" i="0" sz="1200" u="none" cap="none" strike="noStrike">
                <a:solidFill>
                  <a:srgbClr val="075CA9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20" name="Google Shape;520;p31"/>
            <p:cNvSpPr/>
            <p:nvPr/>
          </p:nvSpPr>
          <p:spPr>
            <a:xfrm>
              <a:off x="1983270" y="2941601"/>
              <a:ext cx="1525500" cy="2319600"/>
            </a:xfrm>
            <a:prstGeom prst="rect">
              <a:avLst/>
            </a:prstGeom>
            <a:solidFill>
              <a:srgbClr val="075CA9">
                <a:alpha val="85098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31"/>
            <p:cNvSpPr/>
            <p:nvPr/>
          </p:nvSpPr>
          <p:spPr>
            <a:xfrm>
              <a:off x="1983270" y="2413251"/>
              <a:ext cx="1525500" cy="53700"/>
            </a:xfrm>
            <a:prstGeom prst="rect">
              <a:avLst/>
            </a:prstGeom>
            <a:solidFill>
              <a:srgbClr val="075CA9">
                <a:alpha val="85098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31"/>
            <p:cNvSpPr txBox="1"/>
            <p:nvPr/>
          </p:nvSpPr>
          <p:spPr>
            <a:xfrm>
              <a:off x="2159995" y="2469190"/>
              <a:ext cx="1200900" cy="47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rgbClr val="075CA9"/>
                </a:buClr>
                <a:buSzPts val="1200"/>
                <a:buFont typeface="Roboto"/>
                <a:buNone/>
              </a:pPr>
              <a:r>
                <a:rPr b="0" i="0" lang="ca-ES" sz="1200" u="none" cap="none" strike="noStrike">
                  <a:solidFill>
                    <a:srgbClr val="075CA9"/>
                  </a:solidFill>
                  <a:latin typeface="Roboto"/>
                  <a:ea typeface="Roboto"/>
                  <a:cs typeface="Roboto"/>
                  <a:sym typeface="Roboto"/>
                </a:rPr>
                <a:t>TRAINING</a:t>
              </a:r>
              <a:r>
                <a:rPr b="0" i="0" lang="ca-ES" sz="1000" u="none" cap="none" strike="noStrike">
                  <a:solidFill>
                    <a:srgbClr val="075CA9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r>
                <a:rPr b="0" i="0" lang="ca-ES" sz="1200" u="none" cap="none" strike="noStrike">
                  <a:solidFill>
                    <a:srgbClr val="075CA9"/>
                  </a:solidFill>
                  <a:latin typeface="Roboto"/>
                  <a:ea typeface="Roboto"/>
                  <a:cs typeface="Roboto"/>
                  <a:sym typeface="Roboto"/>
                </a:rPr>
                <a:t>PHASE</a:t>
              </a:r>
              <a:endParaRPr b="0" i="0" sz="1200" u="none" cap="none" strike="noStrike">
                <a:solidFill>
                  <a:srgbClr val="075CA9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23" name="Google Shape;523;p31"/>
            <p:cNvSpPr/>
            <p:nvPr/>
          </p:nvSpPr>
          <p:spPr>
            <a:xfrm>
              <a:off x="3506270" y="2469190"/>
              <a:ext cx="122250" cy="2791300"/>
            </a:xfrm>
            <a:custGeom>
              <a:rect b="b" l="l" r="r" t="t"/>
              <a:pathLst>
                <a:path extrusionOk="0" h="111652" w="4890">
                  <a:moveTo>
                    <a:pt x="0" y="111652"/>
                  </a:moveTo>
                  <a:lnTo>
                    <a:pt x="0" y="19152"/>
                  </a:lnTo>
                  <a:lnTo>
                    <a:pt x="4890" y="9780"/>
                  </a:ln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31"/>
            <p:cNvSpPr/>
            <p:nvPr/>
          </p:nvSpPr>
          <p:spPr>
            <a:xfrm>
              <a:off x="6547845" y="2941601"/>
              <a:ext cx="1525500" cy="2319600"/>
            </a:xfrm>
            <a:prstGeom prst="rect">
              <a:avLst/>
            </a:prstGeom>
            <a:solidFill>
              <a:srgbClr val="075C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31"/>
            <p:cNvSpPr/>
            <p:nvPr/>
          </p:nvSpPr>
          <p:spPr>
            <a:xfrm>
              <a:off x="6547845" y="2413251"/>
              <a:ext cx="1525500" cy="53700"/>
            </a:xfrm>
            <a:prstGeom prst="rect">
              <a:avLst/>
            </a:prstGeom>
            <a:solidFill>
              <a:srgbClr val="075C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31"/>
            <p:cNvSpPr txBox="1"/>
            <p:nvPr/>
          </p:nvSpPr>
          <p:spPr>
            <a:xfrm>
              <a:off x="6724570" y="2469190"/>
              <a:ext cx="1125900" cy="47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rgbClr val="075CA9"/>
                </a:buClr>
                <a:buSzPts val="1200"/>
                <a:buFont typeface="Roboto"/>
                <a:buNone/>
              </a:pPr>
              <a:r>
                <a:rPr b="0" i="0" lang="ca-ES" sz="1200" u="none" cap="none" strike="noStrike">
                  <a:solidFill>
                    <a:srgbClr val="075CA9"/>
                  </a:solidFill>
                  <a:latin typeface="Roboto"/>
                  <a:ea typeface="Roboto"/>
                  <a:cs typeface="Roboto"/>
                  <a:sym typeface="Roboto"/>
                </a:rPr>
                <a:t>EVALUATION PHASE</a:t>
              </a:r>
              <a:endParaRPr b="0" i="0" sz="1200" u="none" cap="none" strike="noStrike">
                <a:solidFill>
                  <a:srgbClr val="075CA9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27" name="Google Shape;527;p31"/>
            <p:cNvSpPr/>
            <p:nvPr/>
          </p:nvSpPr>
          <p:spPr>
            <a:xfrm>
              <a:off x="8069745" y="2941601"/>
              <a:ext cx="1525500" cy="2319600"/>
            </a:xfrm>
            <a:prstGeom prst="rect">
              <a:avLst/>
            </a:prstGeom>
            <a:solidFill>
              <a:srgbClr val="075C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31"/>
            <p:cNvSpPr/>
            <p:nvPr/>
          </p:nvSpPr>
          <p:spPr>
            <a:xfrm>
              <a:off x="8069745" y="2413251"/>
              <a:ext cx="1525500" cy="53700"/>
            </a:xfrm>
            <a:prstGeom prst="rect">
              <a:avLst/>
            </a:prstGeom>
            <a:solidFill>
              <a:srgbClr val="075C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31"/>
            <p:cNvSpPr txBox="1"/>
            <p:nvPr/>
          </p:nvSpPr>
          <p:spPr>
            <a:xfrm>
              <a:off x="8246470" y="2469190"/>
              <a:ext cx="1125900" cy="47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rgbClr val="075CA9"/>
                </a:buClr>
                <a:buSzPts val="1200"/>
                <a:buFont typeface="Roboto"/>
                <a:buNone/>
              </a:pPr>
              <a:r>
                <a:rPr b="0" i="0" lang="ca-ES" sz="1200" u="none" cap="none" strike="noStrike">
                  <a:solidFill>
                    <a:srgbClr val="075CA9"/>
                  </a:solidFill>
                  <a:latin typeface="Roboto"/>
                  <a:ea typeface="Roboto"/>
                  <a:cs typeface="Roboto"/>
                  <a:sym typeface="Roboto"/>
                </a:rPr>
                <a:t>PUBLICATION PHASE</a:t>
              </a:r>
              <a:endParaRPr b="0" i="0" sz="1200" u="none" cap="none" strike="noStrike">
                <a:solidFill>
                  <a:srgbClr val="075CA9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30" name="Google Shape;530;p31"/>
            <p:cNvSpPr/>
            <p:nvPr/>
          </p:nvSpPr>
          <p:spPr>
            <a:xfrm>
              <a:off x="9592745" y="2469190"/>
              <a:ext cx="122250" cy="2791300"/>
            </a:xfrm>
            <a:custGeom>
              <a:rect b="b" l="l" r="r" t="t"/>
              <a:pathLst>
                <a:path extrusionOk="0" h="111652" w="4890">
                  <a:moveTo>
                    <a:pt x="0" y="111652"/>
                  </a:moveTo>
                  <a:lnTo>
                    <a:pt x="0" y="19152"/>
                  </a:lnTo>
                  <a:lnTo>
                    <a:pt x="4890" y="9780"/>
                  </a:ln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31"/>
            <p:cNvSpPr/>
            <p:nvPr/>
          </p:nvSpPr>
          <p:spPr>
            <a:xfrm>
              <a:off x="5026508" y="2941601"/>
              <a:ext cx="1525500" cy="2319600"/>
            </a:xfrm>
            <a:prstGeom prst="rect">
              <a:avLst/>
            </a:prstGeom>
            <a:solidFill>
              <a:srgbClr val="075C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31"/>
            <p:cNvSpPr/>
            <p:nvPr/>
          </p:nvSpPr>
          <p:spPr>
            <a:xfrm>
              <a:off x="5026508" y="2413251"/>
              <a:ext cx="1525500" cy="53700"/>
            </a:xfrm>
            <a:prstGeom prst="rect">
              <a:avLst/>
            </a:prstGeom>
            <a:solidFill>
              <a:srgbClr val="075C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31"/>
            <p:cNvSpPr txBox="1"/>
            <p:nvPr/>
          </p:nvSpPr>
          <p:spPr>
            <a:xfrm>
              <a:off x="5203233" y="2469190"/>
              <a:ext cx="1125900" cy="47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rgbClr val="075CA9"/>
                </a:buClr>
                <a:buSzPts val="1200"/>
                <a:buFont typeface="Roboto"/>
                <a:buNone/>
              </a:pPr>
              <a:r>
                <a:rPr b="0" i="0" lang="ca-ES" sz="1200" u="none" cap="none" strike="noStrike">
                  <a:solidFill>
                    <a:srgbClr val="075CA9"/>
                  </a:solidFill>
                  <a:latin typeface="Roboto"/>
                  <a:ea typeface="Roboto"/>
                  <a:cs typeface="Roboto"/>
                  <a:sym typeface="Roboto"/>
                </a:rPr>
                <a:t>TESTING PHASE</a:t>
              </a:r>
              <a:endParaRPr b="0" i="0" sz="1200" u="none" cap="none" strike="noStrike">
                <a:solidFill>
                  <a:srgbClr val="075CA9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34" name="Google Shape;534;p31"/>
            <p:cNvSpPr/>
            <p:nvPr/>
          </p:nvSpPr>
          <p:spPr>
            <a:xfrm>
              <a:off x="6549508" y="2469190"/>
              <a:ext cx="122250" cy="2791300"/>
            </a:xfrm>
            <a:custGeom>
              <a:rect b="b" l="l" r="r" t="t"/>
              <a:pathLst>
                <a:path extrusionOk="0" h="111652" w="4890">
                  <a:moveTo>
                    <a:pt x="0" y="111652"/>
                  </a:moveTo>
                  <a:lnTo>
                    <a:pt x="0" y="19152"/>
                  </a:lnTo>
                  <a:lnTo>
                    <a:pt x="4890" y="9780"/>
                  </a:ln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31"/>
            <p:cNvSpPr/>
            <p:nvPr/>
          </p:nvSpPr>
          <p:spPr>
            <a:xfrm>
              <a:off x="2000495" y="2468365"/>
              <a:ext cx="122250" cy="2791300"/>
            </a:xfrm>
            <a:custGeom>
              <a:rect b="b" l="l" r="r" t="t"/>
              <a:pathLst>
                <a:path extrusionOk="0" h="111652" w="4890">
                  <a:moveTo>
                    <a:pt x="0" y="111652"/>
                  </a:moveTo>
                  <a:lnTo>
                    <a:pt x="0" y="19152"/>
                  </a:lnTo>
                  <a:lnTo>
                    <a:pt x="4890" y="9780"/>
                  </a:ln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31"/>
            <p:cNvSpPr/>
            <p:nvPr/>
          </p:nvSpPr>
          <p:spPr>
            <a:xfrm>
              <a:off x="3512670" y="2941601"/>
              <a:ext cx="1525500" cy="2319600"/>
            </a:xfrm>
            <a:prstGeom prst="rect">
              <a:avLst/>
            </a:prstGeom>
            <a:solidFill>
              <a:srgbClr val="075C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31"/>
            <p:cNvSpPr/>
            <p:nvPr/>
          </p:nvSpPr>
          <p:spPr>
            <a:xfrm>
              <a:off x="3512670" y="2413251"/>
              <a:ext cx="1525500" cy="53700"/>
            </a:xfrm>
            <a:prstGeom prst="rect">
              <a:avLst/>
            </a:prstGeom>
            <a:solidFill>
              <a:srgbClr val="075C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31"/>
            <p:cNvSpPr txBox="1"/>
            <p:nvPr/>
          </p:nvSpPr>
          <p:spPr>
            <a:xfrm>
              <a:off x="3689395" y="2469190"/>
              <a:ext cx="1290600" cy="47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rgbClr val="075CA9"/>
                </a:buClr>
                <a:buSzPts val="1200"/>
                <a:buFont typeface="Roboto"/>
                <a:buNone/>
              </a:pPr>
              <a:r>
                <a:rPr b="0" i="0" lang="ca-ES" sz="1200" u="none" cap="none" strike="noStrike">
                  <a:solidFill>
                    <a:srgbClr val="075CA9"/>
                  </a:solidFill>
                  <a:latin typeface="Roboto"/>
                  <a:ea typeface="Roboto"/>
                  <a:cs typeface="Roboto"/>
                  <a:sym typeface="Roboto"/>
                </a:rPr>
                <a:t>VALIDATION PHASE</a:t>
              </a:r>
              <a:endParaRPr b="0" i="0" sz="1200" u="none" cap="none" strike="noStrike">
                <a:solidFill>
                  <a:srgbClr val="075CA9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39" name="Google Shape;539;p31"/>
            <p:cNvSpPr/>
            <p:nvPr/>
          </p:nvSpPr>
          <p:spPr>
            <a:xfrm>
              <a:off x="5035670" y="2469190"/>
              <a:ext cx="122250" cy="2791300"/>
            </a:xfrm>
            <a:custGeom>
              <a:rect b="b" l="l" r="r" t="t"/>
              <a:pathLst>
                <a:path extrusionOk="0" h="111652" w="4890">
                  <a:moveTo>
                    <a:pt x="0" y="111652"/>
                  </a:moveTo>
                  <a:lnTo>
                    <a:pt x="0" y="19152"/>
                  </a:lnTo>
                  <a:lnTo>
                    <a:pt x="4890" y="9780"/>
                  </a:ln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31"/>
            <p:cNvSpPr txBox="1"/>
            <p:nvPr/>
          </p:nvSpPr>
          <p:spPr>
            <a:xfrm>
              <a:off x="2102022" y="3100690"/>
              <a:ext cx="1429500" cy="130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-69850" lvl="0" marL="648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Roboto"/>
                <a:buChar char="●"/>
              </a:pPr>
              <a:r>
                <a:rPr b="1" i="0" lang="ca-ES" sz="11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Training Dataset Access</a:t>
              </a:r>
              <a:endParaRPr b="1" i="0" sz="11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69850" lvl="0" marL="648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Roboto"/>
                <a:buChar char="●"/>
              </a:pPr>
              <a:r>
                <a:rPr b="1" i="0" lang="ca-ES" sz="11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AI Model training and optimization</a:t>
              </a:r>
              <a:endParaRPr b="1" i="0" sz="11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69850" lvl="0" marL="648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Roboto"/>
                <a:buChar char="●"/>
              </a:pPr>
              <a:r>
                <a:rPr b="1" i="0" lang="ca-ES" sz="11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Model Inference container</a:t>
              </a:r>
              <a:endParaRPr b="1" i="0" sz="11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41" name="Google Shape;541;p31"/>
            <p:cNvSpPr txBox="1"/>
            <p:nvPr/>
          </p:nvSpPr>
          <p:spPr>
            <a:xfrm>
              <a:off x="3626024" y="3100690"/>
              <a:ext cx="1429500" cy="130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-69850" lvl="0" marL="648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Roboto"/>
                <a:buChar char="●"/>
              </a:pPr>
              <a:r>
                <a:rPr b="1" i="0" lang="ca-ES" sz="11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Trained AI model uploading</a:t>
              </a:r>
              <a:endParaRPr b="1" i="0" sz="11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69850" lvl="0" marL="648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Roboto"/>
                <a:buChar char="●"/>
              </a:pPr>
              <a:r>
                <a:rPr b="1" i="0" lang="ca-ES" sz="11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Inference on validation dataset</a:t>
              </a:r>
              <a:endParaRPr b="1" i="0" sz="11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42" name="Google Shape;542;p31"/>
            <p:cNvSpPr txBox="1"/>
            <p:nvPr/>
          </p:nvSpPr>
          <p:spPr>
            <a:xfrm>
              <a:off x="5134389" y="3100690"/>
              <a:ext cx="1429500" cy="130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-69850" lvl="0" marL="648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Roboto"/>
                <a:buChar char="●"/>
              </a:pPr>
              <a:r>
                <a:rPr b="1" i="0" lang="ca-ES" sz="11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Inference on testing dataset</a:t>
              </a:r>
              <a:endParaRPr b="1" i="0" sz="11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43" name="Google Shape;543;p31"/>
            <p:cNvSpPr txBox="1"/>
            <p:nvPr/>
          </p:nvSpPr>
          <p:spPr>
            <a:xfrm>
              <a:off x="6602066" y="3100690"/>
              <a:ext cx="1429500" cy="130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-69850" lvl="0" marL="648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Roboto"/>
                <a:buChar char="●"/>
              </a:pPr>
              <a:r>
                <a:rPr b="1" i="0" lang="ca-ES" sz="11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Assessment of inferred predictions</a:t>
              </a:r>
              <a:endParaRPr b="1" i="0" sz="11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69850" lvl="0" marL="648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Roboto"/>
                <a:buChar char="●"/>
              </a:pPr>
              <a:r>
                <a:rPr b="1" i="0" lang="ca-ES" sz="11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Metrics visualization &amp; analysis</a:t>
              </a:r>
              <a:endParaRPr b="1" i="0" sz="11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44" name="Google Shape;544;p31"/>
            <p:cNvSpPr txBox="1"/>
            <p:nvPr/>
          </p:nvSpPr>
          <p:spPr>
            <a:xfrm>
              <a:off x="8166768" y="3100690"/>
              <a:ext cx="1429500" cy="130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-69850" lvl="0" marL="648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Roboto"/>
                <a:buChar char="●"/>
              </a:pPr>
              <a:r>
                <a:rPr b="1" i="0" lang="ca-ES" sz="11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Benchmarking data submission</a:t>
              </a:r>
              <a:endParaRPr b="1" i="0" sz="11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114849" lvl="0" marL="179999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Roboto"/>
                <a:buChar char="●"/>
              </a:pPr>
              <a:r>
                <a:rPr b="1" i="0" lang="ca-ES" sz="11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To OpenEBench portal</a:t>
              </a:r>
              <a:endParaRPr b="1" i="0" sz="11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114849" lvl="0" marL="179999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Roboto"/>
                <a:buChar char="●"/>
              </a:pPr>
              <a:r>
                <a:rPr b="1" i="0" lang="ca-ES" sz="11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To EUDAT</a:t>
              </a:r>
              <a:endParaRPr b="1" i="0" sz="11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45" name="Google Shape;545;p31"/>
            <p:cNvSpPr/>
            <p:nvPr/>
          </p:nvSpPr>
          <p:spPr>
            <a:xfrm>
              <a:off x="2486270" y="4562565"/>
              <a:ext cx="874500" cy="144600"/>
            </a:xfrm>
            <a:prstGeom prst="roundRect">
              <a:avLst>
                <a:gd fmla="val 50000" name="adj"/>
              </a:avLst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800"/>
                <a:buFont typeface="Roboto"/>
                <a:buNone/>
              </a:pPr>
              <a:r>
                <a:rPr b="0" i="0" lang="ca-ES" sz="8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RESEARCHER</a:t>
              </a:r>
              <a:endParaRPr b="0" i="0" sz="800" u="none" cap="none" strike="noStrike">
                <a:solidFill>
                  <a:srgbClr val="1C2A4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46" name="Google Shape;546;p31"/>
            <p:cNvSpPr txBox="1"/>
            <p:nvPr/>
          </p:nvSpPr>
          <p:spPr>
            <a:xfrm>
              <a:off x="578020" y="3100690"/>
              <a:ext cx="1335900" cy="215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-69850" lvl="0" marL="648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Roboto"/>
                <a:buChar char="●"/>
              </a:pPr>
              <a:r>
                <a:rPr b="1" i="0" lang="ca-ES" sz="11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Event Design  &amp; Planning</a:t>
              </a:r>
              <a:endParaRPr b="1" i="0" sz="11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69850" lvl="0" marL="648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Roboto"/>
                <a:buChar char="●"/>
              </a:pPr>
              <a:r>
                <a:rPr b="1" i="0" lang="ca-ES" sz="11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Assessment metrics</a:t>
              </a:r>
              <a:endParaRPr b="1" i="0" sz="11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69850" lvl="0" marL="648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Roboto"/>
                <a:buChar char="●"/>
              </a:pPr>
              <a:r>
                <a:rPr b="1" i="0" lang="ca-ES" sz="11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Data Collection &amp; preparation</a:t>
              </a:r>
              <a:endParaRPr b="1" i="0" sz="11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457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Roboto"/>
                <a:buNone/>
              </a:pPr>
              <a:r>
                <a:rPr b="0" i="0" lang="ca-ES" sz="11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Who?</a:t>
              </a:r>
              <a:endParaRPr b="0" i="0" sz="11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47" name="Google Shape;547;p31"/>
            <p:cNvSpPr/>
            <p:nvPr/>
          </p:nvSpPr>
          <p:spPr>
            <a:xfrm>
              <a:off x="1068170" y="4548590"/>
              <a:ext cx="771300" cy="144600"/>
            </a:xfrm>
            <a:prstGeom prst="roundRect">
              <a:avLst>
                <a:gd fmla="val 50000" name="adj"/>
              </a:avLst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4000" lIns="54000" spcFirstLastPara="1" rIns="54000" wrap="square" tIns="54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800"/>
                <a:buFont typeface="Roboto"/>
                <a:buNone/>
              </a:pPr>
              <a:r>
                <a:rPr b="0" i="0" lang="ca-ES" sz="8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COMMUNITY</a:t>
              </a:r>
              <a:endParaRPr b="0" i="0" sz="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48" name="Google Shape;548;p31"/>
            <p:cNvSpPr/>
            <p:nvPr/>
          </p:nvSpPr>
          <p:spPr>
            <a:xfrm>
              <a:off x="1124420" y="4724665"/>
              <a:ext cx="658800" cy="144600"/>
            </a:xfrm>
            <a:prstGeom prst="roundRect">
              <a:avLst>
                <a:gd fmla="val 50000" name="adj"/>
              </a:avLst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4000" lIns="54000" spcFirstLastPara="1" rIns="54000" wrap="square" tIns="54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800"/>
                <a:buFont typeface="Roboto"/>
                <a:buNone/>
              </a:pPr>
              <a:r>
                <a:rPr b="0" i="0" lang="ca-ES" sz="8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OEB TEAM</a:t>
              </a:r>
              <a:endParaRPr b="0" i="0" sz="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49" name="Google Shape;549;p31"/>
            <p:cNvSpPr txBox="1"/>
            <p:nvPr/>
          </p:nvSpPr>
          <p:spPr>
            <a:xfrm>
              <a:off x="2000495" y="4443890"/>
              <a:ext cx="658800" cy="26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Roboto"/>
                <a:buNone/>
              </a:pPr>
              <a:r>
                <a:rPr b="0" i="0" lang="ca-ES" sz="11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Who</a:t>
              </a:r>
              <a:r>
                <a:rPr b="0" i="0" lang="ca-ES" sz="11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?</a:t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31"/>
            <p:cNvSpPr txBox="1"/>
            <p:nvPr/>
          </p:nvSpPr>
          <p:spPr>
            <a:xfrm>
              <a:off x="1992245" y="4918765"/>
              <a:ext cx="675300" cy="26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Roboto"/>
                <a:buNone/>
              </a:pPr>
              <a:r>
                <a:rPr b="0" i="0" lang="ca-ES" sz="11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Where?</a:t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31"/>
            <p:cNvSpPr/>
            <p:nvPr/>
          </p:nvSpPr>
          <p:spPr>
            <a:xfrm>
              <a:off x="2659295" y="5023465"/>
              <a:ext cx="683100" cy="144600"/>
            </a:xfrm>
            <a:prstGeom prst="roundRect">
              <a:avLst>
                <a:gd fmla="val 50000" name="adj"/>
              </a:avLst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800"/>
                <a:buFont typeface="Roboto"/>
                <a:buNone/>
              </a:pPr>
              <a:r>
                <a:rPr b="0" i="0" lang="ca-ES" sz="8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Local</a:t>
              </a:r>
              <a:endParaRPr b="0" i="0" sz="800" u="none" cap="none" strike="noStrike">
                <a:solidFill>
                  <a:srgbClr val="1C2A4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52" name="Google Shape;552;p31"/>
            <p:cNvSpPr/>
            <p:nvPr/>
          </p:nvSpPr>
          <p:spPr>
            <a:xfrm>
              <a:off x="2562470" y="4740665"/>
              <a:ext cx="771300" cy="144600"/>
            </a:xfrm>
            <a:prstGeom prst="roundRect">
              <a:avLst>
                <a:gd fmla="val 50000" name="adj"/>
              </a:avLst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4000" lIns="54000" spcFirstLastPara="1" rIns="54000" wrap="square" tIns="54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800"/>
                <a:buFont typeface="Roboto"/>
                <a:buNone/>
              </a:pPr>
              <a:r>
                <a:rPr b="0" i="0" lang="ca-ES" sz="8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COMMUNITY</a:t>
              </a:r>
              <a:endParaRPr b="0" i="0" sz="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53" name="Google Shape;553;p31"/>
            <p:cNvSpPr/>
            <p:nvPr/>
          </p:nvSpPr>
          <p:spPr>
            <a:xfrm>
              <a:off x="4010270" y="4562565"/>
              <a:ext cx="874500" cy="144600"/>
            </a:xfrm>
            <a:prstGeom prst="roundRect">
              <a:avLst>
                <a:gd fmla="val 50000" name="adj"/>
              </a:avLst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800"/>
                <a:buFont typeface="Roboto"/>
                <a:buNone/>
              </a:pPr>
              <a:r>
                <a:rPr b="0" i="0" lang="ca-ES" sz="8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RESEARCHER</a:t>
              </a:r>
              <a:endParaRPr b="0" i="0" sz="800" u="none" cap="none" strike="noStrike">
                <a:solidFill>
                  <a:srgbClr val="1C2A4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54" name="Google Shape;554;p31"/>
            <p:cNvSpPr txBox="1"/>
            <p:nvPr/>
          </p:nvSpPr>
          <p:spPr>
            <a:xfrm>
              <a:off x="3524495" y="4443890"/>
              <a:ext cx="658800" cy="26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Roboto"/>
                <a:buNone/>
              </a:pPr>
              <a:r>
                <a:rPr b="0" i="0" lang="ca-ES" sz="11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Who</a:t>
              </a:r>
              <a:r>
                <a:rPr b="0" i="0" lang="ca-ES" sz="11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?</a:t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31"/>
            <p:cNvSpPr txBox="1"/>
            <p:nvPr/>
          </p:nvSpPr>
          <p:spPr>
            <a:xfrm>
              <a:off x="3516245" y="4918765"/>
              <a:ext cx="675300" cy="26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Roboto"/>
                <a:buNone/>
              </a:pPr>
              <a:r>
                <a:rPr b="0" i="0" lang="ca-ES" sz="11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Where?</a:t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31"/>
            <p:cNvSpPr/>
            <p:nvPr/>
          </p:nvSpPr>
          <p:spPr>
            <a:xfrm>
              <a:off x="4124020" y="5023465"/>
              <a:ext cx="822300" cy="144600"/>
            </a:xfrm>
            <a:prstGeom prst="roundRect">
              <a:avLst>
                <a:gd fmla="val 50000" name="adj"/>
              </a:avLst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800"/>
                <a:buFont typeface="Roboto"/>
                <a:buNone/>
              </a:pPr>
              <a:r>
                <a:rPr b="0" i="0" lang="ca-ES" sz="8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OpenEBench</a:t>
              </a:r>
              <a:endParaRPr b="0" i="0" sz="800" u="none" cap="none" strike="noStrike">
                <a:solidFill>
                  <a:srgbClr val="1C2A4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57" name="Google Shape;557;p31"/>
            <p:cNvSpPr/>
            <p:nvPr/>
          </p:nvSpPr>
          <p:spPr>
            <a:xfrm>
              <a:off x="4211957" y="4740665"/>
              <a:ext cx="645900" cy="144600"/>
            </a:xfrm>
            <a:prstGeom prst="roundRect">
              <a:avLst>
                <a:gd fmla="val 50000" name="adj"/>
              </a:avLst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4000" lIns="54000" spcFirstLastPara="1" rIns="54000" wrap="square" tIns="54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800"/>
                <a:buFont typeface="Roboto"/>
                <a:buNone/>
              </a:pPr>
              <a:r>
                <a:rPr b="0" i="0" lang="ca-ES" sz="8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OEB TEAM</a:t>
              </a:r>
              <a:endParaRPr b="0" i="0" sz="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58" name="Google Shape;558;p31"/>
            <p:cNvSpPr/>
            <p:nvPr/>
          </p:nvSpPr>
          <p:spPr>
            <a:xfrm>
              <a:off x="5534270" y="4562565"/>
              <a:ext cx="874500" cy="144600"/>
            </a:xfrm>
            <a:prstGeom prst="roundRect">
              <a:avLst>
                <a:gd fmla="val 50000" name="adj"/>
              </a:avLst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800"/>
                <a:buFont typeface="Roboto"/>
                <a:buNone/>
              </a:pPr>
              <a:r>
                <a:rPr b="0" i="0" lang="ca-ES" sz="8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RESEARCHER</a:t>
              </a:r>
              <a:endParaRPr b="0" i="0" sz="800" u="none" cap="none" strike="noStrike">
                <a:solidFill>
                  <a:srgbClr val="1C2A4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59" name="Google Shape;559;p31"/>
            <p:cNvSpPr txBox="1"/>
            <p:nvPr/>
          </p:nvSpPr>
          <p:spPr>
            <a:xfrm>
              <a:off x="5048495" y="4443890"/>
              <a:ext cx="658800" cy="26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Roboto"/>
                <a:buNone/>
              </a:pPr>
              <a:r>
                <a:rPr b="0" i="0" lang="ca-ES" sz="11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Who</a:t>
              </a:r>
              <a:r>
                <a:rPr b="0" i="0" lang="ca-ES" sz="11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?</a:t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31"/>
            <p:cNvSpPr txBox="1"/>
            <p:nvPr/>
          </p:nvSpPr>
          <p:spPr>
            <a:xfrm>
              <a:off x="5040245" y="4918765"/>
              <a:ext cx="675300" cy="26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Roboto"/>
                <a:buNone/>
              </a:pPr>
              <a:r>
                <a:rPr b="0" i="0" lang="ca-ES" sz="11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Where?</a:t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31"/>
            <p:cNvSpPr/>
            <p:nvPr/>
          </p:nvSpPr>
          <p:spPr>
            <a:xfrm>
              <a:off x="5648020" y="5023465"/>
              <a:ext cx="822300" cy="144600"/>
            </a:xfrm>
            <a:prstGeom prst="roundRect">
              <a:avLst>
                <a:gd fmla="val 50000" name="adj"/>
              </a:avLst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800"/>
                <a:buFont typeface="Roboto"/>
                <a:buNone/>
              </a:pPr>
              <a:r>
                <a:rPr b="0" i="0" lang="ca-ES" sz="8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OpenEBench</a:t>
              </a:r>
              <a:endParaRPr b="0" i="0" sz="800" u="none" cap="none" strike="noStrike">
                <a:solidFill>
                  <a:srgbClr val="1C2A4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62" name="Google Shape;562;p31"/>
            <p:cNvSpPr/>
            <p:nvPr/>
          </p:nvSpPr>
          <p:spPr>
            <a:xfrm>
              <a:off x="5722945" y="4740665"/>
              <a:ext cx="658800" cy="144600"/>
            </a:xfrm>
            <a:prstGeom prst="roundRect">
              <a:avLst>
                <a:gd fmla="val 50000" name="adj"/>
              </a:avLst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4000" lIns="54000" spcFirstLastPara="1" rIns="54000" wrap="square" tIns="54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800"/>
                <a:buFont typeface="Roboto"/>
                <a:buNone/>
              </a:pPr>
              <a:r>
                <a:rPr b="0" i="0" lang="ca-ES" sz="8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OEB TEAM</a:t>
              </a:r>
              <a:endParaRPr b="0" i="0" sz="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63" name="Google Shape;563;p31"/>
            <p:cNvSpPr/>
            <p:nvPr/>
          </p:nvSpPr>
          <p:spPr>
            <a:xfrm>
              <a:off x="7058270" y="4562565"/>
              <a:ext cx="874500" cy="144600"/>
            </a:xfrm>
            <a:prstGeom prst="roundRect">
              <a:avLst>
                <a:gd fmla="val 50000" name="adj"/>
              </a:avLst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800"/>
                <a:buFont typeface="Roboto"/>
                <a:buNone/>
              </a:pPr>
              <a:r>
                <a:rPr b="0" i="0" lang="ca-ES" sz="8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RESEARCHER</a:t>
              </a:r>
              <a:endParaRPr b="0" i="0" sz="800" u="none" cap="none" strike="noStrike">
                <a:solidFill>
                  <a:srgbClr val="1C2A4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64" name="Google Shape;564;p31"/>
            <p:cNvSpPr txBox="1"/>
            <p:nvPr/>
          </p:nvSpPr>
          <p:spPr>
            <a:xfrm>
              <a:off x="6572495" y="4443890"/>
              <a:ext cx="658800" cy="26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Roboto"/>
                <a:buNone/>
              </a:pPr>
              <a:r>
                <a:rPr b="0" i="0" lang="ca-ES" sz="11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Who</a:t>
              </a:r>
              <a:r>
                <a:rPr b="0" i="0" lang="ca-ES" sz="11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?</a:t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31"/>
            <p:cNvSpPr txBox="1"/>
            <p:nvPr/>
          </p:nvSpPr>
          <p:spPr>
            <a:xfrm>
              <a:off x="6564245" y="4918765"/>
              <a:ext cx="675300" cy="26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Roboto"/>
                <a:buNone/>
              </a:pPr>
              <a:r>
                <a:rPr b="0" i="0" lang="ca-ES" sz="11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Where?</a:t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31"/>
            <p:cNvSpPr/>
            <p:nvPr/>
          </p:nvSpPr>
          <p:spPr>
            <a:xfrm>
              <a:off x="7172020" y="5023465"/>
              <a:ext cx="822300" cy="144600"/>
            </a:xfrm>
            <a:prstGeom prst="roundRect">
              <a:avLst>
                <a:gd fmla="val 50000" name="adj"/>
              </a:avLst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800"/>
                <a:buFont typeface="Roboto"/>
                <a:buNone/>
              </a:pPr>
              <a:r>
                <a:rPr b="0" i="0" lang="ca-ES" sz="8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OpenEBench</a:t>
              </a:r>
              <a:endParaRPr b="0" i="0" sz="800" u="none" cap="none" strike="noStrike">
                <a:solidFill>
                  <a:srgbClr val="1C2A4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67" name="Google Shape;567;p31"/>
            <p:cNvSpPr/>
            <p:nvPr/>
          </p:nvSpPr>
          <p:spPr>
            <a:xfrm>
              <a:off x="7247021" y="4740665"/>
              <a:ext cx="658800" cy="144600"/>
            </a:xfrm>
            <a:prstGeom prst="roundRect">
              <a:avLst>
                <a:gd fmla="val 50000" name="adj"/>
              </a:avLst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4000" lIns="54000" spcFirstLastPara="1" rIns="54000" wrap="square" tIns="54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800"/>
                <a:buFont typeface="Roboto"/>
                <a:buNone/>
              </a:pPr>
              <a:r>
                <a:rPr b="0" i="0" lang="ca-ES" sz="8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OEB TEAM</a:t>
              </a:r>
              <a:endParaRPr b="0" i="0" sz="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68" name="Google Shape;568;p31"/>
            <p:cNvSpPr/>
            <p:nvPr/>
          </p:nvSpPr>
          <p:spPr>
            <a:xfrm>
              <a:off x="8582270" y="4562565"/>
              <a:ext cx="874500" cy="144600"/>
            </a:xfrm>
            <a:prstGeom prst="roundRect">
              <a:avLst>
                <a:gd fmla="val 50000" name="adj"/>
              </a:avLst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800"/>
                <a:buFont typeface="Roboto"/>
                <a:buNone/>
              </a:pPr>
              <a:r>
                <a:rPr b="0" i="0" lang="ca-ES" sz="8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RESEARCHER</a:t>
              </a:r>
              <a:endParaRPr b="0" i="0" sz="800" u="none" cap="none" strike="noStrike">
                <a:solidFill>
                  <a:srgbClr val="1C2A4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69" name="Google Shape;569;p31"/>
            <p:cNvSpPr txBox="1"/>
            <p:nvPr/>
          </p:nvSpPr>
          <p:spPr>
            <a:xfrm>
              <a:off x="8096495" y="4443890"/>
              <a:ext cx="658800" cy="26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Roboto"/>
                <a:buNone/>
              </a:pPr>
              <a:r>
                <a:rPr b="0" i="0" lang="ca-ES" sz="11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Who</a:t>
              </a:r>
              <a:r>
                <a:rPr b="0" i="0" lang="ca-ES" sz="11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?</a:t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31"/>
            <p:cNvSpPr txBox="1"/>
            <p:nvPr/>
          </p:nvSpPr>
          <p:spPr>
            <a:xfrm>
              <a:off x="8088245" y="4918765"/>
              <a:ext cx="675300" cy="26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Roboto"/>
                <a:buNone/>
              </a:pPr>
              <a:r>
                <a:rPr b="0" i="0" lang="ca-ES" sz="11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Where?</a:t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31"/>
            <p:cNvSpPr/>
            <p:nvPr/>
          </p:nvSpPr>
          <p:spPr>
            <a:xfrm>
              <a:off x="8696020" y="5023465"/>
              <a:ext cx="822300" cy="144600"/>
            </a:xfrm>
            <a:prstGeom prst="roundRect">
              <a:avLst>
                <a:gd fmla="val 50000" name="adj"/>
              </a:avLst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800"/>
                <a:buFont typeface="Roboto"/>
                <a:buNone/>
              </a:pPr>
              <a:r>
                <a:rPr b="0" i="0" lang="ca-ES" sz="8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OpenEBench</a:t>
              </a:r>
              <a:endParaRPr b="0" i="0" sz="800" u="none" cap="none" strike="noStrike">
                <a:solidFill>
                  <a:srgbClr val="1C2A4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72" name="Google Shape;572;p31"/>
            <p:cNvSpPr/>
            <p:nvPr/>
          </p:nvSpPr>
          <p:spPr>
            <a:xfrm>
              <a:off x="8096495" y="4740665"/>
              <a:ext cx="683100" cy="144600"/>
            </a:xfrm>
            <a:prstGeom prst="roundRect">
              <a:avLst>
                <a:gd fmla="val 50000" name="adj"/>
              </a:avLst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4000" lIns="54000" spcFirstLastPara="1" rIns="54000" wrap="square" tIns="54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800"/>
                <a:buFont typeface="Roboto"/>
                <a:buNone/>
              </a:pPr>
              <a:r>
                <a:rPr b="0" i="0" lang="ca-ES" sz="8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OEB TEAM</a:t>
              </a:r>
              <a:endParaRPr b="0" i="0" sz="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73" name="Google Shape;573;p31"/>
            <p:cNvSpPr/>
            <p:nvPr/>
          </p:nvSpPr>
          <p:spPr>
            <a:xfrm>
              <a:off x="8782295" y="4740665"/>
              <a:ext cx="771300" cy="144600"/>
            </a:xfrm>
            <a:prstGeom prst="roundRect">
              <a:avLst>
                <a:gd fmla="val 50000" name="adj"/>
              </a:avLst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4000" lIns="54000" spcFirstLastPara="1" rIns="54000" wrap="square" tIns="54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800"/>
                <a:buFont typeface="Roboto"/>
                <a:buNone/>
              </a:pPr>
              <a:r>
                <a:rPr b="0" i="0" lang="ca-ES" sz="8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COMMUNITY</a:t>
              </a:r>
              <a:endParaRPr b="0" i="0" sz="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574" name="Google Shape;574;p31"/>
            <p:cNvCxnSpPr/>
            <p:nvPr/>
          </p:nvCxnSpPr>
          <p:spPr>
            <a:xfrm>
              <a:off x="6541120" y="2242190"/>
              <a:ext cx="2915700" cy="9000"/>
            </a:xfrm>
            <a:prstGeom prst="straightConnector1">
              <a:avLst/>
            </a:prstGeom>
            <a:noFill/>
            <a:ln cap="flat" cmpd="sng" w="19050">
              <a:solidFill>
                <a:srgbClr val="FF9900"/>
              </a:solidFill>
              <a:prstDash val="solid"/>
              <a:round/>
              <a:headEnd len="med" w="med" type="stealth"/>
              <a:tailEnd len="med" w="med" type="triangle"/>
            </a:ln>
          </p:spPr>
        </p:cxnSp>
        <p:pic>
          <p:nvPicPr>
            <p:cNvPr id="575" name="Google Shape;575;p3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652470" y="1688566"/>
              <a:ext cx="693000" cy="49243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576" name="Google Shape;576;p31"/>
            <p:cNvCxnSpPr/>
            <p:nvPr/>
          </p:nvCxnSpPr>
          <p:spPr>
            <a:xfrm>
              <a:off x="3639345" y="2235115"/>
              <a:ext cx="5817300" cy="15900"/>
            </a:xfrm>
            <a:prstGeom prst="straightConnector1">
              <a:avLst/>
            </a:prstGeom>
            <a:noFill/>
            <a:ln cap="flat" cmpd="sng" w="19050">
              <a:solidFill>
                <a:srgbClr val="FF9900"/>
              </a:solidFill>
              <a:prstDash val="solid"/>
              <a:round/>
              <a:headEnd len="med" w="med" type="stealth"/>
              <a:tailEnd len="med" w="med" type="triangle"/>
            </a:ln>
          </p:spPr>
        </p:cxnSp>
        <p:sp>
          <p:nvSpPr>
            <p:cNvPr id="577" name="Google Shape;577;p31"/>
            <p:cNvSpPr/>
            <p:nvPr/>
          </p:nvSpPr>
          <p:spPr>
            <a:xfrm>
              <a:off x="8070845" y="2469190"/>
              <a:ext cx="122250" cy="2791300"/>
            </a:xfrm>
            <a:custGeom>
              <a:rect b="b" l="l" r="r" t="t"/>
              <a:pathLst>
                <a:path extrusionOk="0" h="111652" w="4890">
                  <a:moveTo>
                    <a:pt x="0" y="111652"/>
                  </a:moveTo>
                  <a:lnTo>
                    <a:pt x="0" y="19152"/>
                  </a:lnTo>
                  <a:lnTo>
                    <a:pt x="4890" y="9780"/>
                  </a:ln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8" name="Google Shape;578;p31"/>
          <p:cNvSpPr/>
          <p:nvPr/>
        </p:nvSpPr>
        <p:spPr>
          <a:xfrm>
            <a:off x="331775" y="5968775"/>
            <a:ext cx="2528700" cy="666600"/>
          </a:xfrm>
          <a:prstGeom prst="rect">
            <a:avLst/>
          </a:prstGeom>
          <a:solidFill>
            <a:srgbClr val="EEEEEE"/>
          </a:solidFill>
          <a:ln cap="flat" cmpd="sng" w="124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9350" lIns="119350" spcFirstLastPara="1" rIns="119350" wrap="square" tIns="1193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28"/>
          </a:p>
        </p:txBody>
      </p:sp>
      <p:pic>
        <p:nvPicPr>
          <p:cNvPr id="579" name="Google Shape;579;p31" title="Logos-BSC-AI-Factory-v3-horizontal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1775" y="5968780"/>
            <a:ext cx="1579560" cy="666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5"/>
          <p:cNvSpPr txBox="1"/>
          <p:nvPr/>
        </p:nvSpPr>
        <p:spPr>
          <a:xfrm>
            <a:off x="180000" y="360000"/>
            <a:ext cx="10800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1" lang="ca-ES" sz="3600" u="none" cap="none" strike="noStrike">
                <a:solidFill>
                  <a:srgbClr val="0B539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Community-driven benchmarking</a:t>
            </a:r>
            <a:endParaRPr b="1" i="1" sz="3600" u="none" cap="none" strike="noStrike">
              <a:solidFill>
                <a:srgbClr val="0B539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5" name="Google Shape;185;p5"/>
          <p:cNvSpPr txBox="1"/>
          <p:nvPr>
            <p:ph idx="1" type="body"/>
          </p:nvPr>
        </p:nvSpPr>
        <p:spPr>
          <a:xfrm>
            <a:off x="540000" y="1080000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8000" lvl="0" marL="288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Helvetica Neue Light"/>
              <a:buChar char="➔"/>
            </a:pPr>
            <a:r>
              <a:rPr lang="ca-E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Mix of skills and knowledge from the different members that guarantees a more complete and unbiased benchmarking.</a:t>
            </a:r>
            <a:endParaRPr sz="2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-288000" lvl="0" marL="288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Helvetica Neue Light"/>
              <a:buChar char="➔"/>
            </a:pPr>
            <a:r>
              <a:rPr lang="ca-E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People with a similar background that want to collaborate in the understanding of specific scientific problems.</a:t>
            </a:r>
            <a:endParaRPr sz="2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-288000" lvl="0" marL="288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Helvetica Neue Light"/>
              <a:buChar char="➔"/>
            </a:pPr>
            <a:r>
              <a:rPr lang="ca-E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Useful for a wider group of people: software developers and users.</a:t>
            </a:r>
            <a:endParaRPr sz="2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-288000" lvl="0" marL="288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Helvetica Neue Light"/>
              <a:buChar char="➔"/>
            </a:pPr>
            <a:r>
              <a:rPr lang="ca-E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Follows the principles of Open Science to foster reproducibility, data sharing, ...</a:t>
            </a:r>
            <a:endParaRPr sz="2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SzPts val="2000"/>
              <a:buNone/>
            </a:pPr>
            <a:r>
              <a:t/>
            </a:r>
            <a:endParaRPr sz="240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86" name="Google Shape;18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56900" y="4065403"/>
            <a:ext cx="3678200" cy="2295200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1568"/>
              </a:srgbClr>
            </a:outerShdw>
          </a:effectLst>
        </p:spPr>
      </p:pic>
      <p:sp>
        <p:nvSpPr>
          <p:cNvPr id="187" name="Google Shape;187;p5"/>
          <p:cNvSpPr/>
          <p:nvPr/>
        </p:nvSpPr>
        <p:spPr>
          <a:xfrm>
            <a:off x="331775" y="5968775"/>
            <a:ext cx="2528700" cy="666600"/>
          </a:xfrm>
          <a:prstGeom prst="rect">
            <a:avLst/>
          </a:prstGeom>
          <a:solidFill>
            <a:srgbClr val="EEEEEE"/>
          </a:solidFill>
          <a:ln cap="flat" cmpd="sng" w="124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9350" lIns="119350" spcFirstLastPara="1" rIns="119350" wrap="square" tIns="1193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28"/>
          </a:p>
        </p:txBody>
      </p:sp>
      <p:pic>
        <p:nvPicPr>
          <p:cNvPr id="188" name="Google Shape;188;p5" title="Logos-BSC-AI-Factory-v3-horizontal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1775" y="5968780"/>
            <a:ext cx="1579560" cy="666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32"/>
          <p:cNvSpPr txBox="1"/>
          <p:nvPr>
            <p:ph type="title"/>
          </p:nvPr>
        </p:nvSpPr>
        <p:spPr>
          <a:xfrm>
            <a:off x="415200" y="360000"/>
            <a:ext cx="108000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73A5B"/>
              </a:buClr>
              <a:buSzPts val="2400"/>
              <a:buFont typeface="Arial"/>
              <a:buNone/>
            </a:pPr>
            <a:r>
              <a:rPr lang="ca-ES" sz="3600">
                <a:solidFill>
                  <a:srgbClr val="273A5B"/>
                </a:solidFill>
              </a:rPr>
              <a:t>OpenEBench AI model benchmarking </a:t>
            </a:r>
            <a:endParaRPr sz="3600">
              <a:solidFill>
                <a:srgbClr val="273A5B"/>
              </a:solidFill>
            </a:endParaRPr>
          </a:p>
        </p:txBody>
      </p:sp>
      <p:sp>
        <p:nvSpPr>
          <p:cNvPr id="585" name="Google Shape;585;p32"/>
          <p:cNvSpPr/>
          <p:nvPr/>
        </p:nvSpPr>
        <p:spPr>
          <a:xfrm>
            <a:off x="10123000" y="1024686"/>
            <a:ext cx="2067748" cy="631351"/>
          </a:xfrm>
          <a:custGeom>
            <a:rect b="b" l="l" r="r" t="t"/>
            <a:pathLst>
              <a:path extrusionOk="0" h="18941" w="62034">
                <a:moveTo>
                  <a:pt x="0" y="119"/>
                </a:moveTo>
                <a:lnTo>
                  <a:pt x="161" y="18927"/>
                </a:lnTo>
                <a:lnTo>
                  <a:pt x="62034" y="18941"/>
                </a:lnTo>
                <a:lnTo>
                  <a:pt x="62034" y="9470"/>
                </a:lnTo>
                <a:lnTo>
                  <a:pt x="6203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32"/>
          <p:cNvSpPr/>
          <p:nvPr/>
        </p:nvSpPr>
        <p:spPr>
          <a:xfrm>
            <a:off x="10122967" y="955091"/>
            <a:ext cx="2067900" cy="71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7" name="Google Shape;587;p32"/>
          <p:cNvSpPr txBox="1"/>
          <p:nvPr/>
        </p:nvSpPr>
        <p:spPr>
          <a:xfrm>
            <a:off x="10358600" y="1029686"/>
            <a:ext cx="1501200" cy="6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ca-ES" sz="1333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PUBLICATION PHASE</a:t>
            </a:r>
            <a:endParaRPr b="0" i="0" sz="1333" u="none" cap="none" strike="noStrik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32"/>
          <p:cNvSpPr/>
          <p:nvPr/>
        </p:nvSpPr>
        <p:spPr>
          <a:xfrm>
            <a:off x="10122967" y="1666300"/>
            <a:ext cx="2034000" cy="71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32"/>
          <p:cNvSpPr/>
          <p:nvPr/>
        </p:nvSpPr>
        <p:spPr>
          <a:xfrm>
            <a:off x="6074351" y="1028652"/>
            <a:ext cx="2175546" cy="629851"/>
          </a:xfrm>
          <a:custGeom>
            <a:rect b="b" l="l" r="r" t="t"/>
            <a:pathLst>
              <a:path extrusionOk="0" h="18896" w="65268">
                <a:moveTo>
                  <a:pt x="0" y="0"/>
                </a:moveTo>
                <a:lnTo>
                  <a:pt x="161" y="18808"/>
                </a:lnTo>
                <a:lnTo>
                  <a:pt x="60734" y="18896"/>
                </a:lnTo>
                <a:lnTo>
                  <a:pt x="65268" y="10449"/>
                </a:lnTo>
                <a:lnTo>
                  <a:pt x="60767" y="32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32"/>
          <p:cNvSpPr/>
          <p:nvPr/>
        </p:nvSpPr>
        <p:spPr>
          <a:xfrm>
            <a:off x="6065317" y="955100"/>
            <a:ext cx="2034000" cy="71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32"/>
          <p:cNvSpPr txBox="1"/>
          <p:nvPr/>
        </p:nvSpPr>
        <p:spPr>
          <a:xfrm>
            <a:off x="6300951" y="1029686"/>
            <a:ext cx="1501200" cy="6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ca-ES" sz="1333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TESTING PHASE</a:t>
            </a:r>
            <a:endParaRPr b="0" i="0" sz="1333" u="none" cap="none" strike="noStrik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32"/>
          <p:cNvSpPr/>
          <p:nvPr/>
        </p:nvSpPr>
        <p:spPr>
          <a:xfrm>
            <a:off x="8109500" y="1022371"/>
            <a:ext cx="164396" cy="642417"/>
          </a:xfrm>
          <a:custGeom>
            <a:rect b="b" l="l" r="r" t="t"/>
            <a:pathLst>
              <a:path extrusionOk="0" h="19273" w="4932">
                <a:moveTo>
                  <a:pt x="0" y="19273"/>
                </a:moveTo>
                <a:lnTo>
                  <a:pt x="42" y="19152"/>
                </a:lnTo>
                <a:lnTo>
                  <a:pt x="4932" y="9780"/>
                </a:lnTo>
                <a:lnTo>
                  <a:pt x="42" y="0"/>
                </a:lnTo>
              </a:path>
            </a:pathLst>
          </a:cu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3" name="Google Shape;593;p32"/>
          <p:cNvSpPr/>
          <p:nvPr/>
        </p:nvSpPr>
        <p:spPr>
          <a:xfrm>
            <a:off x="6065317" y="1666300"/>
            <a:ext cx="2034000" cy="71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32"/>
          <p:cNvSpPr/>
          <p:nvPr/>
        </p:nvSpPr>
        <p:spPr>
          <a:xfrm>
            <a:off x="4055900" y="1028652"/>
            <a:ext cx="2175546" cy="629851"/>
          </a:xfrm>
          <a:custGeom>
            <a:rect b="b" l="l" r="r" t="t"/>
            <a:pathLst>
              <a:path extrusionOk="0" h="18896" w="65268">
                <a:moveTo>
                  <a:pt x="0" y="0"/>
                </a:moveTo>
                <a:lnTo>
                  <a:pt x="161" y="18808"/>
                </a:lnTo>
                <a:lnTo>
                  <a:pt x="60734" y="18896"/>
                </a:lnTo>
                <a:lnTo>
                  <a:pt x="65268" y="10449"/>
                </a:lnTo>
                <a:lnTo>
                  <a:pt x="60767" y="32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32"/>
          <p:cNvSpPr/>
          <p:nvPr/>
        </p:nvSpPr>
        <p:spPr>
          <a:xfrm>
            <a:off x="4049567" y="1028652"/>
            <a:ext cx="2175546" cy="629851"/>
          </a:xfrm>
          <a:custGeom>
            <a:rect b="b" l="l" r="r" t="t"/>
            <a:pathLst>
              <a:path extrusionOk="0" h="18896" w="65268">
                <a:moveTo>
                  <a:pt x="0" y="0"/>
                </a:moveTo>
                <a:lnTo>
                  <a:pt x="161" y="18808"/>
                </a:lnTo>
                <a:lnTo>
                  <a:pt x="60734" y="18896"/>
                </a:lnTo>
                <a:lnTo>
                  <a:pt x="65268" y="10449"/>
                </a:lnTo>
                <a:lnTo>
                  <a:pt x="60767" y="32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32"/>
          <p:cNvSpPr/>
          <p:nvPr/>
        </p:nvSpPr>
        <p:spPr>
          <a:xfrm>
            <a:off x="4046867" y="955100"/>
            <a:ext cx="2034000" cy="71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32"/>
          <p:cNvSpPr txBox="1"/>
          <p:nvPr/>
        </p:nvSpPr>
        <p:spPr>
          <a:xfrm>
            <a:off x="4282500" y="1029686"/>
            <a:ext cx="1501200" cy="6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ca-ES" sz="1333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VALIDATION PHASE</a:t>
            </a:r>
            <a:endParaRPr b="0" i="0" sz="1333" u="none" cap="none" strike="noStrik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32"/>
          <p:cNvSpPr/>
          <p:nvPr/>
        </p:nvSpPr>
        <p:spPr>
          <a:xfrm>
            <a:off x="6096000" y="1028587"/>
            <a:ext cx="164396" cy="642417"/>
          </a:xfrm>
          <a:custGeom>
            <a:rect b="b" l="l" r="r" t="t"/>
            <a:pathLst>
              <a:path extrusionOk="0" h="19273" w="4932">
                <a:moveTo>
                  <a:pt x="0" y="19273"/>
                </a:moveTo>
                <a:lnTo>
                  <a:pt x="42" y="19152"/>
                </a:lnTo>
                <a:lnTo>
                  <a:pt x="4932" y="9780"/>
                </a:lnTo>
                <a:lnTo>
                  <a:pt x="42" y="0"/>
                </a:lnTo>
              </a:path>
            </a:pathLst>
          </a:cu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32"/>
          <p:cNvSpPr/>
          <p:nvPr/>
        </p:nvSpPr>
        <p:spPr>
          <a:xfrm>
            <a:off x="4046867" y="1666300"/>
            <a:ext cx="2034000" cy="71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0" name="Google Shape;600;p32"/>
          <p:cNvSpPr/>
          <p:nvPr/>
        </p:nvSpPr>
        <p:spPr>
          <a:xfrm>
            <a:off x="2016700" y="1028652"/>
            <a:ext cx="2175546" cy="629851"/>
          </a:xfrm>
          <a:custGeom>
            <a:rect b="b" l="l" r="r" t="t"/>
            <a:pathLst>
              <a:path extrusionOk="0" h="18896" w="65268">
                <a:moveTo>
                  <a:pt x="0" y="0"/>
                </a:moveTo>
                <a:lnTo>
                  <a:pt x="161" y="18808"/>
                </a:lnTo>
                <a:lnTo>
                  <a:pt x="60734" y="18896"/>
                </a:lnTo>
                <a:lnTo>
                  <a:pt x="65268" y="10449"/>
                </a:lnTo>
                <a:lnTo>
                  <a:pt x="60767" y="32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1" name="Google Shape;601;p32"/>
          <p:cNvSpPr/>
          <p:nvPr/>
        </p:nvSpPr>
        <p:spPr>
          <a:xfrm>
            <a:off x="4047284" y="1028571"/>
            <a:ext cx="164396" cy="642417"/>
          </a:xfrm>
          <a:custGeom>
            <a:rect b="b" l="l" r="r" t="t"/>
            <a:pathLst>
              <a:path extrusionOk="0" h="19273" w="4932">
                <a:moveTo>
                  <a:pt x="0" y="19273"/>
                </a:moveTo>
                <a:lnTo>
                  <a:pt x="42" y="19152"/>
                </a:lnTo>
                <a:lnTo>
                  <a:pt x="4932" y="9780"/>
                </a:lnTo>
                <a:lnTo>
                  <a:pt x="42" y="0"/>
                </a:lnTo>
              </a:path>
            </a:pathLst>
          </a:cu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2" name="Google Shape;602;p32"/>
          <p:cNvSpPr/>
          <p:nvPr/>
        </p:nvSpPr>
        <p:spPr>
          <a:xfrm>
            <a:off x="8093767" y="955100"/>
            <a:ext cx="2034000" cy="71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3" name="Google Shape;603;p32"/>
          <p:cNvSpPr txBox="1"/>
          <p:nvPr/>
        </p:nvSpPr>
        <p:spPr>
          <a:xfrm>
            <a:off x="8329400" y="1029686"/>
            <a:ext cx="1501200" cy="6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ca-ES" sz="1333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EVALUATION PHASE</a:t>
            </a:r>
            <a:endParaRPr b="0" i="0" sz="1333" u="none" cap="none" strike="noStrik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32"/>
          <p:cNvSpPr/>
          <p:nvPr/>
        </p:nvSpPr>
        <p:spPr>
          <a:xfrm>
            <a:off x="10123000" y="1022353"/>
            <a:ext cx="164396" cy="642417"/>
          </a:xfrm>
          <a:custGeom>
            <a:rect b="b" l="l" r="r" t="t"/>
            <a:pathLst>
              <a:path extrusionOk="0" h="19273" w="4932">
                <a:moveTo>
                  <a:pt x="0" y="19273"/>
                </a:moveTo>
                <a:lnTo>
                  <a:pt x="42" y="19152"/>
                </a:lnTo>
                <a:lnTo>
                  <a:pt x="4932" y="9780"/>
                </a:lnTo>
                <a:lnTo>
                  <a:pt x="42" y="0"/>
                </a:lnTo>
              </a:path>
            </a:pathLst>
          </a:cu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32"/>
          <p:cNvSpPr/>
          <p:nvPr/>
        </p:nvSpPr>
        <p:spPr>
          <a:xfrm>
            <a:off x="2028000" y="1026552"/>
            <a:ext cx="2175546" cy="629851"/>
          </a:xfrm>
          <a:custGeom>
            <a:rect b="b" l="l" r="r" t="t"/>
            <a:pathLst>
              <a:path extrusionOk="0" h="18896" w="65268">
                <a:moveTo>
                  <a:pt x="0" y="0"/>
                </a:moveTo>
                <a:lnTo>
                  <a:pt x="161" y="18808"/>
                </a:lnTo>
                <a:lnTo>
                  <a:pt x="60734" y="18896"/>
                </a:lnTo>
                <a:lnTo>
                  <a:pt x="65268" y="10449"/>
                </a:lnTo>
                <a:lnTo>
                  <a:pt x="60767" y="32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" name="Google Shape;606;p32"/>
          <p:cNvSpPr/>
          <p:nvPr/>
        </p:nvSpPr>
        <p:spPr>
          <a:xfrm>
            <a:off x="2022600" y="957867"/>
            <a:ext cx="2034000" cy="71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Google Shape;607;p32"/>
          <p:cNvSpPr txBox="1"/>
          <p:nvPr/>
        </p:nvSpPr>
        <p:spPr>
          <a:xfrm>
            <a:off x="2258233" y="1032452"/>
            <a:ext cx="1501200" cy="6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ca-ES" sz="1333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TRAINING PHASE</a:t>
            </a:r>
            <a:endParaRPr b="0" i="0" sz="1333" u="none" cap="none" strike="noStrik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32"/>
          <p:cNvSpPr/>
          <p:nvPr/>
        </p:nvSpPr>
        <p:spPr>
          <a:xfrm>
            <a:off x="4051867" y="1032453"/>
            <a:ext cx="164396" cy="642417"/>
          </a:xfrm>
          <a:custGeom>
            <a:rect b="b" l="l" r="r" t="t"/>
            <a:pathLst>
              <a:path extrusionOk="0" h="19273" w="4932">
                <a:moveTo>
                  <a:pt x="0" y="19273"/>
                </a:moveTo>
                <a:lnTo>
                  <a:pt x="42" y="19152"/>
                </a:lnTo>
                <a:lnTo>
                  <a:pt x="4932" y="9780"/>
                </a:lnTo>
                <a:lnTo>
                  <a:pt x="42" y="0"/>
                </a:lnTo>
              </a:path>
            </a:pathLst>
          </a:cu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32"/>
          <p:cNvSpPr/>
          <p:nvPr/>
        </p:nvSpPr>
        <p:spPr>
          <a:xfrm>
            <a:off x="1998300" y="1670167"/>
            <a:ext cx="2034000" cy="71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32"/>
          <p:cNvSpPr/>
          <p:nvPr/>
        </p:nvSpPr>
        <p:spPr>
          <a:xfrm>
            <a:off x="5367" y="1022686"/>
            <a:ext cx="2175546" cy="629851"/>
          </a:xfrm>
          <a:custGeom>
            <a:rect b="b" l="l" r="r" t="t"/>
            <a:pathLst>
              <a:path extrusionOk="0" h="18896" w="65268">
                <a:moveTo>
                  <a:pt x="0" y="0"/>
                </a:moveTo>
                <a:lnTo>
                  <a:pt x="161" y="18808"/>
                </a:lnTo>
                <a:lnTo>
                  <a:pt x="60734" y="18896"/>
                </a:lnTo>
                <a:lnTo>
                  <a:pt x="65268" y="10449"/>
                </a:lnTo>
                <a:lnTo>
                  <a:pt x="60767" y="32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32"/>
          <p:cNvSpPr/>
          <p:nvPr/>
        </p:nvSpPr>
        <p:spPr>
          <a:xfrm>
            <a:off x="-33" y="954000"/>
            <a:ext cx="2034000" cy="71700"/>
          </a:xfrm>
          <a:prstGeom prst="rect">
            <a:avLst/>
          </a:prstGeom>
          <a:solidFill>
            <a:srgbClr val="075CA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32"/>
          <p:cNvSpPr txBox="1"/>
          <p:nvPr/>
        </p:nvSpPr>
        <p:spPr>
          <a:xfrm>
            <a:off x="235600" y="1028586"/>
            <a:ext cx="1501200" cy="6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ca-ES" sz="1333" u="none" cap="none" strike="noStrike">
                <a:solidFill>
                  <a:srgbClr val="075CA9"/>
                </a:solidFill>
                <a:latin typeface="Arial"/>
                <a:ea typeface="Arial"/>
                <a:cs typeface="Arial"/>
                <a:sym typeface="Arial"/>
              </a:rPr>
              <a:t>PREPARATORY PHASE</a:t>
            </a:r>
            <a:endParaRPr b="0" i="0" sz="1333" u="none" cap="none" strike="noStrike">
              <a:solidFill>
                <a:srgbClr val="075CA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32"/>
          <p:cNvSpPr/>
          <p:nvPr/>
        </p:nvSpPr>
        <p:spPr>
          <a:xfrm>
            <a:off x="2029233" y="1028587"/>
            <a:ext cx="164396" cy="642417"/>
          </a:xfrm>
          <a:custGeom>
            <a:rect b="b" l="l" r="r" t="t"/>
            <a:pathLst>
              <a:path extrusionOk="0" h="19273" w="4932">
                <a:moveTo>
                  <a:pt x="0" y="19273"/>
                </a:moveTo>
                <a:lnTo>
                  <a:pt x="42" y="19152"/>
                </a:lnTo>
                <a:lnTo>
                  <a:pt x="4932" y="9780"/>
                </a:lnTo>
                <a:lnTo>
                  <a:pt x="42" y="0"/>
                </a:lnTo>
              </a:path>
            </a:pathLst>
          </a:custGeom>
          <a:noFill/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32"/>
          <p:cNvSpPr/>
          <p:nvPr/>
        </p:nvSpPr>
        <p:spPr>
          <a:xfrm>
            <a:off x="-24333" y="1666300"/>
            <a:ext cx="2034000" cy="71700"/>
          </a:xfrm>
          <a:prstGeom prst="rect">
            <a:avLst/>
          </a:prstGeom>
          <a:solidFill>
            <a:srgbClr val="075CA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32"/>
          <p:cNvSpPr/>
          <p:nvPr/>
        </p:nvSpPr>
        <p:spPr>
          <a:xfrm>
            <a:off x="8097317" y="1666300"/>
            <a:ext cx="2034000" cy="71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32"/>
          <p:cNvSpPr txBox="1"/>
          <p:nvPr/>
        </p:nvSpPr>
        <p:spPr>
          <a:xfrm>
            <a:off x="183600" y="1819020"/>
            <a:ext cx="3953100" cy="338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7859" lvl="0" marL="28785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5CA9"/>
              </a:buClr>
              <a:buSzPts val="1500"/>
              <a:buFont typeface="Arial"/>
              <a:buChar char="•"/>
            </a:pPr>
            <a:r>
              <a:rPr b="0" i="0" lang="ca-ES" sz="1600" u="none" cap="none" strike="noStrike">
                <a:solidFill>
                  <a:srgbClr val="075CA9"/>
                </a:solidFill>
                <a:latin typeface="Arial"/>
                <a:ea typeface="Arial"/>
                <a:cs typeface="Arial"/>
                <a:sym typeface="Arial"/>
              </a:rPr>
              <a:t>Event Design &amp; Planning</a:t>
            </a:r>
            <a:endParaRPr b="0" i="0" sz="1600" u="none" cap="none" strike="noStrike">
              <a:solidFill>
                <a:srgbClr val="075CA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32"/>
          <p:cNvSpPr txBox="1"/>
          <p:nvPr/>
        </p:nvSpPr>
        <p:spPr>
          <a:xfrm>
            <a:off x="4165833" y="1819019"/>
            <a:ext cx="3999900" cy="338700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7859" lvl="0" marL="28785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5CA9"/>
              </a:buClr>
              <a:buSzPts val="1500"/>
              <a:buFont typeface="Arial"/>
              <a:buChar char="•"/>
            </a:pPr>
            <a:r>
              <a:rPr b="0" i="0" lang="ca-ES" sz="1600" u="none" cap="none" strike="noStrike">
                <a:solidFill>
                  <a:srgbClr val="075CA9"/>
                </a:solidFill>
                <a:latin typeface="Arial"/>
                <a:ea typeface="Arial"/>
                <a:cs typeface="Arial"/>
                <a:sym typeface="Arial"/>
              </a:rPr>
              <a:t>Data Collection &amp; preparation</a:t>
            </a:r>
            <a:endParaRPr b="0" i="0" sz="1600" u="none" cap="none" strike="noStrike">
              <a:solidFill>
                <a:srgbClr val="075CA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p32"/>
          <p:cNvSpPr txBox="1"/>
          <p:nvPr/>
        </p:nvSpPr>
        <p:spPr>
          <a:xfrm>
            <a:off x="8211400" y="1819020"/>
            <a:ext cx="3953100" cy="338700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7859" lvl="0" marL="28785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5CA9"/>
              </a:buClr>
              <a:buSzPts val="1500"/>
              <a:buFont typeface="Arial"/>
              <a:buChar char="•"/>
            </a:pPr>
            <a:r>
              <a:rPr b="0" i="0" lang="ca-ES" sz="1600" u="none" cap="none" strike="noStrike">
                <a:solidFill>
                  <a:srgbClr val="075CA9"/>
                </a:solidFill>
                <a:latin typeface="Arial"/>
                <a:ea typeface="Arial"/>
                <a:cs typeface="Arial"/>
                <a:sym typeface="Arial"/>
              </a:rPr>
              <a:t>Assessment Metrics </a:t>
            </a:r>
            <a:endParaRPr b="0" i="0" sz="1600" u="none" cap="none" strike="noStrike">
              <a:solidFill>
                <a:srgbClr val="075CA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9" name="Google Shape;619;p32"/>
          <p:cNvSpPr txBox="1"/>
          <p:nvPr/>
        </p:nvSpPr>
        <p:spPr>
          <a:xfrm>
            <a:off x="183600" y="1819020"/>
            <a:ext cx="3953100" cy="3387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7859" lvl="0" marL="28785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5CA9"/>
              </a:buClr>
              <a:buSzPts val="1500"/>
              <a:buFont typeface="Arial"/>
              <a:buChar char="•"/>
            </a:pPr>
            <a:r>
              <a:rPr b="1" i="0" lang="ca-ES" sz="1600" u="none" cap="none" strike="noStrike">
                <a:solidFill>
                  <a:srgbClr val="075CA9"/>
                </a:solidFill>
                <a:latin typeface="Arial"/>
                <a:ea typeface="Arial"/>
                <a:cs typeface="Arial"/>
                <a:sym typeface="Arial"/>
              </a:rPr>
              <a:t>Event Design &amp; Planning</a:t>
            </a:r>
            <a:endParaRPr b="0" i="0" sz="1600" u="none" cap="none" strike="noStrike">
              <a:solidFill>
                <a:srgbClr val="075CA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0" name="Google Shape;620;p32"/>
          <p:cNvGrpSpPr/>
          <p:nvPr/>
        </p:nvGrpSpPr>
        <p:grpSpPr>
          <a:xfrm>
            <a:off x="2868075" y="2259726"/>
            <a:ext cx="7314001" cy="4148774"/>
            <a:chOff x="2868075" y="2259726"/>
            <a:chExt cx="7314001" cy="4148774"/>
          </a:xfrm>
        </p:grpSpPr>
        <p:pic>
          <p:nvPicPr>
            <p:cNvPr id="621" name="Google Shape;621;p3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039600" y="2259726"/>
              <a:ext cx="7142476" cy="3952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</p:pic>
        <p:sp>
          <p:nvSpPr>
            <p:cNvPr id="622" name="Google Shape;622;p32"/>
            <p:cNvSpPr/>
            <p:nvPr/>
          </p:nvSpPr>
          <p:spPr>
            <a:xfrm>
              <a:off x="2868075" y="5778500"/>
              <a:ext cx="1090200" cy="630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3" name="Google Shape;623;p32"/>
          <p:cNvSpPr/>
          <p:nvPr/>
        </p:nvSpPr>
        <p:spPr>
          <a:xfrm>
            <a:off x="331775" y="5968775"/>
            <a:ext cx="2528700" cy="666600"/>
          </a:xfrm>
          <a:prstGeom prst="rect">
            <a:avLst/>
          </a:prstGeom>
          <a:solidFill>
            <a:srgbClr val="EEEEEE"/>
          </a:solidFill>
          <a:ln cap="flat" cmpd="sng" w="124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9350" lIns="119350" spcFirstLastPara="1" rIns="119350" wrap="square" tIns="1193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28"/>
          </a:p>
        </p:txBody>
      </p:sp>
      <p:pic>
        <p:nvPicPr>
          <p:cNvPr id="624" name="Google Shape;624;p32" title="Logos-BSC-AI-Factory-v3-horizontal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1775" y="5968780"/>
            <a:ext cx="1579560" cy="666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33"/>
          <p:cNvSpPr/>
          <p:nvPr/>
        </p:nvSpPr>
        <p:spPr>
          <a:xfrm>
            <a:off x="331775" y="5968775"/>
            <a:ext cx="2528700" cy="666600"/>
          </a:xfrm>
          <a:prstGeom prst="rect">
            <a:avLst/>
          </a:prstGeom>
          <a:solidFill>
            <a:srgbClr val="EEEEEE"/>
          </a:solidFill>
          <a:ln cap="flat" cmpd="sng" w="124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9350" lIns="119350" spcFirstLastPara="1" rIns="119350" wrap="square" tIns="1193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28"/>
          </a:p>
        </p:txBody>
      </p:sp>
      <p:pic>
        <p:nvPicPr>
          <p:cNvPr id="630" name="Google Shape;630;p33" title="Logos-BSC-AI-Factory-v3-horizontal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1775" y="5968780"/>
            <a:ext cx="1579560" cy="666570"/>
          </a:xfrm>
          <a:prstGeom prst="rect">
            <a:avLst/>
          </a:prstGeom>
          <a:noFill/>
          <a:ln>
            <a:noFill/>
          </a:ln>
        </p:spPr>
      </p:pic>
      <p:sp>
        <p:nvSpPr>
          <p:cNvPr id="631" name="Google Shape;631;p33"/>
          <p:cNvSpPr/>
          <p:nvPr/>
        </p:nvSpPr>
        <p:spPr>
          <a:xfrm>
            <a:off x="7781333" y="2133400"/>
            <a:ext cx="4453500" cy="4343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33"/>
          <p:cNvSpPr/>
          <p:nvPr/>
        </p:nvSpPr>
        <p:spPr>
          <a:xfrm flipH="1">
            <a:off x="2194033" y="1853142"/>
            <a:ext cx="9374400" cy="44901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19050">
            <a:solidFill>
              <a:srgbClr val="88888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633" name="Google Shape;633;p33"/>
          <p:cNvCxnSpPr>
            <a:stCxn id="634" idx="3"/>
          </p:cNvCxnSpPr>
          <p:nvPr/>
        </p:nvCxnSpPr>
        <p:spPr>
          <a:xfrm>
            <a:off x="10853662" y="2176074"/>
            <a:ext cx="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35" name="Google Shape;635;p33"/>
          <p:cNvCxnSpPr>
            <a:stCxn id="634" idx="3"/>
          </p:cNvCxnSpPr>
          <p:nvPr/>
        </p:nvCxnSpPr>
        <p:spPr>
          <a:xfrm>
            <a:off x="10853662" y="2176074"/>
            <a:ext cx="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636" name="Google Shape;636;p33"/>
          <p:cNvGrpSpPr/>
          <p:nvPr/>
        </p:nvGrpSpPr>
        <p:grpSpPr>
          <a:xfrm>
            <a:off x="10221679" y="1951554"/>
            <a:ext cx="1272468" cy="471991"/>
            <a:chOff x="6667800" y="2240523"/>
            <a:chExt cx="954375" cy="354002"/>
          </a:xfrm>
        </p:grpSpPr>
        <p:cxnSp>
          <p:nvCxnSpPr>
            <p:cNvPr id="637" name="Google Shape;637;p33"/>
            <p:cNvCxnSpPr/>
            <p:nvPr/>
          </p:nvCxnSpPr>
          <p:spPr>
            <a:xfrm>
              <a:off x="7189900" y="2267325"/>
              <a:ext cx="10200" cy="307500"/>
            </a:xfrm>
            <a:prstGeom prst="straightConnector1">
              <a:avLst/>
            </a:prstGeom>
            <a:noFill/>
            <a:ln cap="flat" cmpd="sng" w="19050">
              <a:solidFill>
                <a:srgbClr val="075CA9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638" name="Google Shape;638;p33"/>
            <p:cNvGrpSpPr/>
            <p:nvPr/>
          </p:nvGrpSpPr>
          <p:grpSpPr>
            <a:xfrm>
              <a:off x="6667800" y="2240523"/>
              <a:ext cx="954375" cy="354002"/>
              <a:chOff x="6667800" y="2240523"/>
              <a:chExt cx="954375" cy="354002"/>
            </a:xfrm>
          </p:grpSpPr>
          <p:pic>
            <p:nvPicPr>
              <p:cNvPr id="634" name="Google Shape;634;p33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6667800" y="2240523"/>
                <a:ext cx="473999" cy="33678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639" name="Google Shape;639;p33"/>
              <p:cNvSpPr txBox="1"/>
              <p:nvPr/>
            </p:nvSpPr>
            <p:spPr>
              <a:xfrm>
                <a:off x="7148175" y="2287025"/>
                <a:ext cx="474000" cy="307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33"/>
                  <a:buFont typeface="Arial"/>
                  <a:buNone/>
                </a:pPr>
                <a:r>
                  <a:rPr b="1" i="0" lang="ca-ES" sz="1333" u="none" cap="none" strike="noStrike">
                    <a:solidFill>
                      <a:srgbClr val="075CA9"/>
                    </a:solidFill>
                    <a:latin typeface="Roboto Mono"/>
                    <a:ea typeface="Roboto Mono"/>
                    <a:cs typeface="Roboto Mono"/>
                    <a:sym typeface="Roboto Mono"/>
                  </a:rPr>
                  <a:t>VRE</a:t>
                </a:r>
                <a:endParaRPr b="1" i="0" sz="1333" u="none" cap="none" strike="noStrike">
                  <a:solidFill>
                    <a:srgbClr val="075CA9"/>
                  </a:solidFill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</p:grpSp>
      <p:grpSp>
        <p:nvGrpSpPr>
          <p:cNvPr id="640" name="Google Shape;640;p33"/>
          <p:cNvGrpSpPr/>
          <p:nvPr/>
        </p:nvGrpSpPr>
        <p:grpSpPr>
          <a:xfrm>
            <a:off x="2840087" y="2320227"/>
            <a:ext cx="1159138" cy="449189"/>
            <a:chOff x="2358725" y="2178375"/>
            <a:chExt cx="869375" cy="336900"/>
          </a:xfrm>
        </p:grpSpPr>
        <p:sp>
          <p:nvSpPr>
            <p:cNvPr id="641" name="Google Shape;641;p33"/>
            <p:cNvSpPr/>
            <p:nvPr/>
          </p:nvSpPr>
          <p:spPr>
            <a:xfrm>
              <a:off x="2358725" y="2178375"/>
              <a:ext cx="831000" cy="336900"/>
            </a:xfrm>
            <a:prstGeom prst="rect">
              <a:avLst/>
            </a:prstGeom>
            <a:solidFill>
              <a:srgbClr val="D9EAD3"/>
            </a:solidFill>
            <a:ln cap="flat" cmpd="sng" w="19050">
              <a:solidFill>
                <a:srgbClr val="45818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33"/>
                <a:buFont typeface="Arial"/>
                <a:buNone/>
              </a:pPr>
              <a:r>
                <a:rPr b="0" i="0" lang="ca-ES" sz="1333" u="none" cap="none" strike="noStrike">
                  <a:solidFill>
                    <a:srgbClr val="134F5C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Training </a:t>
              </a:r>
              <a:endParaRPr b="0" i="0" sz="1333" u="none" cap="none" strike="noStrike">
                <a:solidFill>
                  <a:srgbClr val="134F5C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33"/>
                <a:buFont typeface="Arial"/>
                <a:buNone/>
              </a:pPr>
              <a:r>
                <a:rPr b="0" i="0" lang="ca-ES" sz="1333" u="none" cap="none" strike="noStrike">
                  <a:solidFill>
                    <a:srgbClr val="134F5C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dataset                          </a:t>
              </a:r>
              <a:endParaRPr b="0" i="0" sz="1333" u="none" cap="none" strike="noStrike">
                <a:solidFill>
                  <a:srgbClr val="134F5C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</p:txBody>
        </p:sp>
        <p:sp>
          <p:nvSpPr>
            <p:cNvPr id="642" name="Google Shape;642;p33"/>
            <p:cNvSpPr/>
            <p:nvPr/>
          </p:nvSpPr>
          <p:spPr>
            <a:xfrm>
              <a:off x="3054750" y="2383837"/>
              <a:ext cx="173350" cy="130950"/>
            </a:xfrm>
            <a:prstGeom prst="flowChartMagneticDisk">
              <a:avLst/>
            </a:prstGeom>
            <a:solidFill>
              <a:srgbClr val="888888"/>
            </a:solidFill>
            <a:ln cap="flat" cmpd="sng" w="19050">
              <a:solidFill>
                <a:srgbClr val="0B539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ca-ES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43" name="Google Shape;643;p33"/>
          <p:cNvSpPr/>
          <p:nvPr/>
        </p:nvSpPr>
        <p:spPr>
          <a:xfrm>
            <a:off x="4723200" y="2738633"/>
            <a:ext cx="492000" cy="479100"/>
          </a:xfrm>
          <a:prstGeom prst="ellipse">
            <a:avLst/>
          </a:prstGeom>
          <a:solidFill>
            <a:srgbClr val="FFF2CC"/>
          </a:solidFill>
          <a:ln cap="flat" cmpd="sng" w="19050">
            <a:solidFill>
              <a:srgbClr val="075CA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33"/>
          <p:cNvSpPr txBox="1"/>
          <p:nvPr/>
        </p:nvSpPr>
        <p:spPr>
          <a:xfrm>
            <a:off x="4723200" y="2853233"/>
            <a:ext cx="492000" cy="24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ca-ES" sz="1333" u="none" cap="none" strike="noStrike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No</a:t>
            </a:r>
            <a:endParaRPr b="0" i="0" sz="1333" u="none" cap="none" strike="noStrike"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645" name="Google Shape;645;p33"/>
          <p:cNvSpPr/>
          <p:nvPr/>
        </p:nvSpPr>
        <p:spPr>
          <a:xfrm>
            <a:off x="1686465" y="3569267"/>
            <a:ext cx="696900" cy="355500"/>
          </a:xfrm>
          <a:prstGeom prst="homePlate">
            <a:avLst>
              <a:gd fmla="val 50000" name="adj"/>
            </a:avLst>
          </a:prstGeom>
          <a:solidFill>
            <a:srgbClr val="A2C4C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46" name="Google Shape;646;p33"/>
          <p:cNvCxnSpPr>
            <a:stCxn id="643" idx="0"/>
          </p:cNvCxnSpPr>
          <p:nvPr/>
        </p:nvCxnSpPr>
        <p:spPr>
          <a:xfrm rot="10800000">
            <a:off x="4959600" y="2158133"/>
            <a:ext cx="9600" cy="580500"/>
          </a:xfrm>
          <a:prstGeom prst="straightConnector1">
            <a:avLst/>
          </a:prstGeom>
          <a:noFill/>
          <a:ln cap="flat" cmpd="sng" w="9525">
            <a:solidFill>
              <a:srgbClr val="88888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47" name="Google Shape;647;p33"/>
          <p:cNvCxnSpPr/>
          <p:nvPr/>
        </p:nvCxnSpPr>
        <p:spPr>
          <a:xfrm flipH="1">
            <a:off x="1902267" y="2156767"/>
            <a:ext cx="3062100" cy="7500"/>
          </a:xfrm>
          <a:prstGeom prst="straightConnector1">
            <a:avLst/>
          </a:prstGeom>
          <a:noFill/>
          <a:ln cap="flat" cmpd="sng" w="9525">
            <a:solidFill>
              <a:srgbClr val="888888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648" name="Google Shape;648;p33"/>
          <p:cNvGrpSpPr/>
          <p:nvPr/>
        </p:nvGrpSpPr>
        <p:grpSpPr>
          <a:xfrm>
            <a:off x="6171521" y="2841904"/>
            <a:ext cx="1088701" cy="595585"/>
            <a:chOff x="6380747" y="860838"/>
            <a:chExt cx="1082100" cy="446700"/>
          </a:xfrm>
        </p:grpSpPr>
        <p:sp>
          <p:nvSpPr>
            <p:cNvPr id="649" name="Google Shape;649;p33"/>
            <p:cNvSpPr/>
            <p:nvPr/>
          </p:nvSpPr>
          <p:spPr>
            <a:xfrm>
              <a:off x="6380747" y="860838"/>
              <a:ext cx="1082100" cy="336900"/>
            </a:xfrm>
            <a:prstGeom prst="rect">
              <a:avLst/>
            </a:prstGeom>
            <a:solidFill>
              <a:srgbClr val="D9EAD3"/>
            </a:solidFill>
            <a:ln cap="flat" cmpd="sng" w="19050">
              <a:solidFill>
                <a:srgbClr val="45818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33"/>
                <a:buFont typeface="Arial"/>
                <a:buNone/>
              </a:pPr>
              <a:r>
                <a:rPr b="0" i="0" lang="ca-ES" sz="1333" u="none" cap="none" strike="noStrike">
                  <a:solidFill>
                    <a:srgbClr val="134F5C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Evaluation dataset </a:t>
              </a:r>
              <a:endParaRPr b="0" i="0" sz="1333" u="none" cap="none" strike="noStrike">
                <a:solidFill>
                  <a:srgbClr val="134F5C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</p:txBody>
        </p:sp>
        <p:sp>
          <p:nvSpPr>
            <p:cNvPr id="650" name="Google Shape;650;p33"/>
            <p:cNvSpPr/>
            <p:nvPr/>
          </p:nvSpPr>
          <p:spPr>
            <a:xfrm>
              <a:off x="7181071" y="1120038"/>
              <a:ext cx="248310" cy="187500"/>
            </a:xfrm>
            <a:prstGeom prst="flowChartMagneticDisk">
              <a:avLst/>
            </a:prstGeom>
            <a:solidFill>
              <a:srgbClr val="888888"/>
            </a:solidFill>
            <a:ln cap="flat" cmpd="sng" w="19050">
              <a:solidFill>
                <a:srgbClr val="0B539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51" name="Google Shape;651;p33"/>
          <p:cNvSpPr/>
          <p:nvPr/>
        </p:nvSpPr>
        <p:spPr>
          <a:xfrm>
            <a:off x="8257367" y="3155167"/>
            <a:ext cx="968700" cy="449100"/>
          </a:xfrm>
          <a:prstGeom prst="rect">
            <a:avLst/>
          </a:prstGeom>
          <a:solidFill>
            <a:srgbClr val="D9EAD3"/>
          </a:solidFill>
          <a:ln cap="flat" cmpd="sng" w="19050">
            <a:solidFill>
              <a:srgbClr val="45818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ca-ES" sz="1333" u="none" cap="none" strike="noStrike">
                <a:solidFill>
                  <a:srgbClr val="134F5C"/>
                </a:solidFill>
                <a:latin typeface="Roboto Medium"/>
                <a:ea typeface="Roboto Medium"/>
                <a:cs typeface="Roboto Medium"/>
                <a:sym typeface="Roboto Medium"/>
              </a:rPr>
              <a:t>Gold</a:t>
            </a:r>
            <a:endParaRPr b="0" i="0" sz="1333" u="none" cap="none" strike="noStrike">
              <a:solidFill>
                <a:srgbClr val="134F5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ca-ES" sz="1333" u="none" cap="none" strike="noStrike">
                <a:solidFill>
                  <a:srgbClr val="134F5C"/>
                </a:solidFill>
                <a:latin typeface="Roboto Medium"/>
                <a:ea typeface="Roboto Medium"/>
                <a:cs typeface="Roboto Medium"/>
                <a:sym typeface="Roboto Medium"/>
              </a:rPr>
              <a:t>Standard</a:t>
            </a:r>
            <a:endParaRPr b="0" i="0" sz="1333" u="none" cap="none" strike="noStrike">
              <a:solidFill>
                <a:srgbClr val="134F5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cxnSp>
        <p:nvCxnSpPr>
          <p:cNvPr id="652" name="Google Shape;652;p33"/>
          <p:cNvCxnSpPr/>
          <p:nvPr/>
        </p:nvCxnSpPr>
        <p:spPr>
          <a:xfrm flipH="1" rot="10800000">
            <a:off x="2884100" y="3583367"/>
            <a:ext cx="1634100" cy="24300"/>
          </a:xfrm>
          <a:prstGeom prst="straightConnector1">
            <a:avLst/>
          </a:prstGeom>
          <a:noFill/>
          <a:ln cap="flat" cmpd="sng" w="9525">
            <a:solidFill>
              <a:srgbClr val="88888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653" name="Google Shape;653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840800" y="6019734"/>
            <a:ext cx="1069600" cy="174599"/>
          </a:xfrm>
          <a:prstGeom prst="rect">
            <a:avLst/>
          </a:prstGeom>
          <a:noFill/>
          <a:ln>
            <a:noFill/>
          </a:ln>
        </p:spPr>
      </p:pic>
      <p:sp>
        <p:nvSpPr>
          <p:cNvPr id="654" name="Google Shape;654;p33"/>
          <p:cNvSpPr txBox="1"/>
          <p:nvPr/>
        </p:nvSpPr>
        <p:spPr>
          <a:xfrm>
            <a:off x="3518317" y="3622752"/>
            <a:ext cx="1086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ca-ES" sz="1200" u="none" cap="none" strike="noStrike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Successful predictions?</a:t>
            </a:r>
            <a:endParaRPr b="0" i="0" sz="1333" u="none" cap="none" strike="noStrike"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cxnSp>
        <p:nvCxnSpPr>
          <p:cNvPr id="655" name="Google Shape;655;p33"/>
          <p:cNvCxnSpPr/>
          <p:nvPr/>
        </p:nvCxnSpPr>
        <p:spPr>
          <a:xfrm flipH="1">
            <a:off x="1880067" y="2164433"/>
            <a:ext cx="22500" cy="1169100"/>
          </a:xfrm>
          <a:prstGeom prst="straightConnector1">
            <a:avLst/>
          </a:prstGeom>
          <a:noFill/>
          <a:ln cap="flat" cmpd="sng" w="9525">
            <a:solidFill>
              <a:srgbClr val="888888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656" name="Google Shape;656;p33"/>
          <p:cNvSpPr/>
          <p:nvPr/>
        </p:nvSpPr>
        <p:spPr>
          <a:xfrm>
            <a:off x="2424100" y="3353400"/>
            <a:ext cx="1069500" cy="6639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075CA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p33"/>
          <p:cNvSpPr txBox="1"/>
          <p:nvPr/>
        </p:nvSpPr>
        <p:spPr>
          <a:xfrm>
            <a:off x="2358633" y="3339300"/>
            <a:ext cx="1142700" cy="4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Arial"/>
              <a:buNone/>
            </a:pPr>
            <a:r>
              <a:rPr b="0" i="0" lang="ca-ES" sz="1467" u="none" cap="none" strike="noStrike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Predictor</a:t>
            </a:r>
            <a:endParaRPr b="0" i="0" sz="1467" u="none" cap="none" strike="noStrike"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Arial"/>
              <a:buNone/>
            </a:pPr>
            <a:r>
              <a:rPr b="0" i="0" lang="ca-ES" sz="1467" u="none" cap="none" strike="noStrike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AI Tool</a:t>
            </a:r>
            <a:endParaRPr b="0" i="0" sz="1467" u="none" cap="none" strike="noStrike"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pic>
        <p:nvPicPr>
          <p:cNvPr id="658" name="Google Shape;658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226234" y="3778005"/>
            <a:ext cx="379567" cy="274300"/>
          </a:xfrm>
          <a:prstGeom prst="rect">
            <a:avLst/>
          </a:prstGeom>
          <a:noFill/>
          <a:ln>
            <a:noFill/>
          </a:ln>
        </p:spPr>
      </p:pic>
      <p:sp>
        <p:nvSpPr>
          <p:cNvPr id="659" name="Google Shape;659;p33"/>
          <p:cNvSpPr/>
          <p:nvPr/>
        </p:nvSpPr>
        <p:spPr>
          <a:xfrm>
            <a:off x="10123000" y="1023267"/>
            <a:ext cx="2067748" cy="631351"/>
          </a:xfrm>
          <a:custGeom>
            <a:rect b="b" l="l" r="r" t="t"/>
            <a:pathLst>
              <a:path extrusionOk="0" h="18941" w="62034">
                <a:moveTo>
                  <a:pt x="0" y="119"/>
                </a:moveTo>
                <a:lnTo>
                  <a:pt x="161" y="18927"/>
                </a:lnTo>
                <a:lnTo>
                  <a:pt x="62034" y="18941"/>
                </a:lnTo>
                <a:lnTo>
                  <a:pt x="62034" y="9470"/>
                </a:lnTo>
                <a:lnTo>
                  <a:pt x="6203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33"/>
          <p:cNvSpPr/>
          <p:nvPr/>
        </p:nvSpPr>
        <p:spPr>
          <a:xfrm>
            <a:off x="10122967" y="953672"/>
            <a:ext cx="2067900" cy="71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33"/>
          <p:cNvSpPr txBox="1"/>
          <p:nvPr/>
        </p:nvSpPr>
        <p:spPr>
          <a:xfrm>
            <a:off x="10358600" y="1028267"/>
            <a:ext cx="1501200" cy="6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ca-ES" sz="1333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PUBLICATION PHASE</a:t>
            </a:r>
            <a:endParaRPr b="0" i="0" sz="1333" u="none" cap="none" strike="noStrik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33"/>
          <p:cNvSpPr/>
          <p:nvPr/>
        </p:nvSpPr>
        <p:spPr>
          <a:xfrm>
            <a:off x="10122967" y="1664881"/>
            <a:ext cx="2034000" cy="71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3" name="Google Shape;663;p33"/>
          <p:cNvSpPr/>
          <p:nvPr/>
        </p:nvSpPr>
        <p:spPr>
          <a:xfrm>
            <a:off x="6074351" y="1027233"/>
            <a:ext cx="2175546" cy="629851"/>
          </a:xfrm>
          <a:custGeom>
            <a:rect b="b" l="l" r="r" t="t"/>
            <a:pathLst>
              <a:path extrusionOk="0" h="18896" w="65268">
                <a:moveTo>
                  <a:pt x="0" y="0"/>
                </a:moveTo>
                <a:lnTo>
                  <a:pt x="161" y="18808"/>
                </a:lnTo>
                <a:lnTo>
                  <a:pt x="60734" y="18896"/>
                </a:lnTo>
                <a:lnTo>
                  <a:pt x="65268" y="10449"/>
                </a:lnTo>
                <a:lnTo>
                  <a:pt x="60767" y="32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4" name="Google Shape;664;p33"/>
          <p:cNvSpPr/>
          <p:nvPr/>
        </p:nvSpPr>
        <p:spPr>
          <a:xfrm>
            <a:off x="6065317" y="953681"/>
            <a:ext cx="2034000" cy="71700"/>
          </a:xfrm>
          <a:prstGeom prst="rect">
            <a:avLst/>
          </a:prstGeom>
          <a:solidFill>
            <a:srgbClr val="075CA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5" name="Google Shape;665;p33"/>
          <p:cNvSpPr txBox="1"/>
          <p:nvPr/>
        </p:nvSpPr>
        <p:spPr>
          <a:xfrm>
            <a:off x="6300951" y="1028267"/>
            <a:ext cx="1501200" cy="6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ca-ES" sz="1333" u="none" cap="none" strike="noStrike">
                <a:solidFill>
                  <a:srgbClr val="075CA9"/>
                </a:solidFill>
                <a:latin typeface="Arial"/>
                <a:ea typeface="Arial"/>
                <a:cs typeface="Arial"/>
                <a:sym typeface="Arial"/>
              </a:rPr>
              <a:t>EVALUATION PHASE</a:t>
            </a:r>
            <a:endParaRPr b="0" i="0" sz="1333" u="none" cap="none" strike="noStrike">
              <a:solidFill>
                <a:srgbClr val="075CA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6" name="Google Shape;666;p33"/>
          <p:cNvSpPr/>
          <p:nvPr/>
        </p:nvSpPr>
        <p:spPr>
          <a:xfrm>
            <a:off x="8109500" y="1020952"/>
            <a:ext cx="164396" cy="642417"/>
          </a:xfrm>
          <a:custGeom>
            <a:rect b="b" l="l" r="r" t="t"/>
            <a:pathLst>
              <a:path extrusionOk="0" h="19273" w="4932">
                <a:moveTo>
                  <a:pt x="0" y="19273"/>
                </a:moveTo>
                <a:lnTo>
                  <a:pt x="42" y="19152"/>
                </a:lnTo>
                <a:lnTo>
                  <a:pt x="4932" y="9780"/>
                </a:lnTo>
                <a:lnTo>
                  <a:pt x="42" y="0"/>
                </a:lnTo>
              </a:path>
            </a:pathLst>
          </a:custGeom>
          <a:noFill/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" name="Google Shape;667;p33"/>
          <p:cNvSpPr/>
          <p:nvPr/>
        </p:nvSpPr>
        <p:spPr>
          <a:xfrm>
            <a:off x="6065317" y="1664881"/>
            <a:ext cx="2034000" cy="71700"/>
          </a:xfrm>
          <a:prstGeom prst="rect">
            <a:avLst/>
          </a:prstGeom>
          <a:solidFill>
            <a:srgbClr val="075CA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8" name="Google Shape;668;p33"/>
          <p:cNvSpPr/>
          <p:nvPr/>
        </p:nvSpPr>
        <p:spPr>
          <a:xfrm>
            <a:off x="4055900" y="1027233"/>
            <a:ext cx="2175546" cy="629851"/>
          </a:xfrm>
          <a:custGeom>
            <a:rect b="b" l="l" r="r" t="t"/>
            <a:pathLst>
              <a:path extrusionOk="0" h="18896" w="65268">
                <a:moveTo>
                  <a:pt x="0" y="0"/>
                </a:moveTo>
                <a:lnTo>
                  <a:pt x="161" y="18808"/>
                </a:lnTo>
                <a:lnTo>
                  <a:pt x="60734" y="18896"/>
                </a:lnTo>
                <a:lnTo>
                  <a:pt x="65268" y="10449"/>
                </a:lnTo>
                <a:lnTo>
                  <a:pt x="60767" y="32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9" name="Google Shape;669;p33"/>
          <p:cNvSpPr/>
          <p:nvPr/>
        </p:nvSpPr>
        <p:spPr>
          <a:xfrm>
            <a:off x="4049567" y="1027233"/>
            <a:ext cx="2175546" cy="629851"/>
          </a:xfrm>
          <a:custGeom>
            <a:rect b="b" l="l" r="r" t="t"/>
            <a:pathLst>
              <a:path extrusionOk="0" h="18896" w="65268">
                <a:moveTo>
                  <a:pt x="0" y="0"/>
                </a:moveTo>
                <a:lnTo>
                  <a:pt x="161" y="18808"/>
                </a:lnTo>
                <a:lnTo>
                  <a:pt x="60734" y="18896"/>
                </a:lnTo>
                <a:lnTo>
                  <a:pt x="65268" y="10449"/>
                </a:lnTo>
                <a:lnTo>
                  <a:pt x="60767" y="32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0" name="Google Shape;670;p33"/>
          <p:cNvSpPr/>
          <p:nvPr/>
        </p:nvSpPr>
        <p:spPr>
          <a:xfrm>
            <a:off x="4046867" y="953681"/>
            <a:ext cx="2034000" cy="71700"/>
          </a:xfrm>
          <a:prstGeom prst="rect">
            <a:avLst/>
          </a:prstGeom>
          <a:solidFill>
            <a:srgbClr val="075CA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Google Shape;671;p33"/>
          <p:cNvSpPr txBox="1"/>
          <p:nvPr/>
        </p:nvSpPr>
        <p:spPr>
          <a:xfrm>
            <a:off x="4282500" y="1028267"/>
            <a:ext cx="1501200" cy="6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ca-ES" sz="1333" u="none" cap="none" strike="noStrike">
                <a:solidFill>
                  <a:srgbClr val="075CA9"/>
                </a:solidFill>
                <a:latin typeface="Arial"/>
                <a:ea typeface="Arial"/>
                <a:cs typeface="Arial"/>
                <a:sym typeface="Arial"/>
              </a:rPr>
              <a:t>INTEGRATION PHASE</a:t>
            </a:r>
            <a:endParaRPr b="0" i="0" sz="1333" u="none" cap="none" strike="noStrike">
              <a:solidFill>
                <a:srgbClr val="075CA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2" name="Google Shape;672;p33"/>
          <p:cNvSpPr/>
          <p:nvPr/>
        </p:nvSpPr>
        <p:spPr>
          <a:xfrm>
            <a:off x="6096000" y="1027168"/>
            <a:ext cx="164396" cy="642417"/>
          </a:xfrm>
          <a:custGeom>
            <a:rect b="b" l="l" r="r" t="t"/>
            <a:pathLst>
              <a:path extrusionOk="0" h="19273" w="4932">
                <a:moveTo>
                  <a:pt x="0" y="19273"/>
                </a:moveTo>
                <a:lnTo>
                  <a:pt x="42" y="19152"/>
                </a:lnTo>
                <a:lnTo>
                  <a:pt x="4932" y="9780"/>
                </a:lnTo>
                <a:lnTo>
                  <a:pt x="42" y="0"/>
                </a:lnTo>
              </a:path>
            </a:pathLst>
          </a:custGeom>
          <a:noFill/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3" name="Google Shape;673;p33"/>
          <p:cNvSpPr/>
          <p:nvPr/>
        </p:nvSpPr>
        <p:spPr>
          <a:xfrm>
            <a:off x="4046867" y="1664881"/>
            <a:ext cx="2034000" cy="71700"/>
          </a:xfrm>
          <a:prstGeom prst="rect">
            <a:avLst/>
          </a:prstGeom>
          <a:solidFill>
            <a:srgbClr val="075CA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4" name="Google Shape;674;p33"/>
          <p:cNvSpPr/>
          <p:nvPr/>
        </p:nvSpPr>
        <p:spPr>
          <a:xfrm>
            <a:off x="2016700" y="1027233"/>
            <a:ext cx="2175546" cy="629851"/>
          </a:xfrm>
          <a:custGeom>
            <a:rect b="b" l="l" r="r" t="t"/>
            <a:pathLst>
              <a:path extrusionOk="0" h="18896" w="65268">
                <a:moveTo>
                  <a:pt x="0" y="0"/>
                </a:moveTo>
                <a:lnTo>
                  <a:pt x="161" y="18808"/>
                </a:lnTo>
                <a:lnTo>
                  <a:pt x="60734" y="18896"/>
                </a:lnTo>
                <a:lnTo>
                  <a:pt x="65268" y="10449"/>
                </a:lnTo>
                <a:lnTo>
                  <a:pt x="60767" y="32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" name="Google Shape;675;p33"/>
          <p:cNvSpPr/>
          <p:nvPr/>
        </p:nvSpPr>
        <p:spPr>
          <a:xfrm>
            <a:off x="4047284" y="1027152"/>
            <a:ext cx="164396" cy="642417"/>
          </a:xfrm>
          <a:custGeom>
            <a:rect b="b" l="l" r="r" t="t"/>
            <a:pathLst>
              <a:path extrusionOk="0" h="19273" w="4932">
                <a:moveTo>
                  <a:pt x="0" y="19273"/>
                </a:moveTo>
                <a:lnTo>
                  <a:pt x="42" y="19152"/>
                </a:lnTo>
                <a:lnTo>
                  <a:pt x="4932" y="9780"/>
                </a:lnTo>
                <a:lnTo>
                  <a:pt x="42" y="0"/>
                </a:lnTo>
              </a:path>
            </a:pathLst>
          </a:cu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" name="Google Shape;676;p33"/>
          <p:cNvSpPr/>
          <p:nvPr/>
        </p:nvSpPr>
        <p:spPr>
          <a:xfrm>
            <a:off x="8093767" y="953681"/>
            <a:ext cx="2034000" cy="71700"/>
          </a:xfrm>
          <a:prstGeom prst="rect">
            <a:avLst/>
          </a:prstGeom>
          <a:solidFill>
            <a:srgbClr val="075CA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" name="Google Shape;677;p33"/>
          <p:cNvSpPr txBox="1"/>
          <p:nvPr/>
        </p:nvSpPr>
        <p:spPr>
          <a:xfrm>
            <a:off x="8329400" y="1028267"/>
            <a:ext cx="1501200" cy="6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ca-ES" sz="1333" u="none" cap="none" strike="noStrike">
                <a:solidFill>
                  <a:srgbClr val="075CA9"/>
                </a:solidFill>
                <a:latin typeface="Arial"/>
                <a:ea typeface="Arial"/>
                <a:cs typeface="Arial"/>
                <a:sym typeface="Arial"/>
              </a:rPr>
              <a:t>ASSESSMENT PHASE</a:t>
            </a:r>
            <a:endParaRPr b="0" i="0" sz="1333" u="none" cap="none" strike="noStrike">
              <a:solidFill>
                <a:srgbClr val="075CA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8" name="Google Shape;678;p33"/>
          <p:cNvSpPr/>
          <p:nvPr/>
        </p:nvSpPr>
        <p:spPr>
          <a:xfrm>
            <a:off x="10123000" y="1020934"/>
            <a:ext cx="164396" cy="642417"/>
          </a:xfrm>
          <a:custGeom>
            <a:rect b="b" l="l" r="r" t="t"/>
            <a:pathLst>
              <a:path extrusionOk="0" h="19273" w="4932">
                <a:moveTo>
                  <a:pt x="0" y="19273"/>
                </a:moveTo>
                <a:lnTo>
                  <a:pt x="42" y="19152"/>
                </a:lnTo>
                <a:lnTo>
                  <a:pt x="4932" y="9780"/>
                </a:lnTo>
                <a:lnTo>
                  <a:pt x="42" y="0"/>
                </a:lnTo>
              </a:path>
            </a:pathLst>
          </a:custGeom>
          <a:noFill/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9" name="Google Shape;679;p33"/>
          <p:cNvSpPr/>
          <p:nvPr/>
        </p:nvSpPr>
        <p:spPr>
          <a:xfrm>
            <a:off x="2028000" y="1025133"/>
            <a:ext cx="2175546" cy="629851"/>
          </a:xfrm>
          <a:custGeom>
            <a:rect b="b" l="l" r="r" t="t"/>
            <a:pathLst>
              <a:path extrusionOk="0" h="18896" w="65268">
                <a:moveTo>
                  <a:pt x="0" y="0"/>
                </a:moveTo>
                <a:lnTo>
                  <a:pt x="161" y="18808"/>
                </a:lnTo>
                <a:lnTo>
                  <a:pt x="60734" y="18896"/>
                </a:lnTo>
                <a:lnTo>
                  <a:pt x="65268" y="10449"/>
                </a:lnTo>
                <a:lnTo>
                  <a:pt x="60767" y="32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0" name="Google Shape;680;p33"/>
          <p:cNvSpPr/>
          <p:nvPr/>
        </p:nvSpPr>
        <p:spPr>
          <a:xfrm>
            <a:off x="2022600" y="956448"/>
            <a:ext cx="2034000" cy="71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1" name="Google Shape;681;p33"/>
          <p:cNvSpPr txBox="1"/>
          <p:nvPr/>
        </p:nvSpPr>
        <p:spPr>
          <a:xfrm>
            <a:off x="2258233" y="1031033"/>
            <a:ext cx="1501200" cy="6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ca-ES" sz="1333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TRAINING PHASE</a:t>
            </a:r>
            <a:endParaRPr b="0" i="0" sz="1333" u="none" cap="none" strike="noStrik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" name="Google Shape;682;p33"/>
          <p:cNvSpPr/>
          <p:nvPr/>
        </p:nvSpPr>
        <p:spPr>
          <a:xfrm>
            <a:off x="4051867" y="1031034"/>
            <a:ext cx="164396" cy="642417"/>
          </a:xfrm>
          <a:custGeom>
            <a:rect b="b" l="l" r="r" t="t"/>
            <a:pathLst>
              <a:path extrusionOk="0" h="19273" w="4932">
                <a:moveTo>
                  <a:pt x="0" y="19273"/>
                </a:moveTo>
                <a:lnTo>
                  <a:pt x="42" y="19152"/>
                </a:lnTo>
                <a:lnTo>
                  <a:pt x="4932" y="9780"/>
                </a:lnTo>
                <a:lnTo>
                  <a:pt x="42" y="0"/>
                </a:lnTo>
              </a:path>
            </a:pathLst>
          </a:cu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3" name="Google Shape;683;p33"/>
          <p:cNvSpPr/>
          <p:nvPr/>
        </p:nvSpPr>
        <p:spPr>
          <a:xfrm>
            <a:off x="1998300" y="1668748"/>
            <a:ext cx="2034000" cy="71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4" name="Google Shape;684;p33"/>
          <p:cNvSpPr/>
          <p:nvPr/>
        </p:nvSpPr>
        <p:spPr>
          <a:xfrm>
            <a:off x="5367" y="1021267"/>
            <a:ext cx="2175546" cy="629851"/>
          </a:xfrm>
          <a:custGeom>
            <a:rect b="b" l="l" r="r" t="t"/>
            <a:pathLst>
              <a:path extrusionOk="0" h="18896" w="65268">
                <a:moveTo>
                  <a:pt x="0" y="0"/>
                </a:moveTo>
                <a:lnTo>
                  <a:pt x="161" y="18808"/>
                </a:lnTo>
                <a:lnTo>
                  <a:pt x="60734" y="18896"/>
                </a:lnTo>
                <a:lnTo>
                  <a:pt x="65268" y="10449"/>
                </a:lnTo>
                <a:lnTo>
                  <a:pt x="60767" y="32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" name="Google Shape;685;p33"/>
          <p:cNvSpPr/>
          <p:nvPr/>
        </p:nvSpPr>
        <p:spPr>
          <a:xfrm>
            <a:off x="-33" y="952581"/>
            <a:ext cx="2034000" cy="71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6" name="Google Shape;686;p33"/>
          <p:cNvSpPr txBox="1"/>
          <p:nvPr/>
        </p:nvSpPr>
        <p:spPr>
          <a:xfrm>
            <a:off x="235600" y="1027167"/>
            <a:ext cx="1501200" cy="6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ca-ES" sz="1333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PREPARATORY PHASE</a:t>
            </a:r>
            <a:endParaRPr b="0" i="0" sz="1333" u="none" cap="none" strike="noStrik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7" name="Google Shape;687;p33"/>
          <p:cNvSpPr/>
          <p:nvPr/>
        </p:nvSpPr>
        <p:spPr>
          <a:xfrm>
            <a:off x="2029233" y="1027168"/>
            <a:ext cx="164396" cy="642417"/>
          </a:xfrm>
          <a:custGeom>
            <a:rect b="b" l="l" r="r" t="t"/>
            <a:pathLst>
              <a:path extrusionOk="0" h="19273" w="4932">
                <a:moveTo>
                  <a:pt x="0" y="19273"/>
                </a:moveTo>
                <a:lnTo>
                  <a:pt x="42" y="19152"/>
                </a:lnTo>
                <a:lnTo>
                  <a:pt x="4932" y="9780"/>
                </a:lnTo>
                <a:lnTo>
                  <a:pt x="42" y="0"/>
                </a:lnTo>
              </a:path>
            </a:pathLst>
          </a:cu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33"/>
          <p:cNvSpPr/>
          <p:nvPr/>
        </p:nvSpPr>
        <p:spPr>
          <a:xfrm>
            <a:off x="-24333" y="1664881"/>
            <a:ext cx="2034000" cy="71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" name="Google Shape;689;p33"/>
          <p:cNvSpPr/>
          <p:nvPr/>
        </p:nvSpPr>
        <p:spPr>
          <a:xfrm>
            <a:off x="8097317" y="1664881"/>
            <a:ext cx="2034000" cy="71700"/>
          </a:xfrm>
          <a:prstGeom prst="rect">
            <a:avLst/>
          </a:prstGeom>
          <a:solidFill>
            <a:srgbClr val="075CA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90" name="Google Shape;690;p33"/>
          <p:cNvCxnSpPr/>
          <p:nvPr/>
        </p:nvCxnSpPr>
        <p:spPr>
          <a:xfrm>
            <a:off x="3392559" y="2769500"/>
            <a:ext cx="982500" cy="804300"/>
          </a:xfrm>
          <a:prstGeom prst="curvedConnector3">
            <a:avLst>
              <a:gd fmla="val 49995" name="adj1"/>
            </a:avLst>
          </a:prstGeom>
          <a:noFill/>
          <a:ln cap="flat" cmpd="sng" w="9525">
            <a:solidFill>
              <a:srgbClr val="88888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91" name="Google Shape;691;p33"/>
          <p:cNvSpPr/>
          <p:nvPr/>
        </p:nvSpPr>
        <p:spPr>
          <a:xfrm>
            <a:off x="9129168" y="3354367"/>
            <a:ext cx="249833" cy="250000"/>
          </a:xfrm>
          <a:prstGeom prst="flowChartMagneticDisk">
            <a:avLst/>
          </a:prstGeom>
          <a:solidFill>
            <a:srgbClr val="888888"/>
          </a:solidFill>
          <a:ln cap="flat" cmpd="sng" w="19050">
            <a:solidFill>
              <a:srgbClr val="0B539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2" name="Google Shape;692;p33"/>
          <p:cNvSpPr/>
          <p:nvPr/>
        </p:nvSpPr>
        <p:spPr>
          <a:xfrm flipH="1" rot="-5400000">
            <a:off x="8841500" y="3595200"/>
            <a:ext cx="701100" cy="1088700"/>
          </a:xfrm>
          <a:prstGeom prst="roundRect">
            <a:avLst>
              <a:gd fmla="val 16667" name="adj"/>
            </a:avLst>
          </a:prstGeom>
          <a:solidFill>
            <a:srgbClr val="CFE2F3"/>
          </a:solidFill>
          <a:ln cap="flat" cmpd="sng" w="19050">
            <a:solidFill>
              <a:srgbClr val="075CA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3" name="Google Shape;693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33934" y="4259305"/>
            <a:ext cx="379567" cy="274300"/>
          </a:xfrm>
          <a:prstGeom prst="rect">
            <a:avLst/>
          </a:prstGeom>
          <a:noFill/>
          <a:ln>
            <a:noFill/>
          </a:ln>
        </p:spPr>
      </p:pic>
      <p:sp>
        <p:nvSpPr>
          <p:cNvPr id="694" name="Google Shape;694;p33"/>
          <p:cNvSpPr txBox="1"/>
          <p:nvPr/>
        </p:nvSpPr>
        <p:spPr>
          <a:xfrm>
            <a:off x="8620700" y="3785501"/>
            <a:ext cx="1142700" cy="6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Arial"/>
              <a:buNone/>
            </a:pPr>
            <a:r>
              <a:rPr b="0" i="0" lang="ca-ES" sz="1467" u="none" cap="none" strike="noStrike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Metrics generation</a:t>
            </a:r>
            <a:endParaRPr b="0" i="0" sz="1600" u="none" cap="none" strike="noStrike"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695" name="Google Shape;695;p33"/>
          <p:cNvSpPr/>
          <p:nvPr/>
        </p:nvSpPr>
        <p:spPr>
          <a:xfrm flipH="1" rot="-5400000">
            <a:off x="10244500" y="4509867"/>
            <a:ext cx="468900" cy="1294500"/>
          </a:xfrm>
          <a:prstGeom prst="roundRect">
            <a:avLst>
              <a:gd fmla="val 16667" name="adj"/>
            </a:avLst>
          </a:prstGeom>
          <a:solidFill>
            <a:srgbClr val="CFE2F3"/>
          </a:solidFill>
          <a:ln cap="flat" cmpd="sng" w="19050">
            <a:solidFill>
              <a:srgbClr val="075CA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6" name="Google Shape;696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993118" y="5173721"/>
            <a:ext cx="379567" cy="274300"/>
          </a:xfrm>
          <a:prstGeom prst="rect">
            <a:avLst/>
          </a:prstGeom>
          <a:noFill/>
          <a:ln>
            <a:noFill/>
          </a:ln>
        </p:spPr>
      </p:pic>
      <p:sp>
        <p:nvSpPr>
          <p:cNvPr id="697" name="Google Shape;697;p33"/>
          <p:cNvSpPr txBox="1"/>
          <p:nvPr/>
        </p:nvSpPr>
        <p:spPr>
          <a:xfrm>
            <a:off x="9787200" y="4922700"/>
            <a:ext cx="1422900" cy="4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Arial"/>
              <a:buNone/>
            </a:pPr>
            <a:r>
              <a:rPr b="0" i="0" lang="ca-ES" sz="1467" u="none" cap="none" strike="noStrike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Consolidation</a:t>
            </a:r>
            <a:endParaRPr b="0" i="0" sz="1600" u="none" cap="none" strike="noStrike"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698" name="Google Shape;698;p33"/>
          <p:cNvSpPr/>
          <p:nvPr/>
        </p:nvSpPr>
        <p:spPr>
          <a:xfrm flipH="1" rot="-5400000">
            <a:off x="10227633" y="5462200"/>
            <a:ext cx="464700" cy="11079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075CA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" name="Google Shape;699;p33"/>
          <p:cNvSpPr/>
          <p:nvPr/>
        </p:nvSpPr>
        <p:spPr>
          <a:xfrm flipH="1" rot="-5400000">
            <a:off x="7222433" y="3675300"/>
            <a:ext cx="672300" cy="928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075CA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0" name="Google Shape;700;p33"/>
          <p:cNvSpPr txBox="1"/>
          <p:nvPr/>
        </p:nvSpPr>
        <p:spPr>
          <a:xfrm>
            <a:off x="9811100" y="5661733"/>
            <a:ext cx="1335600" cy="37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ca-ES" sz="1333" u="none" cap="none" strike="noStrike">
                <a:solidFill>
                  <a:srgbClr val="222222"/>
                </a:solidFill>
                <a:latin typeface="Roboto Medium"/>
                <a:ea typeface="Roboto Medium"/>
                <a:cs typeface="Roboto Medium"/>
                <a:sym typeface="Roboto Medium"/>
              </a:rPr>
              <a:t>Aggregation dataset</a:t>
            </a:r>
            <a:r>
              <a:rPr b="0" i="0" lang="ca-ES" sz="1467" u="none" cap="none" strike="noStrike">
                <a:solidFill>
                  <a:srgbClr val="222222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1" name="Google Shape;701;p33"/>
          <p:cNvSpPr txBox="1"/>
          <p:nvPr/>
        </p:nvSpPr>
        <p:spPr>
          <a:xfrm>
            <a:off x="7000500" y="3779700"/>
            <a:ext cx="1107900" cy="72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ca-ES" sz="1333" u="none" cap="none" strike="noStrike">
                <a:solidFill>
                  <a:srgbClr val="222222"/>
                </a:solidFill>
                <a:latin typeface="Roboto Medium"/>
                <a:ea typeface="Roboto Medium"/>
                <a:cs typeface="Roboto Medium"/>
                <a:sym typeface="Roboto Medium"/>
              </a:rPr>
              <a:t>Participant output</a:t>
            </a:r>
            <a:endParaRPr b="0" i="0" sz="2133" u="none" cap="none" strike="noStrike">
              <a:solidFill>
                <a:srgbClr val="222222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702" name="Google Shape;702;p33"/>
          <p:cNvSpPr/>
          <p:nvPr/>
        </p:nvSpPr>
        <p:spPr>
          <a:xfrm flipH="1" rot="-5400000">
            <a:off x="10646400" y="3616867"/>
            <a:ext cx="500700" cy="1015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075CA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p33"/>
          <p:cNvSpPr txBox="1"/>
          <p:nvPr/>
        </p:nvSpPr>
        <p:spPr>
          <a:xfrm>
            <a:off x="10285200" y="3898867"/>
            <a:ext cx="1223100" cy="45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ca-ES" sz="1333" u="none" cap="none" strike="noStrike">
                <a:solidFill>
                  <a:srgbClr val="222222"/>
                </a:solidFill>
                <a:latin typeface="Roboto Medium"/>
                <a:ea typeface="Roboto Medium"/>
                <a:cs typeface="Roboto Medium"/>
                <a:sym typeface="Roboto Medium"/>
              </a:rPr>
              <a:t>Assessment dataset</a:t>
            </a:r>
            <a:r>
              <a:rPr b="0" i="0" lang="ca-ES" sz="1467" u="none" cap="none" strike="noStrike">
                <a:solidFill>
                  <a:srgbClr val="222222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endParaRPr b="0" i="0" sz="2267" u="none" cap="none" strike="noStrike">
              <a:solidFill>
                <a:srgbClr val="222222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cxnSp>
        <p:nvCxnSpPr>
          <p:cNvPr id="704" name="Google Shape;704;p33"/>
          <p:cNvCxnSpPr/>
          <p:nvPr/>
        </p:nvCxnSpPr>
        <p:spPr>
          <a:xfrm flipH="1" rot="10800000">
            <a:off x="6506851" y="4137800"/>
            <a:ext cx="592800" cy="300"/>
          </a:xfrm>
          <a:prstGeom prst="straightConnector1">
            <a:avLst/>
          </a:prstGeom>
          <a:noFill/>
          <a:ln cap="flat" cmpd="sng" w="9525">
            <a:solidFill>
              <a:srgbClr val="888888"/>
            </a:solidFill>
            <a:prstDash val="solid"/>
            <a:round/>
            <a:headEnd len="sm" w="sm" type="none"/>
            <a:tailEnd len="med" w="med" type="diamond"/>
          </a:ln>
        </p:spPr>
      </p:cxnSp>
      <p:sp>
        <p:nvSpPr>
          <p:cNvPr id="705" name="Google Shape;705;p33"/>
          <p:cNvSpPr/>
          <p:nvPr/>
        </p:nvSpPr>
        <p:spPr>
          <a:xfrm>
            <a:off x="8272167" y="4944100"/>
            <a:ext cx="1223100" cy="449100"/>
          </a:xfrm>
          <a:prstGeom prst="rect">
            <a:avLst/>
          </a:prstGeom>
          <a:solidFill>
            <a:srgbClr val="D9EAD3"/>
          </a:solidFill>
          <a:ln cap="flat" cmpd="sng" w="19050">
            <a:solidFill>
              <a:srgbClr val="45818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ca-ES" sz="1333" u="none" cap="none" strike="noStrike">
                <a:solidFill>
                  <a:srgbClr val="134F5C"/>
                </a:solidFill>
                <a:latin typeface="Roboto Medium"/>
                <a:ea typeface="Roboto Medium"/>
                <a:cs typeface="Roboto Medium"/>
                <a:sym typeface="Roboto Medium"/>
              </a:rPr>
              <a:t>Assessment datasets</a:t>
            </a:r>
            <a:endParaRPr b="0" i="0" sz="1333" u="none" cap="none" strike="noStrike">
              <a:solidFill>
                <a:srgbClr val="134F5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706" name="Google Shape;706;p33"/>
          <p:cNvSpPr/>
          <p:nvPr/>
        </p:nvSpPr>
        <p:spPr>
          <a:xfrm>
            <a:off x="9398334" y="5185867"/>
            <a:ext cx="249833" cy="250000"/>
          </a:xfrm>
          <a:prstGeom prst="flowChartMagneticDisk">
            <a:avLst/>
          </a:prstGeom>
          <a:solidFill>
            <a:srgbClr val="888888"/>
          </a:solidFill>
          <a:ln cap="flat" cmpd="sng" w="19050">
            <a:solidFill>
              <a:srgbClr val="0B539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07" name="Google Shape;707;p33"/>
          <p:cNvCxnSpPr/>
          <p:nvPr/>
        </p:nvCxnSpPr>
        <p:spPr>
          <a:xfrm>
            <a:off x="10571300" y="4661033"/>
            <a:ext cx="8100" cy="281700"/>
          </a:xfrm>
          <a:prstGeom prst="straightConnector1">
            <a:avLst/>
          </a:prstGeom>
          <a:noFill/>
          <a:ln cap="flat" cmpd="sng" w="9525">
            <a:solidFill>
              <a:srgbClr val="888888"/>
            </a:solidFill>
            <a:prstDash val="solid"/>
            <a:round/>
            <a:headEnd len="sm" w="sm" type="none"/>
            <a:tailEnd len="med" w="med" type="diamond"/>
          </a:ln>
        </p:spPr>
      </p:cxnSp>
      <p:cxnSp>
        <p:nvCxnSpPr>
          <p:cNvPr id="708" name="Google Shape;708;p33"/>
          <p:cNvCxnSpPr/>
          <p:nvPr/>
        </p:nvCxnSpPr>
        <p:spPr>
          <a:xfrm flipH="1" rot="-5400000">
            <a:off x="4829000" y="2587933"/>
            <a:ext cx="900" cy="900"/>
          </a:xfrm>
          <a:prstGeom prst="bentConnector3">
            <a:avLst>
              <a:gd fmla="val 44444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09" name="Google Shape;709;p33"/>
          <p:cNvCxnSpPr/>
          <p:nvPr/>
        </p:nvCxnSpPr>
        <p:spPr>
          <a:xfrm flipH="1" rot="-5400000">
            <a:off x="4723200" y="4142700"/>
            <a:ext cx="900" cy="900"/>
          </a:xfrm>
          <a:prstGeom prst="bentConnector3">
            <a:avLst>
              <a:gd fmla="val 0" name="adj1"/>
            </a:avLst>
          </a:prstGeom>
          <a:noFill/>
          <a:ln cap="flat" cmpd="sng" w="9525">
            <a:solidFill>
              <a:srgbClr val="88888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10" name="Google Shape;710;p33"/>
          <p:cNvCxnSpPr/>
          <p:nvPr/>
        </p:nvCxnSpPr>
        <p:spPr>
          <a:xfrm rot="10800000">
            <a:off x="4532600" y="2974267"/>
            <a:ext cx="5100" cy="1175700"/>
          </a:xfrm>
          <a:prstGeom prst="straightConnector1">
            <a:avLst/>
          </a:prstGeom>
          <a:noFill/>
          <a:ln cap="flat" cmpd="sng" w="9525">
            <a:solidFill>
              <a:srgbClr val="88888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11" name="Google Shape;711;p33"/>
          <p:cNvCxnSpPr>
            <a:endCxn id="644" idx="1"/>
          </p:cNvCxnSpPr>
          <p:nvPr/>
        </p:nvCxnSpPr>
        <p:spPr>
          <a:xfrm>
            <a:off x="4677900" y="2977283"/>
            <a:ext cx="45300" cy="900"/>
          </a:xfrm>
          <a:prstGeom prst="bentConnector3">
            <a:avLst>
              <a:gd fmla="val -321302" name="adj1"/>
            </a:avLst>
          </a:prstGeom>
          <a:noFill/>
          <a:ln cap="flat" cmpd="sng" w="9525">
            <a:solidFill>
              <a:srgbClr val="88888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12" name="Google Shape;712;p33"/>
          <p:cNvCxnSpPr/>
          <p:nvPr/>
        </p:nvCxnSpPr>
        <p:spPr>
          <a:xfrm flipH="1" rot="-5400000">
            <a:off x="6184017" y="3413650"/>
            <a:ext cx="812400" cy="609900"/>
          </a:xfrm>
          <a:prstGeom prst="curvedConnector3">
            <a:avLst>
              <a:gd fmla="val 50000" name="adj1"/>
            </a:avLst>
          </a:prstGeom>
          <a:noFill/>
          <a:ln cap="flat" cmpd="sng" w="9525">
            <a:solidFill>
              <a:srgbClr val="88888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13" name="Google Shape;713;p33"/>
          <p:cNvCxnSpPr/>
          <p:nvPr/>
        </p:nvCxnSpPr>
        <p:spPr>
          <a:xfrm flipH="1" rot="10800000">
            <a:off x="4532625" y="4143600"/>
            <a:ext cx="962400" cy="11700"/>
          </a:xfrm>
          <a:prstGeom prst="straightConnector1">
            <a:avLst/>
          </a:prstGeom>
          <a:noFill/>
          <a:ln cap="flat" cmpd="sng" w="9525">
            <a:solidFill>
              <a:srgbClr val="888888"/>
            </a:solidFill>
            <a:prstDash val="solid"/>
            <a:round/>
            <a:headEnd len="sm" w="sm" type="none"/>
            <a:tailEnd len="med" w="med" type="diamond"/>
          </a:ln>
        </p:spPr>
      </p:cxnSp>
      <p:cxnSp>
        <p:nvCxnSpPr>
          <p:cNvPr id="714" name="Google Shape;714;p33"/>
          <p:cNvCxnSpPr>
            <a:stCxn id="673" idx="3"/>
          </p:cNvCxnSpPr>
          <p:nvPr/>
        </p:nvCxnSpPr>
        <p:spPr>
          <a:xfrm>
            <a:off x="6080867" y="1700731"/>
            <a:ext cx="73200" cy="4651200"/>
          </a:xfrm>
          <a:prstGeom prst="straightConnector1">
            <a:avLst/>
          </a:prstGeom>
          <a:noFill/>
          <a:ln cap="flat" cmpd="sng" w="9525">
            <a:solidFill>
              <a:srgbClr val="F6B26B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15" name="Google Shape;715;p33"/>
          <p:cNvCxnSpPr>
            <a:stCxn id="694" idx="3"/>
          </p:cNvCxnSpPr>
          <p:nvPr/>
        </p:nvCxnSpPr>
        <p:spPr>
          <a:xfrm>
            <a:off x="9763400" y="4134401"/>
            <a:ext cx="643200" cy="4200"/>
          </a:xfrm>
          <a:prstGeom prst="straightConnector1">
            <a:avLst/>
          </a:prstGeom>
          <a:noFill/>
          <a:ln cap="flat" cmpd="sng" w="9525">
            <a:solidFill>
              <a:srgbClr val="888888"/>
            </a:solidFill>
            <a:prstDash val="solid"/>
            <a:round/>
            <a:headEnd len="sm" w="sm" type="none"/>
            <a:tailEnd len="med" w="med" type="diamond"/>
          </a:ln>
        </p:spPr>
      </p:cxnSp>
      <p:grpSp>
        <p:nvGrpSpPr>
          <p:cNvPr id="716" name="Google Shape;716;p33"/>
          <p:cNvGrpSpPr/>
          <p:nvPr/>
        </p:nvGrpSpPr>
        <p:grpSpPr>
          <a:xfrm>
            <a:off x="5389294" y="3779771"/>
            <a:ext cx="1238236" cy="676637"/>
            <a:chOff x="5126225" y="2947013"/>
            <a:chExt cx="928700" cy="507490"/>
          </a:xfrm>
        </p:grpSpPr>
        <p:sp>
          <p:nvSpPr>
            <p:cNvPr id="717" name="Google Shape;717;p33"/>
            <p:cNvSpPr/>
            <p:nvPr/>
          </p:nvSpPr>
          <p:spPr>
            <a:xfrm>
              <a:off x="5178125" y="2948688"/>
              <a:ext cx="802200" cy="498000"/>
            </a:xfrm>
            <a:prstGeom prst="roundRect">
              <a:avLst>
                <a:gd fmla="val 16667" name="adj"/>
              </a:avLst>
            </a:prstGeom>
            <a:solidFill>
              <a:srgbClr val="CFE2F3"/>
            </a:solidFill>
            <a:ln cap="flat" cmpd="sng" w="19050">
              <a:solidFill>
                <a:srgbClr val="075CA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718" name="Google Shape;718;p3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770250" y="3248778"/>
              <a:ext cx="284675" cy="2057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19" name="Google Shape;719;p33"/>
            <p:cNvSpPr txBox="1"/>
            <p:nvPr/>
          </p:nvSpPr>
          <p:spPr>
            <a:xfrm>
              <a:off x="5126225" y="2947013"/>
              <a:ext cx="857100" cy="33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67"/>
                <a:buFont typeface="Arial"/>
                <a:buNone/>
              </a:pPr>
              <a:r>
                <a:rPr b="0" i="0" lang="ca-ES" sz="1467" u="none" cap="none" strike="noStrike">
                  <a:solidFill>
                    <a:schemeClr val="dk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Predictor</a:t>
              </a:r>
              <a:endParaRPr b="0" i="0" sz="1467" u="none" cap="none" strike="noStrike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67"/>
                <a:buFont typeface="Arial"/>
                <a:buNone/>
              </a:pPr>
              <a:r>
                <a:rPr b="0" i="0" lang="ca-ES" sz="1467" u="none" cap="none" strike="noStrike">
                  <a:solidFill>
                    <a:schemeClr val="dk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AI Tool</a:t>
              </a:r>
              <a:endParaRPr b="0" i="0" sz="1467" u="none" cap="none" strike="noStrike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</p:txBody>
        </p:sp>
      </p:grpSp>
      <p:cxnSp>
        <p:nvCxnSpPr>
          <p:cNvPr id="720" name="Google Shape;720;p33"/>
          <p:cNvCxnSpPr/>
          <p:nvPr/>
        </p:nvCxnSpPr>
        <p:spPr>
          <a:xfrm>
            <a:off x="8110851" y="1700681"/>
            <a:ext cx="73200" cy="4651200"/>
          </a:xfrm>
          <a:prstGeom prst="straightConnector1">
            <a:avLst/>
          </a:prstGeom>
          <a:noFill/>
          <a:ln cap="flat" cmpd="sng" w="9525">
            <a:solidFill>
              <a:srgbClr val="F6B26B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21" name="Google Shape;721;p33"/>
          <p:cNvCxnSpPr/>
          <p:nvPr/>
        </p:nvCxnSpPr>
        <p:spPr>
          <a:xfrm flipH="1" rot="10800000">
            <a:off x="8006900" y="4138000"/>
            <a:ext cx="624900" cy="5100"/>
          </a:xfrm>
          <a:prstGeom prst="straightConnector1">
            <a:avLst/>
          </a:prstGeom>
          <a:noFill/>
          <a:ln cap="flat" cmpd="sng" w="9525">
            <a:solidFill>
              <a:srgbClr val="888888"/>
            </a:solidFill>
            <a:prstDash val="solid"/>
            <a:round/>
            <a:headEnd len="sm" w="sm" type="none"/>
            <a:tailEnd len="med" w="med" type="diamond"/>
          </a:ln>
        </p:spPr>
      </p:cxnSp>
      <p:cxnSp>
        <p:nvCxnSpPr>
          <p:cNvPr id="722" name="Google Shape;722;p33"/>
          <p:cNvCxnSpPr>
            <a:stCxn id="651" idx="1"/>
          </p:cNvCxnSpPr>
          <p:nvPr/>
        </p:nvCxnSpPr>
        <p:spPr>
          <a:xfrm>
            <a:off x="8257367" y="3379717"/>
            <a:ext cx="112500" cy="751500"/>
          </a:xfrm>
          <a:prstGeom prst="curvedConnector4">
            <a:avLst>
              <a:gd fmla="val -211667" name="adj1"/>
              <a:gd fmla="val 64940" name="adj2"/>
            </a:avLst>
          </a:prstGeom>
          <a:noFill/>
          <a:ln cap="flat" cmpd="sng" w="9525">
            <a:solidFill>
              <a:srgbClr val="88888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23" name="Google Shape;723;p33"/>
          <p:cNvCxnSpPr/>
          <p:nvPr/>
        </p:nvCxnSpPr>
        <p:spPr>
          <a:xfrm>
            <a:off x="10893600" y="4376867"/>
            <a:ext cx="6300" cy="278700"/>
          </a:xfrm>
          <a:prstGeom prst="straightConnector1">
            <a:avLst/>
          </a:prstGeom>
          <a:noFill/>
          <a:ln cap="flat" cmpd="sng" w="9525">
            <a:solidFill>
              <a:srgbClr val="88888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24" name="Google Shape;724;p33"/>
          <p:cNvCxnSpPr/>
          <p:nvPr/>
        </p:nvCxnSpPr>
        <p:spPr>
          <a:xfrm rot="10800000">
            <a:off x="10579200" y="4654617"/>
            <a:ext cx="332100" cy="0"/>
          </a:xfrm>
          <a:prstGeom prst="straightConnector1">
            <a:avLst/>
          </a:prstGeom>
          <a:noFill/>
          <a:ln cap="flat" cmpd="sng" w="9525">
            <a:solidFill>
              <a:srgbClr val="88888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25" name="Google Shape;725;p33"/>
          <p:cNvCxnSpPr>
            <a:stCxn id="705" idx="0"/>
          </p:cNvCxnSpPr>
          <p:nvPr/>
        </p:nvCxnSpPr>
        <p:spPr>
          <a:xfrm rot="-5400000">
            <a:off x="9585867" y="3958750"/>
            <a:ext cx="283200" cy="1687500"/>
          </a:xfrm>
          <a:prstGeom prst="curvedConnector2">
            <a:avLst/>
          </a:prstGeom>
          <a:noFill/>
          <a:ln cap="flat" cmpd="sng" w="9525">
            <a:solidFill>
              <a:srgbClr val="88888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26" name="Google Shape;726;p33"/>
          <p:cNvCxnSpPr>
            <a:stCxn id="697" idx="2"/>
          </p:cNvCxnSpPr>
          <p:nvPr/>
        </p:nvCxnSpPr>
        <p:spPr>
          <a:xfrm>
            <a:off x="10498650" y="5394600"/>
            <a:ext cx="8700" cy="389700"/>
          </a:xfrm>
          <a:prstGeom prst="straightConnector1">
            <a:avLst/>
          </a:prstGeom>
          <a:noFill/>
          <a:ln cap="flat" cmpd="sng" w="9525">
            <a:solidFill>
              <a:srgbClr val="888888"/>
            </a:solidFill>
            <a:prstDash val="solid"/>
            <a:round/>
            <a:headEnd len="sm" w="sm" type="none"/>
            <a:tailEnd len="med" w="med" type="diamond"/>
          </a:ln>
        </p:spPr>
      </p:cxnSp>
      <p:sp>
        <p:nvSpPr>
          <p:cNvPr id="727" name="Google Shape;727;p33"/>
          <p:cNvSpPr/>
          <p:nvPr/>
        </p:nvSpPr>
        <p:spPr>
          <a:xfrm>
            <a:off x="4730467" y="3907100"/>
            <a:ext cx="492000" cy="471900"/>
          </a:xfrm>
          <a:prstGeom prst="ellipse">
            <a:avLst/>
          </a:prstGeom>
          <a:solidFill>
            <a:srgbClr val="FFF2CC"/>
          </a:solidFill>
          <a:ln cap="flat" cmpd="sng" w="19050">
            <a:solidFill>
              <a:srgbClr val="075CA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p33"/>
          <p:cNvSpPr txBox="1"/>
          <p:nvPr/>
        </p:nvSpPr>
        <p:spPr>
          <a:xfrm>
            <a:off x="4698067" y="4009284"/>
            <a:ext cx="556800" cy="24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0" lang="ca-ES" sz="1333" u="none" cap="none" strike="noStrike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Yes</a:t>
            </a:r>
            <a:endParaRPr b="0" i="0" sz="1333" u="none" cap="none" strike="noStrike"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729" name="Google Shape;729;p33"/>
          <p:cNvSpPr txBox="1"/>
          <p:nvPr>
            <p:ph type="title"/>
          </p:nvPr>
        </p:nvSpPr>
        <p:spPr>
          <a:xfrm>
            <a:off x="415200" y="360000"/>
            <a:ext cx="108000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73A5B"/>
              </a:buClr>
              <a:buSzPts val="2400"/>
              <a:buFont typeface="Arial"/>
              <a:buNone/>
            </a:pPr>
            <a:r>
              <a:rPr lang="ca-ES" sz="3600">
                <a:solidFill>
                  <a:srgbClr val="273A5B"/>
                </a:solidFill>
              </a:rPr>
              <a:t>OpenEBench AI model benchmarking </a:t>
            </a:r>
            <a:endParaRPr sz="3600">
              <a:solidFill>
                <a:srgbClr val="273A5B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34"/>
          <p:cNvSpPr txBox="1"/>
          <p:nvPr/>
        </p:nvSpPr>
        <p:spPr>
          <a:xfrm>
            <a:off x="720000" y="360000"/>
            <a:ext cx="108000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1" lang="ca-ES" sz="3200" u="none" cap="none" strike="noStrike">
                <a:solidFill>
                  <a:srgbClr val="0B539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Take home messages</a:t>
            </a:r>
            <a:endParaRPr b="1" i="1" sz="3200" u="none" cap="none" strike="noStrike">
              <a:solidFill>
                <a:srgbClr val="0B539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36" name="Google Shape;736;p34"/>
          <p:cNvSpPr txBox="1"/>
          <p:nvPr>
            <p:ph idx="1" type="body"/>
          </p:nvPr>
        </p:nvSpPr>
        <p:spPr>
          <a:xfrm>
            <a:off x="523200" y="1080000"/>
            <a:ext cx="8737200" cy="48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8300" lvl="0" marL="288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Helvetica Neue Light"/>
              <a:buChar char="➔"/>
            </a:pPr>
            <a:r>
              <a:rPr lang="ca-ES" sz="1800">
                <a:latin typeface="Helvetica Neue Light"/>
                <a:ea typeface="Helvetica Neue Light"/>
                <a:cs typeface="Helvetica Neue Light"/>
                <a:sym typeface="Helvetica Neue Light"/>
              </a:rPr>
              <a:t>Designing, developing and deploying a </a:t>
            </a:r>
            <a:r>
              <a:rPr b="1" lang="ca-ES" sz="1800">
                <a:latin typeface="Helvetica Neue"/>
                <a:ea typeface="Helvetica Neue"/>
                <a:cs typeface="Helvetica Neue"/>
                <a:sym typeface="Helvetica Neue"/>
              </a:rPr>
              <a:t>community-driven platform for benchmarking</a:t>
            </a:r>
            <a:r>
              <a:rPr lang="ca-ES" sz="1800">
                <a:latin typeface="Helvetica Neue Light"/>
                <a:ea typeface="Helvetica Neue Light"/>
                <a:cs typeface="Helvetica Neue Light"/>
                <a:sym typeface="Helvetica Neue Light"/>
              </a:rPr>
              <a:t> is a long-term effort that requires substantial (human and computational) resources.</a:t>
            </a:r>
            <a:endParaRPr sz="18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-258300" lvl="0" marL="288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Helvetica Neue Light"/>
              <a:buChar char="➔"/>
            </a:pPr>
            <a:r>
              <a:rPr lang="ca-ES" sz="1800">
                <a:latin typeface="Helvetica Neue Light"/>
                <a:ea typeface="Helvetica Neue Light"/>
                <a:cs typeface="Helvetica Neue Light"/>
                <a:sym typeface="Helvetica Neue Light"/>
              </a:rPr>
              <a:t>Communities are essential to ensure that the platform is </a:t>
            </a:r>
            <a:r>
              <a:rPr b="1" lang="ca-ES" sz="1800">
                <a:latin typeface="Helvetica Neue"/>
                <a:ea typeface="Helvetica Neue"/>
                <a:cs typeface="Helvetica Neue"/>
                <a:sym typeface="Helvetica Neue"/>
              </a:rPr>
              <a:t>fit-for-purpose </a:t>
            </a:r>
            <a:r>
              <a:rPr lang="ca-ES" sz="1800">
                <a:latin typeface="Helvetica Neue Light"/>
                <a:ea typeface="Helvetica Neue Light"/>
                <a:cs typeface="Helvetica Neue Light"/>
                <a:sym typeface="Helvetica Neue Light"/>
              </a:rPr>
              <a:t>in the broad sense. Platforms could be seen as a neutral broker facilitating these efforts. </a:t>
            </a:r>
            <a:endParaRPr sz="18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-228600" lvl="0" marL="2286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Helvetica Neue Light"/>
              <a:buChar char="➔"/>
            </a:pPr>
            <a:r>
              <a:rPr b="1" lang="ca-ES" sz="1800">
                <a:latin typeface="Helvetica Neue"/>
                <a:ea typeface="Helvetica Neue"/>
                <a:cs typeface="Helvetica Neue"/>
                <a:sym typeface="Helvetica Neue"/>
              </a:rPr>
              <a:t>Using</a:t>
            </a:r>
            <a:r>
              <a:rPr lang="ca-ES" sz="1800">
                <a:latin typeface="Helvetica Neue Light"/>
                <a:ea typeface="Helvetica Neue Light"/>
                <a:cs typeface="Helvetica Neue Light"/>
                <a:sym typeface="Helvetica Neue Light"/>
              </a:rPr>
              <a:t>, extending, and proposing </a:t>
            </a:r>
            <a:r>
              <a:rPr b="1" lang="ca-ES" sz="1800">
                <a:latin typeface="Helvetica Neue"/>
                <a:ea typeface="Helvetica Neue"/>
                <a:cs typeface="Helvetica Neue"/>
                <a:sym typeface="Helvetica Neue"/>
              </a:rPr>
              <a:t>standards</a:t>
            </a:r>
            <a:r>
              <a:rPr lang="ca-ES" sz="1800">
                <a:latin typeface="Helvetica Neue Light"/>
                <a:ea typeface="Helvetica Neue Light"/>
                <a:cs typeface="Helvetica Neue Light"/>
                <a:sym typeface="Helvetica Neue Light"/>
              </a:rPr>
              <a:t> for data, e.g. </a:t>
            </a:r>
            <a:r>
              <a:rPr b="1" lang="ca-ES" sz="1800">
                <a:latin typeface="Helvetica Neue"/>
                <a:ea typeface="Helvetica Neue"/>
                <a:cs typeface="Helvetica Neue"/>
                <a:sym typeface="Helvetica Neue"/>
              </a:rPr>
              <a:t>FAIR data principles</a:t>
            </a:r>
            <a:r>
              <a:rPr lang="ca-ES" sz="1800">
                <a:latin typeface="Helvetica Neue Light"/>
                <a:ea typeface="Helvetica Neue Light"/>
                <a:cs typeface="Helvetica Neue Light"/>
                <a:sym typeface="Helvetica Neue Light"/>
              </a:rPr>
              <a:t>, and software, e.g. </a:t>
            </a:r>
            <a:r>
              <a:rPr b="1" lang="ca-ES" sz="1800">
                <a:latin typeface="Helvetica Neue"/>
                <a:ea typeface="Helvetica Neue"/>
                <a:cs typeface="Helvetica Neue"/>
                <a:sym typeface="Helvetica Neue"/>
              </a:rPr>
              <a:t>software development good practices</a:t>
            </a:r>
            <a:r>
              <a:rPr lang="ca-ES" sz="1800">
                <a:latin typeface="Helvetica Neue Light"/>
                <a:ea typeface="Helvetica Neue Light"/>
                <a:cs typeface="Helvetica Neue Light"/>
                <a:sym typeface="Helvetica Neue Light"/>
              </a:rPr>
              <a:t>, are essential for sustainability.</a:t>
            </a:r>
            <a:endParaRPr sz="18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-228600" lvl="0" marL="2286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Helvetica Neue Light"/>
              <a:buChar char="➔"/>
            </a:pPr>
            <a:r>
              <a:rPr lang="ca-ES" sz="1800">
                <a:latin typeface="Helvetica Neue Light"/>
                <a:ea typeface="Helvetica Neue Light"/>
                <a:cs typeface="Helvetica Neue Light"/>
                <a:sym typeface="Helvetica Neue Light"/>
              </a:rPr>
              <a:t>It is important to </a:t>
            </a:r>
            <a:r>
              <a:rPr b="1" lang="ca-ES" sz="1800">
                <a:latin typeface="Helvetica Neue"/>
                <a:ea typeface="Helvetica Neue"/>
                <a:cs typeface="Helvetica Neue"/>
                <a:sym typeface="Helvetica Neue"/>
              </a:rPr>
              <a:t>foster collaboration and interoperability</a:t>
            </a:r>
            <a:r>
              <a:rPr lang="ca-ES" sz="1800">
                <a:latin typeface="Helvetica Neue Light"/>
                <a:ea typeface="Helvetica Neue Light"/>
                <a:cs typeface="Helvetica Neue Light"/>
                <a:sym typeface="Helvetica Neue Light"/>
              </a:rPr>
              <a:t> across benchmarking platforms for the greater good of the research community.</a:t>
            </a:r>
            <a:endParaRPr sz="18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-228600" lvl="0" marL="228600" rtl="0" algn="l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SzPts val="1800"/>
              <a:buFont typeface="Helvetica Neue Light"/>
              <a:buChar char="➔"/>
            </a:pPr>
            <a:r>
              <a:rPr lang="ca-ES" sz="1800">
                <a:latin typeface="Helvetica Neue Light"/>
                <a:ea typeface="Helvetica Neue Light"/>
                <a:cs typeface="Helvetica Neue Light"/>
                <a:sym typeface="Helvetica Neue Light"/>
              </a:rPr>
              <a:t>Artificial Intelligence will </a:t>
            </a:r>
            <a:r>
              <a:rPr b="1" lang="ca-ES" sz="1800">
                <a:latin typeface="Helvetica Neue"/>
                <a:ea typeface="Helvetica Neue"/>
                <a:cs typeface="Helvetica Neue"/>
                <a:sym typeface="Helvetica Neue"/>
              </a:rPr>
              <a:t>profoundly impact</a:t>
            </a:r>
            <a:r>
              <a:rPr lang="ca-ES" sz="1800">
                <a:latin typeface="Helvetica Neue Light"/>
                <a:ea typeface="Helvetica Neue Light"/>
                <a:cs typeface="Helvetica Neue Light"/>
                <a:sym typeface="Helvetica Neue Light"/>
              </a:rPr>
              <a:t> on how we organize (and support) community-driven benchmarking activities. </a:t>
            </a:r>
            <a:endParaRPr sz="180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grpSp>
        <p:nvGrpSpPr>
          <p:cNvPr id="737" name="Google Shape;737;p34"/>
          <p:cNvGrpSpPr/>
          <p:nvPr/>
        </p:nvGrpSpPr>
        <p:grpSpPr>
          <a:xfrm>
            <a:off x="9096450" y="4464325"/>
            <a:ext cx="3019350" cy="2105850"/>
            <a:chOff x="9172650" y="349525"/>
            <a:chExt cx="3019350" cy="2105850"/>
          </a:xfrm>
        </p:grpSpPr>
        <p:pic>
          <p:nvPicPr>
            <p:cNvPr id="738" name="Google Shape;738;p3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172650" y="349525"/>
              <a:ext cx="3019350" cy="1708910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49803"/>
                </a:srgbClr>
              </a:outerShdw>
            </a:effectLst>
          </p:spPr>
        </p:pic>
        <p:sp>
          <p:nvSpPr>
            <p:cNvPr id="739" name="Google Shape;739;p34"/>
            <p:cNvSpPr txBox="1"/>
            <p:nvPr/>
          </p:nvSpPr>
          <p:spPr>
            <a:xfrm>
              <a:off x="9310125" y="2055175"/>
              <a:ext cx="27444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ca-ES" sz="1400" u="sng" cap="none" strike="noStrike">
                  <a:solidFill>
                    <a:schemeClr val="hlink"/>
                  </a:solidFill>
                  <a:latin typeface="Arial"/>
                  <a:ea typeface="Arial"/>
                  <a:cs typeface="Arial"/>
                  <a:sym typeface="Arial"/>
                  <a:hlinkClick r:id="rId4"/>
                </a:rPr>
                <a:t>https://xkcd.com/927/</a:t>
              </a:r>
              <a:r>
                <a:rPr b="0" i="0" lang="ca-E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0" name="Google Shape;740;p34"/>
          <p:cNvGrpSpPr/>
          <p:nvPr/>
        </p:nvGrpSpPr>
        <p:grpSpPr>
          <a:xfrm>
            <a:off x="9505725" y="294126"/>
            <a:ext cx="2200800" cy="2729274"/>
            <a:chOff x="9756169" y="3875526"/>
            <a:chExt cx="2200800" cy="2729274"/>
          </a:xfrm>
        </p:grpSpPr>
        <p:pic>
          <p:nvPicPr>
            <p:cNvPr id="741" name="Google Shape;741;p3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948081" y="3875526"/>
              <a:ext cx="1816975" cy="2307776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49803"/>
                </a:srgbClr>
              </a:outerShdw>
            </a:effectLst>
          </p:spPr>
        </p:pic>
        <p:sp>
          <p:nvSpPr>
            <p:cNvPr id="742" name="Google Shape;742;p34"/>
            <p:cNvSpPr txBox="1"/>
            <p:nvPr/>
          </p:nvSpPr>
          <p:spPr>
            <a:xfrm>
              <a:off x="9756169" y="6204600"/>
              <a:ext cx="22008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ca-ES" sz="1400" u="sng" cap="none" strike="noStrike">
                  <a:solidFill>
                    <a:schemeClr val="hlink"/>
                  </a:solidFill>
                  <a:latin typeface="Arial"/>
                  <a:ea typeface="Arial"/>
                  <a:cs typeface="Arial"/>
                  <a:sym typeface="Arial"/>
                  <a:hlinkClick r:id="rId6"/>
                </a:rPr>
                <a:t>https://xkcd.com/2347/</a:t>
              </a:r>
              <a:r>
                <a:rPr b="0" i="0" lang="ca-E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3" name="Google Shape;743;p34"/>
          <p:cNvSpPr/>
          <p:nvPr/>
        </p:nvSpPr>
        <p:spPr>
          <a:xfrm>
            <a:off x="331775" y="5968775"/>
            <a:ext cx="2528700" cy="666600"/>
          </a:xfrm>
          <a:prstGeom prst="rect">
            <a:avLst/>
          </a:prstGeom>
          <a:solidFill>
            <a:srgbClr val="EEEEEE"/>
          </a:solidFill>
          <a:ln cap="flat" cmpd="sng" w="124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9350" lIns="119350" spcFirstLastPara="1" rIns="119350" wrap="square" tIns="1193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28"/>
          </a:p>
        </p:txBody>
      </p:sp>
      <p:pic>
        <p:nvPicPr>
          <p:cNvPr id="744" name="Google Shape;744;p34" title="Logos-BSC-AI-Factory-v3-horizontal(1)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31775" y="5968780"/>
            <a:ext cx="1579560" cy="666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35"/>
          <p:cNvSpPr txBox="1"/>
          <p:nvPr>
            <p:ph idx="4294967295" type="ctrTitle"/>
          </p:nvPr>
        </p:nvSpPr>
        <p:spPr>
          <a:xfrm>
            <a:off x="1924650" y="350400"/>
            <a:ext cx="8342700" cy="9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b="1" i="0" lang="ca-ES" sz="64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Thank you!</a:t>
            </a:r>
            <a:endParaRPr b="1" i="0" sz="6400" u="none" cap="none" strike="noStrike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1" name="Google Shape;751;p35"/>
          <p:cNvSpPr txBox="1"/>
          <p:nvPr>
            <p:ph idx="4294967295" type="subTitle"/>
          </p:nvPr>
        </p:nvSpPr>
        <p:spPr>
          <a:xfrm>
            <a:off x="1476750" y="1241225"/>
            <a:ext cx="7049100" cy="529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ca-ES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Current and past members  of the </a:t>
            </a:r>
            <a:r>
              <a:rPr b="1" i="0" lang="ca-ES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OpenEBench Team</a:t>
            </a:r>
            <a:endParaRPr b="1" i="0" sz="24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75CA9"/>
              </a:buClr>
              <a:buSzPts val="2000"/>
              <a:buFont typeface="Arial"/>
              <a:buChar char="○"/>
            </a:pPr>
            <a:r>
              <a:rPr b="0" i="0" lang="ca-ES" sz="2000" u="none" cap="none" strike="noStrike">
                <a:solidFill>
                  <a:srgbClr val="075CA9"/>
                </a:solidFill>
                <a:latin typeface="Calibri"/>
                <a:ea typeface="Calibri"/>
                <a:cs typeface="Calibri"/>
                <a:sym typeface="Calibri"/>
              </a:rPr>
              <a:t>Josep Ll. Gelpí</a:t>
            </a:r>
            <a:endParaRPr b="0" i="0" sz="2000" u="none" cap="none" strike="noStrike">
              <a:solidFill>
                <a:srgbClr val="075CA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○"/>
            </a:pPr>
            <a:r>
              <a:rPr b="0" i="0" lang="ca-ES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Alfonso Valencia</a:t>
            </a:r>
            <a:endParaRPr b="0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○"/>
            </a:pPr>
            <a:r>
              <a:rPr b="0" i="0" lang="ca-ES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Andrea Morales</a:t>
            </a:r>
            <a:endParaRPr b="0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○"/>
            </a:pPr>
            <a:r>
              <a:rPr b="0" i="0" lang="ca-ES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Anna Redondo</a:t>
            </a:r>
            <a:endParaRPr b="0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○"/>
            </a:pPr>
            <a:r>
              <a:rPr b="0" i="0" lang="ca-ES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Ani Valle</a:t>
            </a:r>
            <a:endParaRPr b="0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○"/>
            </a:pPr>
            <a:r>
              <a:rPr b="1" i="0" lang="ca-ES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Carles Hernández-Ferrer</a:t>
            </a:r>
            <a:endParaRPr b="1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○"/>
            </a:pPr>
            <a:r>
              <a:rPr b="0" i="0" lang="ca-ES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Dmitry Repchevsky</a:t>
            </a:r>
            <a:endParaRPr b="0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○"/>
            </a:pPr>
            <a:r>
              <a:rPr b="0" i="0" lang="ca-ES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Eva Martin del Pico</a:t>
            </a:r>
            <a:endParaRPr b="0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○"/>
            </a:pPr>
            <a:r>
              <a:rPr b="0" i="0" lang="ca-ES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Jessica Martinez</a:t>
            </a:r>
            <a:endParaRPr b="0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○"/>
            </a:pPr>
            <a:r>
              <a:rPr b="0" i="0" lang="ca-ES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José María Fernández</a:t>
            </a:r>
            <a:endParaRPr b="0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○"/>
            </a:pPr>
            <a:r>
              <a:rPr b="1" i="0" lang="ca-ES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Karla Vizcarra</a:t>
            </a:r>
            <a:endParaRPr b="1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○"/>
            </a:pPr>
            <a:r>
              <a:rPr b="0" i="0" lang="ca-ES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Laia Codó</a:t>
            </a:r>
            <a:endParaRPr b="0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○"/>
            </a:pPr>
            <a:r>
              <a:rPr b="0" i="0" lang="ca-ES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Laura Portell</a:t>
            </a:r>
            <a:endParaRPr b="1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2" name="Google Shape;752;p35"/>
          <p:cNvSpPr txBox="1"/>
          <p:nvPr>
            <p:ph idx="4294967295" type="subTitle"/>
          </p:nvPr>
        </p:nvSpPr>
        <p:spPr>
          <a:xfrm>
            <a:off x="5389950" y="1317433"/>
            <a:ext cx="3059700" cy="529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25450" lvl="0" marL="609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-"/>
            </a:pPr>
            <a:r>
              <a:rPr b="0" i="0" lang="ca-ES" sz="19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Dominik Brüchner</a:t>
            </a:r>
            <a:endParaRPr b="0" i="0" sz="19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25450" lvl="0" marL="609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-"/>
            </a:pPr>
            <a:r>
              <a:rPr b="0" i="0" lang="ca-ES" sz="19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Meritxell Ferret</a:t>
            </a:r>
            <a:endParaRPr b="0" i="0" sz="19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25450" lvl="0" marL="609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-"/>
            </a:pPr>
            <a:r>
              <a:rPr b="0" i="0" lang="ca-ES" sz="19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Javier Garrayo</a:t>
            </a:r>
            <a:endParaRPr b="0" i="0" sz="19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25450" lvl="0" marL="609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-"/>
            </a:pPr>
            <a:r>
              <a:rPr b="0" i="0" lang="ca-ES" sz="19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Asier Gonzalez</a:t>
            </a:r>
            <a:endParaRPr b="0" i="0" sz="19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25450" lvl="0" marL="609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-"/>
            </a:pPr>
            <a:r>
              <a:rPr b="0" i="0" lang="ca-ES" sz="19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Lidia López</a:t>
            </a:r>
            <a:endParaRPr b="0" i="0" sz="19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25450" lvl="0" marL="609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-"/>
            </a:pPr>
            <a:r>
              <a:rPr b="0" i="0" lang="ca-ES" sz="19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Vicky Sundesha</a:t>
            </a:r>
            <a:endParaRPr b="0" i="0" sz="19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25450" lvl="0" marL="609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-"/>
            </a:pPr>
            <a:r>
              <a:rPr b="0" i="0" lang="ca-ES" sz="19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Esther Vendrell</a:t>
            </a:r>
            <a:endParaRPr b="0" i="0" sz="19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25450" lvl="0" marL="609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-"/>
            </a:pPr>
            <a:r>
              <a:rPr b="0" i="0" lang="ca-ES" sz="19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Sergi Aguilo</a:t>
            </a:r>
            <a:endParaRPr b="0" i="0" sz="19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53" name="Google Shape;753;p35" title="LOGO EUCAIMletra azul+tagline transparent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85741" y="5608100"/>
            <a:ext cx="1684167" cy="48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4" name="Google Shape;754;p35" title="EUCANImage.logo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826746" y="5037218"/>
            <a:ext cx="1602159" cy="48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5" name="Google Shape;755;p35" title="INB.English.logo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714353" y="807600"/>
            <a:ext cx="1826944" cy="895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6" name="Google Shape;756;p3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785750" y="3690179"/>
            <a:ext cx="1684151" cy="538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57" name="Google Shape;757;p35"/>
          <p:cNvPicPr preferRelativeResize="0"/>
          <p:nvPr/>
        </p:nvPicPr>
        <p:blipFill rotWithShape="1">
          <a:blip r:embed="rId7">
            <a:alphaModFix/>
          </a:blip>
          <a:srcRect b="20873" l="0" r="0" t="18903"/>
          <a:stretch/>
        </p:blipFill>
        <p:spPr>
          <a:xfrm>
            <a:off x="9354925" y="4466337"/>
            <a:ext cx="2545800" cy="48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8" name="Google Shape;758;p3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287498" y="2771698"/>
            <a:ext cx="680654" cy="68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9" name="Google Shape;759;p3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634851" y="2026917"/>
            <a:ext cx="1985948" cy="583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36"/>
          <p:cNvSpPr txBox="1"/>
          <p:nvPr>
            <p:ph type="ctrTitle"/>
          </p:nvPr>
        </p:nvSpPr>
        <p:spPr>
          <a:xfrm>
            <a:off x="3036732" y="1484754"/>
            <a:ext cx="6118536" cy="17944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3A74"/>
              </a:buClr>
              <a:buSzPts val="8000"/>
              <a:buFont typeface="Arial"/>
              <a:buNone/>
            </a:pPr>
            <a:r>
              <a:rPr lang="ca-ES"/>
              <a:t>Q&amp;A</a:t>
            </a:r>
            <a:endParaRPr/>
          </a:p>
        </p:txBody>
      </p:sp>
      <p:sp>
        <p:nvSpPr>
          <p:cNvPr id="765" name="Google Shape;765;p36"/>
          <p:cNvSpPr txBox="1"/>
          <p:nvPr>
            <p:ph idx="1" type="subTitle"/>
          </p:nvPr>
        </p:nvSpPr>
        <p:spPr>
          <a:xfrm>
            <a:off x="4513375" y="3548350"/>
            <a:ext cx="4077900" cy="108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3A74"/>
              </a:buClr>
              <a:buSzPts val="2400"/>
              <a:buNone/>
            </a:pPr>
            <a:r>
              <a:rPr lang="ca-ES" sz="2000"/>
              <a:t>Salvador Capella-Gutierrez</a:t>
            </a:r>
            <a:endParaRPr sz="2000"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3A74"/>
              </a:buClr>
              <a:buSzPts val="2400"/>
              <a:buNone/>
            </a:pPr>
            <a:r>
              <a:rPr b="1" lang="ca-ES" sz="2000">
                <a:solidFill>
                  <a:schemeClr val="dk2"/>
                </a:solidFill>
              </a:rPr>
              <a:t>salvador.capella@bsc.es</a:t>
            </a:r>
            <a:endParaRPr b="1" sz="2000">
              <a:solidFill>
                <a:schemeClr val="dk2"/>
              </a:solidFill>
            </a:endParaRPr>
          </a:p>
        </p:txBody>
      </p:sp>
      <p:sp>
        <p:nvSpPr>
          <p:cNvPr id="766" name="Google Shape;766;p36"/>
          <p:cNvSpPr txBox="1"/>
          <p:nvPr/>
        </p:nvSpPr>
        <p:spPr>
          <a:xfrm>
            <a:off x="5715023" y="5460210"/>
            <a:ext cx="64380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1" i="0" lang="ca-ES" sz="1150" u="none" cap="none" strike="noStrike">
                <a:solidFill>
                  <a:srgbClr val="1C3076"/>
                </a:solidFill>
                <a:latin typeface="Arial"/>
                <a:ea typeface="Arial"/>
                <a:cs typeface="Arial"/>
                <a:sym typeface="Arial"/>
              </a:rPr>
              <a:t>©</a:t>
            </a:r>
            <a:r>
              <a:rPr b="1" i="0" lang="ca-ES" sz="800" u="none" cap="none" strike="noStrike">
                <a:solidFill>
                  <a:srgbClr val="1C3076"/>
                </a:solidFill>
                <a:latin typeface="Arial"/>
                <a:ea typeface="Arial"/>
                <a:cs typeface="Arial"/>
                <a:sym typeface="Arial"/>
              </a:rPr>
              <a:t> 2025  Barcelona Supercomputing Center - Centro Nacional de Supercomputación. Author: (Salvador Capella-Gutierrez). </a:t>
            </a:r>
            <a:endParaRPr b="1" i="0" sz="800" u="none" cap="none" strike="noStrike">
              <a:solidFill>
                <a:srgbClr val="1C307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ca-ES" sz="800" u="none" cap="none" strike="noStrike">
                <a:solidFill>
                  <a:srgbClr val="1C3076"/>
                </a:solidFill>
                <a:latin typeface="Arial"/>
                <a:ea typeface="Arial"/>
                <a:cs typeface="Arial"/>
                <a:sym typeface="Arial"/>
              </a:rPr>
              <a:t>Material licensed under</a:t>
            </a:r>
            <a:r>
              <a:rPr b="1" i="0" lang="ca-ES" sz="800" u="none" cap="none" strike="noStrike">
                <a:solidFill>
                  <a:srgbClr val="1C3076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i="0" lang="ca-ES" sz="800" u="sng" cap="none" strike="noStrike">
                <a:solidFill>
                  <a:srgbClr val="1C3076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BY-NC-4.0</a:t>
            </a:r>
            <a:r>
              <a:rPr b="1" i="0" lang="ca-ES" sz="800" u="none" cap="none" strike="noStrike">
                <a:solidFill>
                  <a:srgbClr val="1C3076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100" u="none" cap="none" strike="noStrike">
              <a:solidFill>
                <a:srgbClr val="1C307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6"/>
          <p:cNvSpPr txBox="1"/>
          <p:nvPr>
            <p:ph idx="4294967295" type="title"/>
          </p:nvPr>
        </p:nvSpPr>
        <p:spPr>
          <a:xfrm>
            <a:off x="719403" y="344406"/>
            <a:ext cx="108711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None/>
            </a:pPr>
            <a:r>
              <a:rPr b="1" lang="ca-ES" sz="3600">
                <a:solidFill>
                  <a:schemeClr val="accent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ELIXIR</a:t>
            </a:r>
            <a:endParaRPr b="1" sz="3600">
              <a:solidFill>
                <a:schemeClr val="accent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4" name="Google Shape;194;p6"/>
          <p:cNvSpPr txBox="1"/>
          <p:nvPr/>
        </p:nvSpPr>
        <p:spPr>
          <a:xfrm>
            <a:off x="567000" y="937200"/>
            <a:ext cx="5663400" cy="498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2545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chemeClr val="dk1"/>
                </a:solidFill>
                <a:highlight>
                  <a:srgbClr val="FEFEFE"/>
                </a:highlight>
                <a:latin typeface="Corbel"/>
                <a:ea typeface="Corbel"/>
                <a:cs typeface="Corbel"/>
                <a:sym typeface="Corbel"/>
              </a:rPr>
              <a:t>ELIXIR is an intergovernmental organisation that brings together life science resources from 24 countries:</a:t>
            </a:r>
            <a:endParaRPr b="0" i="0" sz="2000" u="none" cap="none" strike="noStrike">
              <a:solidFill>
                <a:schemeClr val="dk1"/>
              </a:solidFill>
              <a:highlight>
                <a:srgbClr val="FEFEFE"/>
              </a:highlight>
              <a:latin typeface="Corbel"/>
              <a:ea typeface="Corbel"/>
              <a:cs typeface="Corbel"/>
              <a:sym typeface="Corbel"/>
            </a:endParaRPr>
          </a:p>
          <a:p>
            <a:pPr indent="-465655" lvl="0" marL="609585" marR="0" rtl="0" algn="l">
              <a:lnSpc>
                <a:spcPct val="125454"/>
              </a:lnSpc>
              <a:spcBef>
                <a:spcPts val="0"/>
              </a:spcBef>
              <a:spcAft>
                <a:spcPts val="0"/>
              </a:spcAft>
              <a:buClr>
                <a:srgbClr val="F47D20"/>
              </a:buClr>
              <a:buSzPts val="2000"/>
              <a:buFont typeface="Corbel"/>
              <a:buChar char="●"/>
            </a:pPr>
            <a:r>
              <a:rPr b="0" i="0" lang="ca-ES" sz="2000" u="none" cap="none" strike="noStrike">
                <a:solidFill>
                  <a:srgbClr val="000000"/>
                </a:solidFill>
                <a:highlight>
                  <a:srgbClr val="FEFEFE"/>
                </a:highlight>
                <a:latin typeface="Corbel"/>
                <a:ea typeface="Corbel"/>
                <a:cs typeface="Corbel"/>
                <a:sym typeface="Corbel"/>
              </a:rPr>
              <a:t>Databases</a:t>
            </a:r>
            <a:endParaRPr b="0" i="0" sz="2000" u="none" cap="none" strike="noStrike">
              <a:solidFill>
                <a:srgbClr val="000000"/>
              </a:solidFill>
              <a:highlight>
                <a:srgbClr val="FEFEFE"/>
              </a:highlight>
              <a:latin typeface="Corbel"/>
              <a:ea typeface="Corbel"/>
              <a:cs typeface="Corbel"/>
              <a:sym typeface="Corbel"/>
            </a:endParaRPr>
          </a:p>
          <a:p>
            <a:pPr indent="-465655" lvl="0" marL="609585" marR="0" rtl="0" algn="l">
              <a:lnSpc>
                <a:spcPct val="125454"/>
              </a:lnSpc>
              <a:spcBef>
                <a:spcPts val="0"/>
              </a:spcBef>
              <a:spcAft>
                <a:spcPts val="0"/>
              </a:spcAft>
              <a:buClr>
                <a:srgbClr val="F47D20"/>
              </a:buClr>
              <a:buSzPts val="2000"/>
              <a:buFont typeface="Corbel"/>
              <a:buChar char="●"/>
            </a:pPr>
            <a:r>
              <a:rPr b="0" i="0" lang="ca-ES" sz="2000" u="none" cap="none" strike="noStrike">
                <a:solidFill>
                  <a:srgbClr val="000000"/>
                </a:solidFill>
                <a:highlight>
                  <a:srgbClr val="FEFEFE"/>
                </a:highlight>
                <a:latin typeface="Corbel"/>
                <a:ea typeface="Corbel"/>
                <a:cs typeface="Corbel"/>
                <a:sym typeface="Corbel"/>
              </a:rPr>
              <a:t>Software tools</a:t>
            </a:r>
            <a:endParaRPr b="0" i="0" sz="2000" u="none" cap="none" strike="noStrike">
              <a:solidFill>
                <a:srgbClr val="000000"/>
              </a:solidFill>
              <a:highlight>
                <a:srgbClr val="FEFEFE"/>
              </a:highlight>
              <a:latin typeface="Corbel"/>
              <a:ea typeface="Corbel"/>
              <a:cs typeface="Corbel"/>
              <a:sym typeface="Corbel"/>
            </a:endParaRPr>
          </a:p>
          <a:p>
            <a:pPr indent="-465655" lvl="0" marL="609585" marR="0" rtl="0" algn="l">
              <a:lnSpc>
                <a:spcPct val="125454"/>
              </a:lnSpc>
              <a:spcBef>
                <a:spcPts val="0"/>
              </a:spcBef>
              <a:spcAft>
                <a:spcPts val="0"/>
              </a:spcAft>
              <a:buClr>
                <a:srgbClr val="F47D20"/>
              </a:buClr>
              <a:buSzPts val="2000"/>
              <a:buFont typeface="Corbel"/>
              <a:buChar char="●"/>
            </a:pPr>
            <a:r>
              <a:rPr b="0" i="0" lang="ca-ES" sz="2000" u="none" cap="none" strike="noStrike">
                <a:solidFill>
                  <a:srgbClr val="000000"/>
                </a:solidFill>
                <a:highlight>
                  <a:srgbClr val="FEFEFE"/>
                </a:highlight>
                <a:latin typeface="Corbel"/>
                <a:ea typeface="Corbel"/>
                <a:cs typeface="Corbel"/>
                <a:sym typeface="Corbel"/>
              </a:rPr>
              <a:t>Training resources</a:t>
            </a:r>
            <a:endParaRPr b="0" i="0" sz="2000" u="none" cap="none" strike="noStrike">
              <a:solidFill>
                <a:srgbClr val="000000"/>
              </a:solidFill>
              <a:highlight>
                <a:srgbClr val="FEFEFE"/>
              </a:highlight>
              <a:latin typeface="Corbel"/>
              <a:ea typeface="Corbel"/>
              <a:cs typeface="Corbel"/>
              <a:sym typeface="Corbel"/>
            </a:endParaRPr>
          </a:p>
          <a:p>
            <a:pPr indent="-465655" lvl="0" marL="609585" marR="0" rtl="0" algn="l">
              <a:lnSpc>
                <a:spcPct val="125454"/>
              </a:lnSpc>
              <a:spcBef>
                <a:spcPts val="0"/>
              </a:spcBef>
              <a:spcAft>
                <a:spcPts val="0"/>
              </a:spcAft>
              <a:buClr>
                <a:srgbClr val="F47D20"/>
              </a:buClr>
              <a:buSzPts val="2000"/>
              <a:buFont typeface="Corbel"/>
              <a:buChar char="●"/>
            </a:pPr>
            <a:r>
              <a:rPr b="0" i="0" lang="ca-ES" sz="2000" u="none" cap="none" strike="noStrike">
                <a:solidFill>
                  <a:srgbClr val="000000"/>
                </a:solidFill>
                <a:highlight>
                  <a:srgbClr val="FEFEFE"/>
                </a:highlight>
                <a:latin typeface="Corbel"/>
                <a:ea typeface="Corbel"/>
                <a:cs typeface="Corbel"/>
                <a:sym typeface="Corbel"/>
              </a:rPr>
              <a:t>Interoperability resources </a:t>
            </a:r>
            <a:endParaRPr b="0" i="0" sz="2000" u="none" cap="none" strike="noStrike">
              <a:solidFill>
                <a:srgbClr val="000000"/>
              </a:solidFill>
              <a:highlight>
                <a:srgbClr val="FEFEFE"/>
              </a:highlight>
              <a:latin typeface="Corbel"/>
              <a:ea typeface="Corbel"/>
              <a:cs typeface="Corbel"/>
              <a:sym typeface="Corbel"/>
            </a:endParaRPr>
          </a:p>
          <a:p>
            <a:pPr indent="-465655" lvl="0" marL="609585" marR="0" rtl="0" algn="l">
              <a:lnSpc>
                <a:spcPct val="125454"/>
              </a:lnSpc>
              <a:spcBef>
                <a:spcPts val="0"/>
              </a:spcBef>
              <a:spcAft>
                <a:spcPts val="0"/>
              </a:spcAft>
              <a:buClr>
                <a:srgbClr val="F47D20"/>
              </a:buClr>
              <a:buSzPts val="2000"/>
              <a:buFont typeface="Corbel"/>
              <a:buChar char="●"/>
            </a:pPr>
            <a:r>
              <a:rPr b="0" i="0" lang="ca-ES" sz="2000" u="none" cap="none" strike="noStrike">
                <a:solidFill>
                  <a:srgbClr val="000000"/>
                </a:solidFill>
                <a:highlight>
                  <a:srgbClr val="FEFEFE"/>
                </a:highlight>
                <a:latin typeface="Corbel"/>
                <a:ea typeface="Corbel"/>
                <a:cs typeface="Corbel"/>
                <a:sym typeface="Corbel"/>
              </a:rPr>
              <a:t>Compute resources</a:t>
            </a:r>
            <a:endParaRPr b="0" i="0" sz="2000" u="none" cap="none" strike="noStrike">
              <a:solidFill>
                <a:srgbClr val="000000"/>
              </a:solidFill>
              <a:highlight>
                <a:srgbClr val="FEFEFE"/>
              </a:highlight>
              <a:latin typeface="Corbel"/>
              <a:ea typeface="Corbel"/>
              <a:cs typeface="Corbel"/>
              <a:sym typeface="Corbel"/>
            </a:endParaRPr>
          </a:p>
          <a:p>
            <a:pPr indent="-465655" lvl="0" marL="609585" marR="0" rtl="0" algn="l">
              <a:lnSpc>
                <a:spcPct val="125454"/>
              </a:lnSpc>
              <a:spcBef>
                <a:spcPts val="0"/>
              </a:spcBef>
              <a:spcAft>
                <a:spcPts val="0"/>
              </a:spcAft>
              <a:buClr>
                <a:srgbClr val="F47D20"/>
              </a:buClr>
              <a:buSzPts val="2000"/>
              <a:buFont typeface="Corbel"/>
              <a:buChar char="●"/>
            </a:pPr>
            <a:r>
              <a:rPr b="0" i="0" lang="ca-ES" sz="2000" u="none" cap="none" strike="noStrike">
                <a:solidFill>
                  <a:srgbClr val="000000"/>
                </a:solidFill>
                <a:highlight>
                  <a:srgbClr val="FEFEFE"/>
                </a:highlight>
                <a:latin typeface="Corbel"/>
                <a:ea typeface="Corbel"/>
                <a:cs typeface="Corbel"/>
                <a:sym typeface="Corbel"/>
              </a:rPr>
              <a:t>Data management support</a:t>
            </a:r>
            <a:endParaRPr b="0" i="0" sz="2000" u="none" cap="none" strike="noStrike">
              <a:solidFill>
                <a:srgbClr val="000000"/>
              </a:solidFill>
              <a:highlight>
                <a:srgbClr val="FEFEFE"/>
              </a:highlight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just">
              <a:lnSpc>
                <a:spcPct val="125454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ca-ES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We build and sustain life science informatics </a:t>
            </a:r>
            <a:r>
              <a:rPr b="1" i="0" lang="ca-ES" sz="20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rPr>
              <a:t>capacity and infrastructure</a:t>
            </a:r>
            <a:r>
              <a:rPr b="0" i="0" lang="ca-ES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in Europe, connect and develop a </a:t>
            </a:r>
            <a:r>
              <a:rPr b="1" i="0" lang="ca-ES" sz="20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rPr>
              <a:t>network of experts</a:t>
            </a:r>
            <a:r>
              <a:rPr b="0" i="0" lang="ca-ES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and provide hundreds of high-quality </a:t>
            </a:r>
            <a:r>
              <a:rPr b="1" i="0" lang="ca-ES" sz="20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rPr>
              <a:t>services and resources</a:t>
            </a:r>
            <a:r>
              <a:rPr b="0" i="0" lang="ca-ES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available to all.</a:t>
            </a:r>
            <a:endParaRPr b="0" i="0" sz="2133" u="none" cap="none" strike="noStrike">
              <a:solidFill>
                <a:srgbClr val="595959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125454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t/>
            </a:r>
            <a:endParaRPr b="0" i="0" sz="2133" u="none" cap="none" strike="noStrike">
              <a:solidFill>
                <a:srgbClr val="595959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95" name="Google Shape;195;p6"/>
          <p:cNvPicPr preferRelativeResize="0"/>
          <p:nvPr/>
        </p:nvPicPr>
        <p:blipFill rotWithShape="1">
          <a:blip r:embed="rId3">
            <a:alphaModFix/>
          </a:blip>
          <a:srcRect b="49" l="0" r="0" t="59"/>
          <a:stretch/>
        </p:blipFill>
        <p:spPr>
          <a:xfrm>
            <a:off x="4096000" y="-31300"/>
            <a:ext cx="8096000" cy="692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6" name="Google Shape;196;p6"/>
          <p:cNvCxnSpPr/>
          <p:nvPr/>
        </p:nvCxnSpPr>
        <p:spPr>
          <a:xfrm>
            <a:off x="7228675" y="2797175"/>
            <a:ext cx="429300" cy="429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7" name="Google Shape;197;p6"/>
          <p:cNvCxnSpPr/>
          <p:nvPr/>
        </p:nvCxnSpPr>
        <p:spPr>
          <a:xfrm flipH="1">
            <a:off x="6962925" y="3314700"/>
            <a:ext cx="742800" cy="175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8" name="Google Shape;198;p6"/>
          <p:cNvCxnSpPr/>
          <p:nvPr/>
        </p:nvCxnSpPr>
        <p:spPr>
          <a:xfrm>
            <a:off x="8599975" y="1995350"/>
            <a:ext cx="408300" cy="879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9" name="Google Shape;199;p6"/>
          <p:cNvCxnSpPr/>
          <p:nvPr/>
        </p:nvCxnSpPr>
        <p:spPr>
          <a:xfrm flipH="1">
            <a:off x="8969100" y="2125750"/>
            <a:ext cx="476700" cy="722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0" name="Google Shape;200;p6"/>
          <p:cNvCxnSpPr/>
          <p:nvPr/>
        </p:nvCxnSpPr>
        <p:spPr>
          <a:xfrm flipH="1">
            <a:off x="9445800" y="1995350"/>
            <a:ext cx="582000" cy="157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1" name="Google Shape;201;p6"/>
          <p:cNvCxnSpPr/>
          <p:nvPr/>
        </p:nvCxnSpPr>
        <p:spPr>
          <a:xfrm>
            <a:off x="8599975" y="1932475"/>
            <a:ext cx="858900" cy="18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2" name="Google Shape;202;p6"/>
          <p:cNvCxnSpPr/>
          <p:nvPr/>
        </p:nvCxnSpPr>
        <p:spPr>
          <a:xfrm flipH="1" rot="10800000">
            <a:off x="9246125" y="2364838"/>
            <a:ext cx="1044300" cy="1375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3" name="Google Shape;203;p6"/>
          <p:cNvCxnSpPr/>
          <p:nvPr/>
        </p:nvCxnSpPr>
        <p:spPr>
          <a:xfrm flipH="1">
            <a:off x="8394600" y="2019300"/>
            <a:ext cx="1625700" cy="1699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4" name="Google Shape;204;p6"/>
          <p:cNvCxnSpPr/>
          <p:nvPr/>
        </p:nvCxnSpPr>
        <p:spPr>
          <a:xfrm flipH="1">
            <a:off x="7891675" y="3516550"/>
            <a:ext cx="194400" cy="41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5" name="Google Shape;205;p6"/>
          <p:cNvCxnSpPr/>
          <p:nvPr/>
        </p:nvCxnSpPr>
        <p:spPr>
          <a:xfrm>
            <a:off x="8341113" y="3351675"/>
            <a:ext cx="20400" cy="386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6" name="Google Shape;206;p6"/>
          <p:cNvCxnSpPr/>
          <p:nvPr/>
        </p:nvCxnSpPr>
        <p:spPr>
          <a:xfrm flipH="1">
            <a:off x="7841276" y="3259500"/>
            <a:ext cx="21300" cy="671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7" name="Google Shape;207;p6"/>
          <p:cNvCxnSpPr/>
          <p:nvPr/>
        </p:nvCxnSpPr>
        <p:spPr>
          <a:xfrm>
            <a:off x="8109050" y="3519375"/>
            <a:ext cx="209100" cy="733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8" name="Google Shape;208;p6"/>
          <p:cNvCxnSpPr/>
          <p:nvPr/>
        </p:nvCxnSpPr>
        <p:spPr>
          <a:xfrm rot="10800000">
            <a:off x="8380425" y="4288125"/>
            <a:ext cx="811200" cy="141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9" name="Google Shape;209;p6"/>
          <p:cNvCxnSpPr/>
          <p:nvPr/>
        </p:nvCxnSpPr>
        <p:spPr>
          <a:xfrm rot="10800000">
            <a:off x="8341200" y="3740700"/>
            <a:ext cx="879000" cy="3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0" name="Google Shape;210;p6"/>
          <p:cNvCxnSpPr/>
          <p:nvPr/>
        </p:nvCxnSpPr>
        <p:spPr>
          <a:xfrm rot="10800000">
            <a:off x="8344200" y="3781200"/>
            <a:ext cx="1409400" cy="409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1" name="Google Shape;211;p6"/>
          <p:cNvCxnSpPr/>
          <p:nvPr/>
        </p:nvCxnSpPr>
        <p:spPr>
          <a:xfrm rot="10800000">
            <a:off x="6981750" y="5115000"/>
            <a:ext cx="2448000" cy="104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2" name="Google Shape;212;p6"/>
          <p:cNvCxnSpPr/>
          <p:nvPr/>
        </p:nvCxnSpPr>
        <p:spPr>
          <a:xfrm rot="10800000">
            <a:off x="6364075" y="5184725"/>
            <a:ext cx="4168800" cy="492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3" name="Google Shape;213;p6"/>
          <p:cNvCxnSpPr/>
          <p:nvPr/>
        </p:nvCxnSpPr>
        <p:spPr>
          <a:xfrm flipH="1" rot="10800000">
            <a:off x="6322250" y="3310150"/>
            <a:ext cx="1371900" cy="1832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4" name="Google Shape;214;p6"/>
          <p:cNvCxnSpPr/>
          <p:nvPr/>
        </p:nvCxnSpPr>
        <p:spPr>
          <a:xfrm>
            <a:off x="9506300" y="5218625"/>
            <a:ext cx="961800" cy="439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5" name="Google Shape;215;p6"/>
          <p:cNvCxnSpPr/>
          <p:nvPr/>
        </p:nvCxnSpPr>
        <p:spPr>
          <a:xfrm flipH="1" rot="10800000">
            <a:off x="6317925" y="5101000"/>
            <a:ext cx="643200" cy="96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6" name="Google Shape;216;p6"/>
          <p:cNvCxnSpPr/>
          <p:nvPr/>
        </p:nvCxnSpPr>
        <p:spPr>
          <a:xfrm flipH="1">
            <a:off x="6972300" y="3981450"/>
            <a:ext cx="876300" cy="1104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7" name="Google Shape;217;p6"/>
          <p:cNvCxnSpPr/>
          <p:nvPr/>
        </p:nvCxnSpPr>
        <p:spPr>
          <a:xfrm flipH="1" rot="10800000">
            <a:off x="8353425" y="3351825"/>
            <a:ext cx="270300" cy="10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8" name="Google Shape;218;p6"/>
          <p:cNvCxnSpPr/>
          <p:nvPr/>
        </p:nvCxnSpPr>
        <p:spPr>
          <a:xfrm>
            <a:off x="10027800" y="1995350"/>
            <a:ext cx="230700" cy="32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9" name="Google Shape;219;p6"/>
          <p:cNvCxnSpPr/>
          <p:nvPr/>
        </p:nvCxnSpPr>
        <p:spPr>
          <a:xfrm>
            <a:off x="7941175" y="3225675"/>
            <a:ext cx="658800" cy="136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0" name="Google Shape;220;p6"/>
          <p:cNvCxnSpPr/>
          <p:nvPr/>
        </p:nvCxnSpPr>
        <p:spPr>
          <a:xfrm flipH="1">
            <a:off x="6972450" y="4283800"/>
            <a:ext cx="14238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1" name="Google Shape;221;p6"/>
          <p:cNvCxnSpPr/>
          <p:nvPr/>
        </p:nvCxnSpPr>
        <p:spPr>
          <a:xfrm>
            <a:off x="9234301" y="4469475"/>
            <a:ext cx="214500" cy="712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2" name="Google Shape;222;p6"/>
          <p:cNvCxnSpPr/>
          <p:nvPr/>
        </p:nvCxnSpPr>
        <p:spPr>
          <a:xfrm>
            <a:off x="9782175" y="4229100"/>
            <a:ext cx="1924200" cy="167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3" name="Google Shape;223;p6"/>
          <p:cNvCxnSpPr/>
          <p:nvPr/>
        </p:nvCxnSpPr>
        <p:spPr>
          <a:xfrm>
            <a:off x="10302475" y="2377600"/>
            <a:ext cx="1737000" cy="3947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4" name="Google Shape;224;p6"/>
          <p:cNvCxnSpPr/>
          <p:nvPr/>
        </p:nvCxnSpPr>
        <p:spPr>
          <a:xfrm>
            <a:off x="10532875" y="5677025"/>
            <a:ext cx="1144800" cy="247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5" name="Google Shape;225;p6"/>
          <p:cNvCxnSpPr/>
          <p:nvPr/>
        </p:nvCxnSpPr>
        <p:spPr>
          <a:xfrm>
            <a:off x="9267825" y="3771900"/>
            <a:ext cx="123900" cy="267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6" name="Google Shape;226;p6"/>
          <p:cNvCxnSpPr/>
          <p:nvPr/>
        </p:nvCxnSpPr>
        <p:spPr>
          <a:xfrm flipH="1" rot="10800000">
            <a:off x="9450375" y="4580525"/>
            <a:ext cx="1062000" cy="638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7" name="Google Shape;227;p6"/>
          <p:cNvCxnSpPr/>
          <p:nvPr/>
        </p:nvCxnSpPr>
        <p:spPr>
          <a:xfrm>
            <a:off x="10290000" y="2362500"/>
            <a:ext cx="210000" cy="2167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le:PDCA-Multi-Loop.png - Wikipedia" id="233" name="Google Shape;23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981200"/>
            <a:ext cx="11887200" cy="3237436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7"/>
          <p:cNvSpPr txBox="1"/>
          <p:nvPr/>
        </p:nvSpPr>
        <p:spPr>
          <a:xfrm>
            <a:off x="242925" y="1334700"/>
            <a:ext cx="2534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1" lang="ca-ES" sz="3600" u="none" cap="none" strike="noStrike">
                <a:solidFill>
                  <a:srgbClr val="0B539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2017</a:t>
            </a:r>
            <a:endParaRPr b="1" i="1" sz="3600" u="none" cap="none" strike="noStrike">
              <a:solidFill>
                <a:srgbClr val="0B539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5" name="Google Shape;235;p7"/>
          <p:cNvSpPr txBox="1"/>
          <p:nvPr/>
        </p:nvSpPr>
        <p:spPr>
          <a:xfrm>
            <a:off x="3671925" y="1334700"/>
            <a:ext cx="2534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1" lang="ca-ES" sz="3600" u="none" cap="none" strike="noStrike">
                <a:solidFill>
                  <a:srgbClr val="0B539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2021</a:t>
            </a:r>
            <a:endParaRPr b="1" i="1" sz="3600" u="none" cap="none" strike="noStrike">
              <a:solidFill>
                <a:srgbClr val="0B539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6" name="Google Shape;236;p7"/>
          <p:cNvSpPr txBox="1"/>
          <p:nvPr/>
        </p:nvSpPr>
        <p:spPr>
          <a:xfrm>
            <a:off x="7786725" y="1334700"/>
            <a:ext cx="2534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1" lang="ca-ES" sz="3600" u="none" cap="none" strike="noStrike">
                <a:solidFill>
                  <a:srgbClr val="0B539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2025</a:t>
            </a:r>
            <a:endParaRPr b="1" i="1" sz="3600" u="none" cap="none" strike="noStrike">
              <a:solidFill>
                <a:srgbClr val="0B539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7" name="Google Shape;237;p7"/>
          <p:cNvSpPr/>
          <p:nvPr/>
        </p:nvSpPr>
        <p:spPr>
          <a:xfrm>
            <a:off x="331775" y="5968775"/>
            <a:ext cx="2528700" cy="666600"/>
          </a:xfrm>
          <a:prstGeom prst="rect">
            <a:avLst/>
          </a:prstGeom>
          <a:solidFill>
            <a:srgbClr val="EEEEEE"/>
          </a:solidFill>
          <a:ln cap="flat" cmpd="sng" w="124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9350" lIns="119350" spcFirstLastPara="1" rIns="119350" wrap="square" tIns="1193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28"/>
          </a:p>
        </p:txBody>
      </p:sp>
      <p:pic>
        <p:nvPicPr>
          <p:cNvPr id="238" name="Google Shape;238;p7" title="Logos-BSC-AI-Factory-v3-horizontal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1775" y="5968780"/>
            <a:ext cx="1579560" cy="666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8"/>
          <p:cNvPicPr preferRelativeResize="0"/>
          <p:nvPr/>
        </p:nvPicPr>
        <p:blipFill rotWithShape="1">
          <a:blip r:embed="rId3">
            <a:alphaModFix/>
          </a:blip>
          <a:srcRect b="0" l="-3159" r="3159" t="0"/>
          <a:stretch/>
        </p:blipFill>
        <p:spPr>
          <a:xfrm>
            <a:off x="2039352" y="806348"/>
            <a:ext cx="7325405" cy="52311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7725" y="356048"/>
            <a:ext cx="8717350" cy="4551449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pic>
        <p:nvPicPr>
          <p:cNvPr id="250" name="Google Shape;250;p9"/>
          <p:cNvPicPr preferRelativeResize="0"/>
          <p:nvPr/>
        </p:nvPicPr>
        <p:blipFill rotWithShape="1">
          <a:blip r:embed="rId4">
            <a:alphaModFix/>
          </a:blip>
          <a:srcRect b="15282" l="0" r="0" t="0"/>
          <a:stretch/>
        </p:blipFill>
        <p:spPr>
          <a:xfrm>
            <a:off x="5255825" y="2573525"/>
            <a:ext cx="6817100" cy="3782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sp>
        <p:nvSpPr>
          <p:cNvPr id="251" name="Google Shape;251;p9"/>
          <p:cNvSpPr/>
          <p:nvPr/>
        </p:nvSpPr>
        <p:spPr>
          <a:xfrm>
            <a:off x="7188015" y="3412409"/>
            <a:ext cx="450300" cy="483300"/>
          </a:xfrm>
          <a:prstGeom prst="ellipse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ca-ES" sz="1400" u="none" cap="none" strike="noStrike">
                <a:solidFill>
                  <a:srgbClr val="0D31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</a:t>
            </a:r>
            <a:endParaRPr b="1" i="0" sz="1400" u="none" cap="none" strike="noStrike">
              <a:solidFill>
                <a:srgbClr val="0D31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2" name="Google Shape;252;p9"/>
          <p:cNvSpPr/>
          <p:nvPr/>
        </p:nvSpPr>
        <p:spPr>
          <a:xfrm>
            <a:off x="8867865" y="3431309"/>
            <a:ext cx="450300" cy="483300"/>
          </a:xfrm>
          <a:prstGeom prst="ellipse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ca-ES" sz="1400" u="none" cap="none" strike="noStrike">
                <a:solidFill>
                  <a:srgbClr val="0D31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1" i="0" sz="1400" u="none" cap="none" strike="noStrike">
              <a:solidFill>
                <a:srgbClr val="0D31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3" name="Google Shape;253;p9"/>
          <p:cNvSpPr/>
          <p:nvPr/>
        </p:nvSpPr>
        <p:spPr>
          <a:xfrm>
            <a:off x="5508132" y="3412409"/>
            <a:ext cx="450300" cy="483300"/>
          </a:xfrm>
          <a:prstGeom prst="ellipse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ca-ES" sz="1400" u="none" cap="none" strike="noStrike">
                <a:solidFill>
                  <a:srgbClr val="0D31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</a:t>
            </a:r>
            <a:endParaRPr b="1" i="0" sz="1400" u="none" cap="none" strike="noStrike">
              <a:solidFill>
                <a:srgbClr val="0D31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4" name="Google Shape;254;p9"/>
          <p:cNvSpPr/>
          <p:nvPr/>
        </p:nvSpPr>
        <p:spPr>
          <a:xfrm>
            <a:off x="10461132" y="3412409"/>
            <a:ext cx="450300" cy="483300"/>
          </a:xfrm>
          <a:prstGeom prst="ellipse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ca-ES" sz="1400" u="none" cap="none" strike="noStrike">
                <a:solidFill>
                  <a:srgbClr val="0D31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</a:t>
            </a:r>
            <a:endParaRPr b="1" i="0" sz="1400" u="none" cap="none" strike="noStrike">
              <a:solidFill>
                <a:srgbClr val="0D31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5" name="Google Shape;255;p9"/>
          <p:cNvSpPr/>
          <p:nvPr/>
        </p:nvSpPr>
        <p:spPr>
          <a:xfrm>
            <a:off x="331775" y="5968775"/>
            <a:ext cx="2528700" cy="666600"/>
          </a:xfrm>
          <a:prstGeom prst="rect">
            <a:avLst/>
          </a:prstGeom>
          <a:solidFill>
            <a:srgbClr val="EEEEEE"/>
          </a:solidFill>
          <a:ln cap="flat" cmpd="sng" w="124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9350" lIns="119350" spcFirstLastPara="1" rIns="119350" wrap="square" tIns="1193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28"/>
          </a:p>
        </p:txBody>
      </p:sp>
      <p:pic>
        <p:nvPicPr>
          <p:cNvPr id="256" name="Google Shape;256;p9" title="Logos-BSC-AI-Factory-v3-horizontal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1775" y="5968780"/>
            <a:ext cx="1579560" cy="666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0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ca-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10"/>
          <p:cNvSpPr/>
          <p:nvPr/>
        </p:nvSpPr>
        <p:spPr>
          <a:xfrm>
            <a:off x="161200" y="187684"/>
            <a:ext cx="821700" cy="857100"/>
          </a:xfrm>
          <a:prstGeom prst="ellipse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ca-ES" sz="2800" u="none" cap="none" strike="noStrike">
                <a:solidFill>
                  <a:srgbClr val="0D31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</a:t>
            </a:r>
            <a:endParaRPr b="1" i="0" sz="2800" u="none" cap="none" strike="noStrike">
              <a:solidFill>
                <a:srgbClr val="0D31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4" name="Google Shape;264;p10"/>
          <p:cNvSpPr txBox="1"/>
          <p:nvPr/>
        </p:nvSpPr>
        <p:spPr>
          <a:xfrm>
            <a:off x="1008000" y="360000"/>
            <a:ext cx="108000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1" lang="ca-ES" sz="3200" u="none" cap="none" strike="noStrike">
                <a:solidFill>
                  <a:srgbClr val="0B539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OpenEBench. </a:t>
            </a:r>
            <a:r>
              <a:rPr b="1" i="1" lang="ca-ES" sz="32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Technical monitoring</a:t>
            </a:r>
            <a:endParaRPr b="1" i="1" sz="3200" u="none" cap="none" strike="noStrike">
              <a:solidFill>
                <a:srgbClr val="88888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65" name="Google Shape;26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60551" y="1236124"/>
            <a:ext cx="5141049" cy="5368451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10"/>
          <p:cNvSpPr/>
          <p:nvPr/>
        </p:nvSpPr>
        <p:spPr>
          <a:xfrm>
            <a:off x="331775" y="5968775"/>
            <a:ext cx="2528700" cy="666600"/>
          </a:xfrm>
          <a:prstGeom prst="rect">
            <a:avLst/>
          </a:prstGeom>
          <a:solidFill>
            <a:srgbClr val="EEEEEE"/>
          </a:solidFill>
          <a:ln cap="flat" cmpd="sng" w="124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9350" lIns="119350" spcFirstLastPara="1" rIns="119350" wrap="square" tIns="1193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28"/>
          </a:p>
        </p:txBody>
      </p:sp>
      <p:pic>
        <p:nvPicPr>
          <p:cNvPr id="267" name="Google Shape;267;p10" title="Logos-BSC-AI-Factory-v3-horizontal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1775" y="5968780"/>
            <a:ext cx="1579560" cy="666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8987" y="1260975"/>
            <a:ext cx="5141042" cy="5368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1120984"/>
            <a:ext cx="11887201" cy="3530699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11"/>
          <p:cNvSpPr/>
          <p:nvPr/>
        </p:nvSpPr>
        <p:spPr>
          <a:xfrm>
            <a:off x="161200" y="187684"/>
            <a:ext cx="821700" cy="857100"/>
          </a:xfrm>
          <a:prstGeom prst="ellipse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ca-ES" sz="2800" u="none" cap="none" strike="noStrike">
                <a:solidFill>
                  <a:srgbClr val="0D31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1" i="0" sz="2800" u="none" cap="none" strike="noStrike">
              <a:solidFill>
                <a:srgbClr val="0D31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6" name="Google Shape;276;p11"/>
          <p:cNvSpPr txBox="1"/>
          <p:nvPr/>
        </p:nvSpPr>
        <p:spPr>
          <a:xfrm>
            <a:off x="1008000" y="360000"/>
            <a:ext cx="108000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1" lang="ca-ES" sz="3200" u="none" cap="none" strike="noStrike">
                <a:solidFill>
                  <a:srgbClr val="0B539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OpenEBench. </a:t>
            </a:r>
            <a:r>
              <a:rPr b="1" i="1" lang="ca-ES" sz="32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Software Observatory</a:t>
            </a:r>
            <a:endParaRPr b="1" i="1" sz="3200" u="none" cap="none" strike="noStrike">
              <a:solidFill>
                <a:srgbClr val="88888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7" name="Google Shape;277;p11"/>
          <p:cNvSpPr/>
          <p:nvPr/>
        </p:nvSpPr>
        <p:spPr>
          <a:xfrm>
            <a:off x="331775" y="5968775"/>
            <a:ext cx="2528700" cy="666600"/>
          </a:xfrm>
          <a:prstGeom prst="rect">
            <a:avLst/>
          </a:prstGeom>
          <a:solidFill>
            <a:srgbClr val="EEEEEE"/>
          </a:solidFill>
          <a:ln cap="flat" cmpd="sng" w="124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9350" lIns="119350" spcFirstLastPara="1" rIns="119350" wrap="square" tIns="1193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28"/>
          </a:p>
        </p:txBody>
      </p:sp>
      <p:pic>
        <p:nvPicPr>
          <p:cNvPr id="278" name="Google Shape;278;p11" title="Logos-BSC-AI-Factory-v3-horizontal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1775" y="5968780"/>
            <a:ext cx="1579560" cy="666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ELIXIR_template">
  <a:themeElements>
    <a:clrScheme name="Executive">
      <a:dk1>
        <a:srgbClr val="000000"/>
      </a:dk1>
      <a:lt1>
        <a:srgbClr val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