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5"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Lst>
  <p:sldSz cy="5143500" cx="9144000"/>
  <p:notesSz cx="6858000" cy="9144000"/>
  <p:embeddedFontLst>
    <p:embeddedFont>
      <p:font typeface="Raleway"/>
      <p:regular r:id="rId48"/>
      <p:bold r:id="rId49"/>
      <p:italic r:id="rId50"/>
      <p:boldItalic r:id="rId51"/>
    </p:embeddedFont>
    <p:embeddedFont>
      <p:font typeface="Roboto"/>
      <p:regular r:id="rId52"/>
      <p:bold r:id="rId53"/>
      <p:italic r:id="rId54"/>
      <p:boldItalic r:id="rId55"/>
    </p:embeddedFont>
    <p:embeddedFont>
      <p:font typeface="Montserrat"/>
      <p:regular r:id="rId56"/>
      <p:bold r:id="rId57"/>
      <p:italic r:id="rId58"/>
      <p:boldItalic r:id="rId59"/>
    </p:embeddedFont>
    <p:embeddedFont>
      <p:font typeface="Gloria Hallelujah"/>
      <p:regular r:id="rId60"/>
    </p:embeddedFont>
    <p:embeddedFont>
      <p:font typeface="Domine"/>
      <p:regular r:id="rId61"/>
      <p:bold r:id="rId6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7D41F52-BF83-4457-AC0B-39A6C51A9E93}">
  <a:tblStyle styleId="{47D41F52-BF83-4457-AC0B-39A6C51A9E93}"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9EFF7"/>
          </a:solidFill>
        </a:fill>
      </a:tcStyle>
    </a:wholeTbl>
    <a:band1H>
      <a:tcTxStyle b="off" i="off"/>
      <a:tcStyle>
        <a:fill>
          <a:solidFill>
            <a:srgbClr val="D0DEEF"/>
          </a:solidFill>
        </a:fill>
      </a:tcStyle>
    </a:band1H>
    <a:band2H>
      <a:tcTxStyle b="off" i="off"/>
    </a:band2H>
    <a:band1V>
      <a:tcTxStyle b="off" i="off"/>
      <a:tcStyle>
        <a:fill>
          <a:solidFill>
            <a:srgbClr val="D0DEEF"/>
          </a:solidFill>
        </a:fill>
      </a:tcStyle>
    </a:band1V>
    <a:band2V>
      <a:tcTxStyle b="off" i="off"/>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Raleway-regular.fntdata"/><Relationship Id="rId47" Type="http://schemas.openxmlformats.org/officeDocument/2006/relationships/slide" Target="slides/slide41.xml"/><Relationship Id="rId49" Type="http://schemas.openxmlformats.org/officeDocument/2006/relationships/font" Target="fonts/Raleway-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Domine-bold.fntdata"/><Relationship Id="rId61" Type="http://schemas.openxmlformats.org/officeDocument/2006/relationships/font" Target="fonts/Domine-regular.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GloriaHallelujah-regular.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Raleway-boldItalic.fntdata"/><Relationship Id="rId50" Type="http://schemas.openxmlformats.org/officeDocument/2006/relationships/font" Target="fonts/Raleway-italic.fntdata"/><Relationship Id="rId53" Type="http://schemas.openxmlformats.org/officeDocument/2006/relationships/font" Target="fonts/Roboto-bold.fntdata"/><Relationship Id="rId52" Type="http://schemas.openxmlformats.org/officeDocument/2006/relationships/font" Target="fonts/Roboto-regular.fntdata"/><Relationship Id="rId11" Type="http://schemas.openxmlformats.org/officeDocument/2006/relationships/slide" Target="slides/slide5.xml"/><Relationship Id="rId55" Type="http://schemas.openxmlformats.org/officeDocument/2006/relationships/font" Target="fonts/Roboto-boldItalic.fntdata"/><Relationship Id="rId10" Type="http://schemas.openxmlformats.org/officeDocument/2006/relationships/slide" Target="slides/slide4.xml"/><Relationship Id="rId54" Type="http://schemas.openxmlformats.org/officeDocument/2006/relationships/font" Target="fonts/Roboto-italic.fntdata"/><Relationship Id="rId13" Type="http://schemas.openxmlformats.org/officeDocument/2006/relationships/slide" Target="slides/slide7.xml"/><Relationship Id="rId57" Type="http://schemas.openxmlformats.org/officeDocument/2006/relationships/font" Target="fonts/Montserrat-bold.fntdata"/><Relationship Id="rId12" Type="http://schemas.openxmlformats.org/officeDocument/2006/relationships/slide" Target="slides/slide6.xml"/><Relationship Id="rId56" Type="http://schemas.openxmlformats.org/officeDocument/2006/relationships/font" Target="fonts/Montserrat-regular.fntdata"/><Relationship Id="rId15" Type="http://schemas.openxmlformats.org/officeDocument/2006/relationships/slide" Target="slides/slide9.xml"/><Relationship Id="rId59" Type="http://schemas.openxmlformats.org/officeDocument/2006/relationships/font" Target="fonts/Montserrat-boldItalic.fntdata"/><Relationship Id="rId14" Type="http://schemas.openxmlformats.org/officeDocument/2006/relationships/slide" Target="slides/slide8.xml"/><Relationship Id="rId58" Type="http://schemas.openxmlformats.org/officeDocument/2006/relationships/font" Target="fonts/Montserrat-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elmundo.es/ciencia-y-salud/salud/2023/01/11/63bdae9cfc6c8351348b458b.html" TargetMode="External"/><Relationship Id="rId3" Type="http://schemas.openxmlformats.org/officeDocument/2006/relationships/hyperlink" Target="https://www.elmundo.es/ciencia-y-salud/salud/2023/01/11/63bdae9cfc6c8351348b458b.html"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genderedinnovations.stanford.edu/methods/lab.html"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link.springer.com/article/10.1007/s11042-023-16029-x" TargetMode="External"/><Relationship Id="rId3" Type="http://schemas.openxmlformats.org/officeDocument/2006/relationships/hyperlink" Target="https://link.springer.com/article/10.1007/s11042-023-16029-x" TargetMode="Externa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github.com/Trusted-AI/AIF360/blob/main/examples/tutorial_medical_expenditure.ipynb" TargetMode="Externa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3bdd8a0a415_0_0: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g3bdd8a0a415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4" name="Google Shape;104;g3bdd8a0a415_0_0:notes"/>
          <p:cNvSpPr txBox="1"/>
          <p:nvPr>
            <p:ph idx="12" type="sldNum"/>
          </p:nvPr>
        </p:nvSpPr>
        <p:spPr>
          <a:xfrm>
            <a:off x="3884613" y="8685214"/>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419"/>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3be240d52c7_0_1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4" name="Google Shape;244;g3be240d52c7_0_157: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3bdd8a0a415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7" name="Google Shape;267;g3bdd8a0a415_0_20: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3bdf54edfe7_0_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s-419">
                <a:solidFill>
                  <a:schemeClr val="dk1"/>
                </a:solidFill>
              </a:rPr>
              <a:t>La inclusión sistemática de mujeres en los ensayos clínicos comenzó en la década de 1990, tras décadas de exclusión activa. Hasta 1993, no era obligatorio incluir a mujeres en la investigación clínica; de hecho, se las excluía, especialmente a las mujeres en edad fértil, por razones de seguridad y por la creencia errónea de que los efectos de los fármacos serían iguales en ambos sexos. Esta exclusión se formalizó en 1977, cuando la FDA recomendó no incluir a mujeres en edad fértil en las fases tempranas de los ensayos clínicos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s-419">
                <a:solidFill>
                  <a:schemeClr val="dk1"/>
                </a:solidFill>
              </a:rPr>
              <a:t>Razones:</a:t>
            </a:r>
            <a:endParaRPr>
              <a:solidFill>
                <a:schemeClr val="dk1"/>
              </a:solidFill>
            </a:endParaRPr>
          </a:p>
          <a:p>
            <a:pPr indent="-298450" lvl="0" marL="457200" rtl="0" algn="l">
              <a:spcBef>
                <a:spcPts val="0"/>
              </a:spcBef>
              <a:spcAft>
                <a:spcPts val="0"/>
              </a:spcAft>
              <a:buClr>
                <a:schemeClr val="dk1"/>
              </a:buClr>
              <a:buSzPts val="1100"/>
              <a:buChar char="-"/>
            </a:pPr>
            <a:r>
              <a:rPr lang="es-419">
                <a:solidFill>
                  <a:schemeClr val="dk1"/>
                </a:solidFill>
              </a:rPr>
              <a:t>Protección de la descendencia</a:t>
            </a:r>
            <a:endParaRPr>
              <a:solidFill>
                <a:schemeClr val="dk1"/>
              </a:solidFill>
            </a:endParaRPr>
          </a:p>
          <a:p>
            <a:pPr indent="-298450" lvl="0" marL="457200" rtl="0" algn="l">
              <a:spcBef>
                <a:spcPts val="0"/>
              </a:spcBef>
              <a:spcAft>
                <a:spcPts val="0"/>
              </a:spcAft>
              <a:buClr>
                <a:schemeClr val="dk1"/>
              </a:buClr>
              <a:buSzPts val="1100"/>
              <a:buChar char="-"/>
            </a:pPr>
            <a:r>
              <a:rPr lang="es-419">
                <a:solidFill>
                  <a:schemeClr val="dk1"/>
                </a:solidFill>
              </a:rPr>
              <a:t>Visión reduccionista de la biología: solo es diferente el aparato reproductor</a:t>
            </a:r>
            <a:endParaRPr>
              <a:solidFill>
                <a:schemeClr val="dk1"/>
              </a:solidFill>
            </a:endParaRPr>
          </a:p>
          <a:p>
            <a:pPr indent="-298450" lvl="0" marL="457200" rtl="0" algn="l">
              <a:spcBef>
                <a:spcPts val="0"/>
              </a:spcBef>
              <a:spcAft>
                <a:spcPts val="0"/>
              </a:spcAft>
              <a:buClr>
                <a:schemeClr val="dk1"/>
              </a:buClr>
              <a:buSzPts val="1100"/>
              <a:buChar char="-"/>
            </a:pPr>
            <a:r>
              <a:rPr lang="es-419">
                <a:solidFill>
                  <a:schemeClr val="dk1"/>
                </a:solidFill>
              </a:rPr>
              <a:t>Ciclos hormonales femeninos podrían interferir con los resultados de los estudios, lo que añadiría complejidad y elevaría los costos de la investigación</a:t>
            </a:r>
            <a:endParaRPr>
              <a:solidFill>
                <a:schemeClr val="dk1"/>
              </a:solidFill>
            </a:endParaRPr>
          </a:p>
          <a:p>
            <a:pPr indent="0" lvl="0" marL="45720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s-419">
                <a:solidFill>
                  <a:schemeClr val="dk1"/>
                </a:solidFill>
              </a:rPr>
              <a:t>los hombres fueron considerados la norma en la investigación médica</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419">
                <a:solidFill>
                  <a:schemeClr val="dk1"/>
                </a:solidFill>
              </a:rPr>
              <a:t>Ana González-Pinto, directora científica del Área de Salud Mental del Ciber (Cibersam), explica que las razones son diversas, pero una principal fue </a:t>
            </a:r>
            <a:r>
              <a:rPr b="1" lang="es-419">
                <a:solidFill>
                  <a:schemeClr val="dk1"/>
                </a:solidFill>
              </a:rPr>
              <a:t>el deseo de evitar riesgos fetales</a:t>
            </a:r>
            <a:r>
              <a:rPr lang="es-419">
                <a:solidFill>
                  <a:schemeClr val="dk1"/>
                </a:solidFill>
              </a:rPr>
              <a:t> en el caso de que las participantes quedaran embarazadas, lo que dejó a las mujeres en una clara situación de desventaja: </a:t>
            </a:r>
            <a:r>
              <a:rPr b="1" lang="es-419">
                <a:solidFill>
                  <a:schemeClr val="dk1"/>
                </a:solidFill>
              </a:rPr>
              <a:t>«Nos pusieron en una posición de inferioridad en términos de salud»</a:t>
            </a:r>
            <a:r>
              <a:rPr lang="es-419">
                <a:solidFill>
                  <a:schemeClr val="dk1"/>
                </a:solidFill>
              </a:rPr>
              <a:t>, afirma.</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419">
                <a:solidFill>
                  <a:schemeClr val="dk1"/>
                </a:solidFill>
              </a:rPr>
              <a:t>El año </a:t>
            </a:r>
            <a:r>
              <a:rPr b="1" lang="es-419">
                <a:solidFill>
                  <a:schemeClr val="dk1"/>
                </a:solidFill>
              </a:rPr>
              <a:t>1977 fue un punto de inflexión</a:t>
            </a:r>
            <a:r>
              <a:rPr lang="es-419">
                <a:solidFill>
                  <a:schemeClr val="dk1"/>
                </a:solidFill>
              </a:rPr>
              <a:t>. La</a:t>
            </a:r>
            <a:r>
              <a:rPr lang="es-419">
                <a:solidFill>
                  <a:schemeClr val="dk1"/>
                </a:solidFill>
                <a:uFill>
                  <a:noFill/>
                </a:uFill>
                <a:hlinkClick r:id="rId2">
                  <a:extLst>
                    <a:ext uri="{A12FA001-AC4F-418D-AE19-62706E023703}">
                      <ahyp:hlinkClr val="tx"/>
                    </a:ext>
                  </a:extLst>
                </a:hlinkClick>
              </a:rPr>
              <a:t> </a:t>
            </a:r>
            <a:r>
              <a:rPr lang="es-419" u="sng">
                <a:solidFill>
                  <a:schemeClr val="hlink"/>
                </a:solidFill>
                <a:hlinkClick r:id="rId3"/>
              </a:rPr>
              <a:t>crisis de la talidomida</a:t>
            </a:r>
            <a:r>
              <a:rPr lang="es-419">
                <a:solidFill>
                  <a:schemeClr val="dk1"/>
                </a:solidFill>
              </a:rPr>
              <a:t>, el fármaco para las náuseas que provocó malformaciones congénitas en miles de bebés, llevó a la agencia reguladora estadounidense FDA a recomendar que las mujeres en edad fértil no participaran en los ensayos.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419">
                <a:solidFill>
                  <a:schemeClr val="dk1"/>
                </a:solidFill>
              </a:rPr>
              <a:t>Pero no solo se trató de proteger a la descendencia. Parramon señala que predominaba una </a:t>
            </a:r>
            <a:r>
              <a:rPr b="1" lang="es-419">
                <a:solidFill>
                  <a:schemeClr val="dk1"/>
                </a:solidFill>
              </a:rPr>
              <a:t>visión reduccionista de las diferencias biológicas entre sexos, conocida como «medicina biquini»</a:t>
            </a:r>
            <a:r>
              <a:rPr lang="es-419">
                <a:solidFill>
                  <a:schemeClr val="dk1"/>
                </a:solidFill>
              </a:rPr>
              <a:t>: las únicas diferencias entre hombres y mujeres residen en sus aparatos reproductores. Esta concepción errónea contribuyó a que no se considerara necesaria la presencia de mujeres en los estudios.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419">
                <a:solidFill>
                  <a:schemeClr val="dk1"/>
                </a:solidFill>
              </a:rPr>
              <a:t>Otro factor clave fue la percepción de que los ciclos hormonales femeninos podrían interferir con los resultados de los estudios, lo que añadiría complejidad y elevaría los costos de la investigación. «Aunque este argumento es científicamente cuestionable, reforzó la exclusión de las mujeres en los ensayos durante años»,</a:t>
            </a:r>
            <a:endParaRPr>
              <a:solidFill>
                <a:schemeClr val="dk1"/>
              </a:solidFill>
            </a:endParaRPr>
          </a:p>
          <a:p>
            <a:pPr indent="0" lvl="0" marL="0" rtl="0" algn="l">
              <a:lnSpc>
                <a:spcPct val="115000"/>
              </a:lnSpc>
              <a:spcBef>
                <a:spcPts val="1200"/>
              </a:spcBef>
              <a:spcAft>
                <a:spcPts val="1200"/>
              </a:spcAft>
              <a:buClr>
                <a:schemeClr val="dk1"/>
              </a:buClr>
              <a:buSzPts val="1100"/>
              <a:buFont typeface="Arial"/>
              <a:buNone/>
            </a:pPr>
            <a:r>
              <a:rPr lang="es-419">
                <a:solidFill>
                  <a:schemeClr val="dk1"/>
                </a:solidFill>
              </a:rPr>
              <a:t>(https://www.elmundo.es/ciencia-y-salud/salud/2025/03/07/67c9d6c9e4d4d87e078b4598.htmlDesde mediados del siglo XX las mujeres fueron sistemáticamente excluidas.)</a:t>
            </a:r>
            <a:endParaRPr/>
          </a:p>
        </p:txBody>
      </p:sp>
      <p:sp>
        <p:nvSpPr>
          <p:cNvPr id="274" name="Google Shape;274;g3bdf54edfe7_0_31: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bdf54edfe7_0_1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s-419">
                <a:solidFill>
                  <a:schemeClr val="dk1"/>
                </a:solidFill>
              </a:rPr>
              <a:t>Estos son motivor por lo que varios medicamenteos han sido retirados del mercado. 21 por riesgos para mujeres, solo 6 en hombres, 21 por riesgos no específicos de sexo y otros directamente por no tener datos concluyentes de los riesgos posibles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s-419">
                <a:solidFill>
                  <a:schemeClr val="dk1"/>
                </a:solidFill>
              </a:rPr>
              <a:t>Desde el año 2000, las mujeres en Estados Unidos han notificado eventos adversos totales de medicamentos aprobados con un 52% más de frecuencia que los hombres, y</a:t>
            </a:r>
            <a:endParaRPr>
              <a:solidFill>
                <a:schemeClr val="dk1"/>
              </a:solidFill>
            </a:endParaRPr>
          </a:p>
          <a:p>
            <a:pPr indent="0" lvl="0" marL="0" rtl="0" algn="l">
              <a:spcBef>
                <a:spcPts val="0"/>
              </a:spcBef>
              <a:spcAft>
                <a:spcPts val="0"/>
              </a:spcAft>
              <a:buClr>
                <a:schemeClr val="dk1"/>
              </a:buClr>
              <a:buSzPts val="1100"/>
              <a:buFont typeface="Arial"/>
              <a:buNone/>
            </a:pPr>
            <a:r>
              <a:rPr lang="es-419">
                <a:solidFill>
                  <a:schemeClr val="dk1"/>
                </a:solidFill>
              </a:rPr>
              <a:t>eventos graves o mortales con un 36% más de frecuencia.25  profesionales sanitarios de Estados Unidos notificaron 4,4 millones de acontecimientos graves o mortales en</a:t>
            </a:r>
            <a:endParaRPr>
              <a:solidFill>
                <a:schemeClr val="dk1"/>
              </a:solidFill>
            </a:endParaRPr>
          </a:p>
          <a:p>
            <a:pPr indent="0" lvl="0" marL="0" rtl="0" algn="l">
              <a:spcBef>
                <a:spcPts val="0"/>
              </a:spcBef>
              <a:spcAft>
                <a:spcPts val="0"/>
              </a:spcAft>
              <a:buClr>
                <a:schemeClr val="dk1"/>
              </a:buClr>
              <a:buSzPts val="1100"/>
              <a:buFont typeface="Arial"/>
              <a:buNone/>
            </a:pPr>
            <a:r>
              <a:rPr lang="es-419">
                <a:solidFill>
                  <a:schemeClr val="dk1"/>
                </a:solidFill>
              </a:rPr>
              <a:t>mujeres frente a 3,8 millones en hombres en 2022.</a:t>
            </a:r>
            <a:endParaRPr/>
          </a:p>
        </p:txBody>
      </p:sp>
      <p:sp>
        <p:nvSpPr>
          <p:cNvPr id="286" name="Google Shape;286;g3bdf54edfe7_0_126: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3bdf54edfe7_0_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s-419">
                <a:solidFill>
                  <a:schemeClr val="dk1"/>
                </a:solidFill>
              </a:rPr>
              <a:t>A pesar de estos avances regulatorios, la representación de las mujeres en los ensayos clínicos sigue siendo inferior a la de los hombres en muchas áreas terapéuticas, y persisten brechas importantes en la investigación y el análisis de resultados desagregados por sexo.</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s-419">
                <a:solidFill>
                  <a:schemeClr val="dk1"/>
                </a:solidFill>
              </a:rPr>
              <a:t>Number of women and men within therapeutic area. Percent participation by gender is listed for each therapeutic area.</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s-419">
                <a:solidFill>
                  <a:schemeClr val="dk1"/>
                </a:solidFill>
              </a:rPr>
              <a:t>De un total de </a:t>
            </a:r>
            <a:r>
              <a:rPr b="1" lang="es-419">
                <a:solidFill>
                  <a:schemeClr val="dk1"/>
                </a:solidFill>
              </a:rPr>
              <a:t>127,458 participantes</a:t>
            </a:r>
            <a:r>
              <a:rPr lang="es-419">
                <a:solidFill>
                  <a:schemeClr val="dk1"/>
                </a:solidFill>
              </a:rPr>
              <a:t>, </a:t>
            </a:r>
            <a:r>
              <a:rPr b="1" lang="es-419">
                <a:solidFill>
                  <a:schemeClr val="dk1"/>
                </a:solidFill>
              </a:rPr>
              <a:t>52,082 eran mujeres</a:t>
            </a:r>
            <a:r>
              <a:rPr lang="es-419">
                <a:solidFill>
                  <a:schemeClr val="dk1"/>
                </a:solidFill>
              </a:rPr>
              <a:t>, lo que representa un </a:t>
            </a:r>
            <a:r>
              <a:rPr b="1" lang="es-419">
                <a:solidFill>
                  <a:schemeClr val="dk1"/>
                </a:solidFill>
              </a:rPr>
              <a:t>41%</a:t>
            </a:r>
            <a:r>
              <a:rPr lang="es-419">
                <a:solidFill>
                  <a:schemeClr val="dk1"/>
                </a:solidFill>
              </a:rPr>
              <a:t>.</a:t>
            </a:r>
            <a:endParaRPr/>
          </a:p>
        </p:txBody>
      </p:sp>
      <p:sp>
        <p:nvSpPr>
          <p:cNvPr id="299" name="Google Shape;299;g3bdf54edfe7_0_91: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3bdf54edfe7_0_1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s-419">
                <a:solidFill>
                  <a:schemeClr val="dk1"/>
                </a:solidFill>
              </a:rPr>
              <a:t>En distintas poblaciones repartidas por edades se ve el sesgo de efectividad de los medicamentos a razón se sexo</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s-419">
                <a:solidFill>
                  <a:schemeClr val="dk1"/>
                </a:solidFill>
              </a:rPr>
              <a:t>La administración conjunta de medicamentos que se sabe interactúan afecta enormemente a la morbilidad, la mortalidad y la economía de la salud. Este estudio tiene como objetivo examinar el fenómeno de la interacción farmacológica (DDI) con un análisis longitudinal a gran escala de las diferencias de edad y género encontradas en los datos de administración de medicamentos de tres sistemas de salud distintos.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s-419">
                <a:solidFill>
                  <a:schemeClr val="dk1"/>
                </a:solidFill>
              </a:rPr>
              <a:t>Este estudio analiza las administraciones de medicamentos a partir de registros electrónicos de salud en Blumenau (Brasil; 133 K), Cataluña (España; 5,5 millones de personas) e Indianápolis (EE.UU.; 264 K).</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s-419">
                <a:solidFill>
                  <a:schemeClr val="dk1"/>
                </a:solidFill>
              </a:rPr>
              <a:t>En general, la prevalencia de DDI es significativamente mayor en las mujeres, con la excepción de los hombres mayores de 50 años en Indianápolis. </a:t>
            </a:r>
            <a:br>
              <a:rPr lang="es-419">
                <a:solidFill>
                  <a:schemeClr val="dk1"/>
                </a:solidFill>
              </a:rPr>
            </a:br>
            <a:br>
              <a:rPr lang="es-419">
                <a:solidFill>
                  <a:schemeClr val="dk1"/>
                </a:solidFill>
              </a:rPr>
            </a:br>
            <a:br>
              <a:rPr lang="es-419">
                <a:solidFill>
                  <a:schemeClr val="dk1"/>
                </a:solidFill>
              </a:rPr>
            </a:br>
            <a:r>
              <a:rPr lang="es-419">
                <a:solidFill>
                  <a:schemeClr val="dk1"/>
                </a:solidFill>
              </a:rPr>
              <a:t>Una </a:t>
            </a:r>
            <a:r>
              <a:rPr b="1" lang="es-419">
                <a:solidFill>
                  <a:schemeClr val="dk1"/>
                </a:solidFill>
              </a:rPr>
              <a:t>Interacción Farmacológica (Drug-Drug Interaction - DDI)</a:t>
            </a:r>
            <a:r>
              <a:rPr lang="es-419">
                <a:solidFill>
                  <a:schemeClr val="dk1"/>
                </a:solidFill>
              </a:rPr>
              <a:t> ocurre cuando dos o más medicamentos administrados conjuntamente alteran mutuamente sus efectos, pudiendo modificar la eficacia terapéutica o aumentar el riesgo de efectos adversos.</a:t>
            </a:r>
            <a:endParaRPr>
              <a:solidFill>
                <a:schemeClr val="dk1"/>
              </a:solidFill>
            </a:endParaRPr>
          </a:p>
          <a:p>
            <a:pPr indent="0" lvl="0" marL="0" rtl="0" algn="l">
              <a:spcBef>
                <a:spcPts val="0"/>
              </a:spcBef>
              <a:spcAft>
                <a:spcPts val="0"/>
              </a:spcAft>
              <a:buClr>
                <a:schemeClr val="dk1"/>
              </a:buClr>
              <a:buSzPts val="1100"/>
              <a:buFont typeface="Arial"/>
              <a:buNone/>
            </a:pPr>
            <a:r>
              <a:rPr b="1" lang="es-419">
                <a:solidFill>
                  <a:schemeClr val="dk1"/>
                </a:solidFill>
              </a:rPr>
              <a:t>Alta prevalencia global</a:t>
            </a:r>
            <a:r>
              <a:rPr lang="es-419">
                <a:solidFill>
                  <a:schemeClr val="dk1"/>
                </a:solidFill>
              </a:rPr>
              <a:t> de DDI independientemente del sistema de salud</a:t>
            </a:r>
            <a:endParaRPr b="1">
              <a:solidFill>
                <a:schemeClr val="dk1"/>
              </a:solidFill>
            </a:endParaRPr>
          </a:p>
          <a:p>
            <a:pPr indent="0" lvl="0" marL="0" rtl="0" algn="l">
              <a:lnSpc>
                <a:spcPct val="100000"/>
              </a:lnSpc>
              <a:spcBef>
                <a:spcPts val="0"/>
              </a:spcBef>
              <a:spcAft>
                <a:spcPts val="0"/>
              </a:spcAft>
              <a:buSzPts val="1400"/>
              <a:buNone/>
            </a:pPr>
            <a:r>
              <a:t/>
            </a:r>
            <a:endParaRPr/>
          </a:p>
        </p:txBody>
      </p:sp>
      <p:sp>
        <p:nvSpPr>
          <p:cNvPr id="313" name="Google Shape;313;g3bdf54edfe7_0_115: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3bdf54edfe7_0_1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s-419" u="sng">
                <a:solidFill>
                  <a:schemeClr val="hlink"/>
                </a:solidFill>
                <a:hlinkClick r:id="rId2"/>
              </a:rPr>
              <a:t>https://genderedinnovations.stanford.edu/methods/lab.html</a:t>
            </a:r>
            <a:br>
              <a:rPr lang="es-419">
                <a:solidFill>
                  <a:schemeClr val="dk1"/>
                </a:solidFill>
              </a:rPr>
            </a:br>
            <a:br>
              <a:rPr lang="es-419">
                <a:solidFill>
                  <a:schemeClr val="dk1"/>
                </a:solidFill>
              </a:rPr>
            </a:br>
            <a:r>
              <a:rPr i="1" lang="es-419">
                <a:solidFill>
                  <a:schemeClr val="dk1"/>
                </a:solidFill>
              </a:rPr>
              <a:t>La investigación con animales incluye la interacción entre el sexo (características biológicas, tales como genes, hormonas, edad, fase reproductiva, cepa, etc.) y el ambiente del laboratorio (por ejemplo, prácticas de encasilla, actitudes y comportamientos de los investigadores, temperatura ambiente, dieta, etc.). Las flechas de doble fino representan interacciones entre sexo y ambiente.</a:t>
            </a:r>
            <a:r>
              <a:rPr lang="es-419">
                <a:solidFill>
                  <a:schemeClr val="dk1"/>
                </a:solidFill>
              </a:rPr>
              <a:t> Los procesos medioambientales, como las prácticas de jaula o la manipulación diferencial, pueden afectar de manera diferente a los animales hembra y macho. Los investigadores no deben identificar un efecto como dependiente del sexo (o un rasgo biológico) cuando, de hecho, depende de una condición ambiental.</a:t>
            </a:r>
            <a:endParaRPr>
              <a:solidFill>
                <a:schemeClr val="dk1"/>
              </a:solidFill>
            </a:endParaRPr>
          </a:p>
          <a:p>
            <a:pPr indent="0" lvl="0" marL="0" rtl="0" algn="l">
              <a:lnSpc>
                <a:spcPct val="115000"/>
              </a:lnSpc>
              <a:spcBef>
                <a:spcPts val="1000"/>
              </a:spcBef>
              <a:spcAft>
                <a:spcPts val="0"/>
              </a:spcAft>
              <a:buClr>
                <a:schemeClr val="dk1"/>
              </a:buClr>
              <a:buSzPts val="1100"/>
              <a:buFont typeface="Arial"/>
              <a:buNone/>
            </a:pPr>
            <a:r>
              <a:rPr lang="es-419">
                <a:solidFill>
                  <a:schemeClr val="dk1"/>
                </a:solidFill>
              </a:rPr>
              <a:t>Procesos ambientales que pueden interactuar con el sexo:</a:t>
            </a:r>
            <a:endParaRPr>
              <a:solidFill>
                <a:schemeClr val="dk1"/>
              </a:solidFill>
            </a:endParaRPr>
          </a:p>
          <a:p>
            <a:pPr indent="-298450" lvl="0" marL="457200" rtl="0" algn="l">
              <a:lnSpc>
                <a:spcPct val="115000"/>
              </a:lnSpc>
              <a:spcBef>
                <a:spcPts val="1000"/>
              </a:spcBef>
              <a:spcAft>
                <a:spcPts val="0"/>
              </a:spcAft>
              <a:buClr>
                <a:schemeClr val="dk1"/>
              </a:buClr>
              <a:buSzPts val="1100"/>
              <a:buChar char="●"/>
            </a:pPr>
            <a:r>
              <a:rPr i="1" lang="es-419">
                <a:solidFill>
                  <a:schemeClr val="dk1"/>
                </a:solidFill>
              </a:rPr>
              <a:t>Cajedo: individuo vs. grupo?</a:t>
            </a:r>
            <a:endParaRPr i="1">
              <a:solidFill>
                <a:schemeClr val="dk1"/>
              </a:solidFill>
            </a:endParaRPr>
          </a:p>
          <a:p>
            <a:pPr indent="-298450" lvl="1" marL="914400" rtl="0" algn="l">
              <a:lnSpc>
                <a:spcPct val="115000"/>
              </a:lnSpc>
              <a:spcBef>
                <a:spcPts val="0"/>
              </a:spcBef>
              <a:spcAft>
                <a:spcPts val="0"/>
              </a:spcAft>
              <a:buClr>
                <a:schemeClr val="dk1"/>
              </a:buClr>
              <a:buSzPts val="1100"/>
              <a:buChar char="○"/>
            </a:pPr>
            <a:r>
              <a:rPr lang="es-419">
                <a:solidFill>
                  <a:schemeClr val="dk1"/>
                </a:solidFill>
              </a:rPr>
              <a:t>Para evitar comportamientos agresivos, los roedores masculinos a menudo están enjaulados en grupos pequeños o solos. Rodeos alojados solos "expenden más energía manteniendo la temperatura corporal, que puede causar diferencias en parámetros como la ingesta calórica, la actividad muscular, la tasa metabólica, la distribución de grasa o el tamaño del cuerpo, con una plétora de posibles efectos aguas abajo sobre la actividad corporal y celular (Ritz et al., 2014). En cambio, las mujeres suelen estar acomodadas a la bajada de costes. Los roedores alojados a menudo duermen a menudo amontonados y, como resultado, gastan menos energía para mantenerse calientes. En este escenario se puede identificar una diferencia de sexo cuando, de hecho, las diferencias resultan de diferentes condiciones de vivienda.</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s-419">
                <a:solidFill>
                  <a:schemeClr val="dk1"/>
                </a:solidFill>
              </a:rPr>
              <a:t>Un grupo del mismo tamaño puede crear diferentes estresantes para las mujeres y los hombres. Estar enjaulado solo puede causar estrés (Ritz et al., 2014), pero la vivienda única reduce la variabilidad del rasgo tanto en hombres como en mujeres (Prendergast et al., 2014).</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s-419">
                <a:solidFill>
                  <a:schemeClr val="dk1"/>
                </a:solidFill>
              </a:rPr>
              <a:t>La jaula grupal también puede resultar en pérdida de cabello autoinducida o social, también llamada peluquería (Kaleuff et al., 2006). La barbierta (1) refleja a menudo las jerarquías sociales en las jaulas grupales del mismo sexo (tanto hembras como machos); 2) puede ser el resultado del estrés del hacinamiento; (3) tiene lugar en grupos de cría (machos de barberos females); y (4) se produce entre roedores lactantes (madres de barbecho). Labarización ocurre en algunas cepas más que en otras.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s-419">
                <a:solidFill>
                  <a:schemeClr val="dk1"/>
                </a:solidFill>
              </a:rPr>
              <a:t>El tamaño de la jaula puede limitar el comportamiento animal. Por ejemplo, muchas jaulas no pueden acomodar toda la gama del comportamiento sexual femenino. En estado salvaje, las hembras pueden dardos, acercarse y solicitar machos (Birke, 2011). Por estas razones, los artículos deben especificar las condiciones de la vivienda.</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i="1" lang="es-419">
                <a:solidFill>
                  <a:schemeClr val="dk1"/>
                </a:solidFill>
              </a:rPr>
              <a:t>Investigador/Staff.</a:t>
            </a:r>
            <a:r>
              <a:rPr lang="es-419">
                <a:solidFill>
                  <a:schemeClr val="dk1"/>
                </a:solidFill>
              </a:rPr>
              <a:t> Los experimentadores pueden ser una variable confusa en la investigación de roedores donde el estrés es un factor significativo. Un estudio encontró que ratas y ratones demostraron una respuesta de dolor reducida en presencia de un experimentador masculino en comparación con una experimentadora hembra. Tanto roedores masculinos como femeninos mostraron esta respuesta, pero las hembras lo mostraron más. Los investigadores identificaron este "efecto observador de la mujer" como una respuesta de estrés a la androstenona y la androstadienona, secreciones axilares que se encuentran en concentraciones más altas en hombres que en las hembras. Además de la analgesia inducida por el estrés, la presencia de estos compuestos resultó en un aumento de los niveles de corticosterona plasmáticos (Sorge et al., 2014).</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i="1" lang="es-419">
                <a:solidFill>
                  <a:schemeClr val="dk1"/>
                </a:solidFill>
              </a:rPr>
              <a:t>Manipulación. </a:t>
            </a:r>
            <a:r>
              <a:rPr lang="es-419">
                <a:solidFill>
                  <a:schemeClr val="dk1"/>
                </a:solidFill>
              </a:rPr>
              <a:t>Los roedores de control deben someterse a procedimientos igualmente estresantes como los de los roedores experimentales, como las cirugías falsas. Tomar manchas vaginales para establecer la etapa del ciclo estroso en roedores femeninos puede ser estresante; los roedores masculinos deben ser manejados de maneras similares (Becker et al., 2005). Sin estos controles, las diferencias en las respuestas al estrés pueden confundirse con otras diferencias de sexo.</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i="1" lang="es-419">
                <a:solidFill>
                  <a:schemeClr val="dk1"/>
                </a:solidFill>
              </a:rPr>
              <a:t>Ciclismo circadiano.</a:t>
            </a:r>
            <a:r>
              <a:rPr lang="es-419">
                <a:solidFill>
                  <a:schemeClr val="dk1"/>
                </a:solidFill>
              </a:rPr>
              <a:t> La testosterona varía estacionalmente y con ritmos circadianos. Del mismo modo, las concentraciones de hormonas en las mujeres pueden fluctuar en el transcurso de un solo día del ciclo estroso. Las secreciones Hypothalamo-pituitary-adrenal (HPA), que a su vez afectan a las secreciones gonadal, también varían a lo largo del día (Becker et al., 2005). Los investigadores deben especificar el fotoperiodo en la colonia y la hora del día en que se toman las mediciones.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i="1" lang="es-419">
                <a:solidFill>
                  <a:schemeClr val="dk1"/>
                </a:solidFill>
              </a:rPr>
              <a:t>Dinámica Social.</a:t>
            </a:r>
            <a:r>
              <a:rPr lang="es-419">
                <a:solidFill>
                  <a:schemeClr val="dk1"/>
                </a:solidFill>
              </a:rPr>
              <a:t> Edelmann et al. (2013) encontraron que el comportamiento materno de la rata media las diferencias de sexo en el juego entre los menores. El acicalamiento materno simulado, además de la atención materna normal, redujo el juego en los hombres pero no en las mujeres. Este efecto puede ser mediado por una mayor señalización de serotonina, ya que lamer materna también aumentó el ARN ARNm receptor de serotonina.</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i="1" lang="es-419">
                <a:solidFill>
                  <a:schemeClr val="dk1"/>
                </a:solidFill>
              </a:rPr>
              <a:t>Temperatura. </a:t>
            </a:r>
            <a:r>
              <a:rPr lang="es-419">
                <a:solidFill>
                  <a:schemeClr val="dk1"/>
                </a:solidFill>
              </a:rPr>
              <a:t>Los ratones de laboratorio se encuentran típicamente a temperaturas por debajo de su zona termoneutral. Gaskill et al. (2009) encontraron que cuando los ratones eran capaces de moverse entre tres jaulas con diferentes temperaturas, los ratones de ambos sexos preferían ambientes más cálidos para comportamientos inactivos y de mantenimiento (sin preferencia por comportamientos activos). Las hembras preferían la temperatura más alta; los machos no mostraron preferencia entre las temperaturas medias y las más altas. Al igual que con la longitud del día, las temperaturas ambientales en la colonia de investigación deben ser reportadas consistentemente.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i="1" lang="es-419">
                <a:solidFill>
                  <a:schemeClr val="dk1"/>
                </a:solidFill>
              </a:rPr>
              <a:t>Dieta.</a:t>
            </a:r>
            <a:r>
              <a:rPr lang="es-419">
                <a:solidFill>
                  <a:schemeClr val="dk1"/>
                </a:solidFill>
              </a:rPr>
              <a:t> Las dietas impactan el peso, el metabolismo, los niveles hormonales y las funciones inmunes; por lo tanto, debe notificarse la formulación de la dieta (Bhupathy et al., 2010; Luczak et al., 2011). Glover &amp; Assinder (2006) encontró que las dietas ricas en fitoestrógenos pueden tener efectos específicos del sexo en la salud cardíaca. En los machos, las dietas basadas en la soja disminuyeron significativamente la función cardíaca, aumentaron el desorden miocelular y llevaron a un aumento de la proteína motora de miosina asociada con la insuficiencia cardíaca. Este último efecto también se observó en menor grado en mujeres.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i="1" lang="es-419">
                <a:solidFill>
                  <a:schemeClr val="dk1"/>
                </a:solidFill>
              </a:rPr>
              <a:t>- Ropado.</a:t>
            </a:r>
            <a:r>
              <a:rPr lang="es-419">
                <a:solidFill>
                  <a:schemeClr val="dk1"/>
                </a:solidFill>
              </a:rPr>
              <a:t> La ropa de cama también podría tener un impacto en el estado hormonal. Se ha informado de que la ropa de cama de maíz para reducir el comportamiento agresivo en comparación con la ropa de cama a base de cartón al influir en la expresión alfa del receptor de estrógenos en el cerebro (Landeros et al., 2012). Los niveles elevados de mitógenos no másgénicos también se han notificado anteriormente en ratones alojados en la ropa de cama de corncob (Markaverich et al., 2002).</a:t>
            </a:r>
            <a:endParaRPr>
              <a:solidFill>
                <a:schemeClr val="dk1"/>
              </a:solidFill>
            </a:endParaRPr>
          </a:p>
          <a:p>
            <a:pPr indent="0" lvl="0" marL="0" rtl="0" algn="l">
              <a:spcBef>
                <a:spcPts val="100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SzPts val="1400"/>
              <a:buNone/>
            </a:pPr>
            <a:r>
              <a:t/>
            </a:r>
            <a:endParaRPr/>
          </a:p>
        </p:txBody>
      </p:sp>
      <p:sp>
        <p:nvSpPr>
          <p:cNvPr id="345" name="Google Shape;345;g3bdf54edfe7_0_104: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3bdf54edfe7_0_1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s-419">
                <a:solidFill>
                  <a:schemeClr val="dk1"/>
                </a:solidFill>
              </a:rPr>
              <a:t>El sexo, el género y los factores sociales más amplios, como la raza, la etnia y el estatus socioeconómico (SES), afectan a todas las partes de la vía del dolor, desde la señalización hasta la percepción, la expresión y el tratamiento. Estudios recientes han demostrado que las mujeres generalmente muestran un umbral de dolor más bajo en todos los tipos de dolor, calor, frío, estimulación química o eléctrica, e isquemia (Bartley &amp; Fillingim, 2013; Mogil, 2012). Algunos investigadores atribuyen estas diferencias únicamente a diferencias biológicas (sexoes); otros sugieren que estas diferencias observadas son, al menos en parte, disminuidas o amplificadas por el género. El hecho de que mujeres y hombres sean criados para expresar el dolor de manera diferente puede modificar tanto su respuesta biológica al dolor como su disposición a denunciarlo (Samulowitz et al., 2018). Una mejor comprensión de los mecanismos biológicos (sexo) y socioculturales (género) de dolor, y cómo estos interactúan con los regímenes de manejo del dolor, puede conducir a mejores resultados de salud para los pacientes con dolor. Mientras que mujeres y hombres han dominado históricamente estudios de género en el dolor, la investigación sobre el dolor entre las personas transgénero y de género está ahora en marcha.</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419">
                <a:solidFill>
                  <a:schemeClr val="dk1"/>
                </a:solidFill>
              </a:rPr>
              <a:t>Estudios más recientes están adoptando enfoques interseccionales. Newman y Thorn (2022) muestran que, en el dolor crónico, no hubo una experiencia de género universal, sino una interacción dinámica entre el género y otras identidades sociales, como la edad, el sexo, los ingresos, la raza/etnia, la educación y la alfabetización, asociados con las desigualdades. En su estudio, la clase más gravemente afectada fueron los pacientes negros o afroamericanos que vivían por debajo del umbral de pobreza con discapacidades y baja alfabetización.</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419">
                <a:solidFill>
                  <a:schemeClr val="dk1"/>
                </a:solidFill>
              </a:rPr>
              <a:t>Los mecanismos biológicos, como las hormonas sexuales, influyen en los sistemas nervioso e inmunitario y, por lo tanto, la señalización, la percepción, la expresión y la respuesta al tratamiento del dolor. Los roles y normas de género también influyen en el dolor. Las normas de género, que varían entre culturas, afectan a una sensibilidad percibida por el paciente con el dolor. Durante la infancia, se puede enseñar a los niños a ser duros y estoicos y a las niñas verbalizar molestias (Samulowitz et al., 2018). Los investigadores han demostrado que estas normas de género pueden ser cambiadas y que esto puede afectar la sensibilidad percibida al dolor (Robinson et al., 2003). Así, las diferencias biológicas observadas (dimorfismo sexual) también podrían ser consecuencia de las influencias sociales y ambientales de género. </a:t>
            </a:r>
            <a:endParaRPr>
              <a:solidFill>
                <a:schemeClr val="dk1"/>
              </a:solidFill>
            </a:endParaRPr>
          </a:p>
          <a:p>
            <a:pPr indent="0" lvl="0" marL="0" rtl="0" algn="l">
              <a:spcBef>
                <a:spcPts val="120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s-419">
                <a:solidFill>
                  <a:schemeClr val="dk1"/>
                </a:solidFill>
              </a:rPr>
              <a:t>https://www.nature.com/articles/d41586-019-00895-3</a:t>
            </a:r>
            <a:endParaRPr>
              <a:solidFill>
                <a:schemeClr val="dk1"/>
              </a:solidFill>
            </a:endParaRPr>
          </a:p>
          <a:p>
            <a:pPr indent="0" lvl="0" marL="0" rtl="0" algn="l">
              <a:lnSpc>
                <a:spcPct val="100000"/>
              </a:lnSpc>
              <a:spcBef>
                <a:spcPts val="0"/>
              </a:spcBef>
              <a:spcAft>
                <a:spcPts val="0"/>
              </a:spcAft>
              <a:buSzPts val="1400"/>
              <a:buNone/>
            </a:pPr>
            <a:r>
              <a:t/>
            </a:r>
            <a:endParaRPr/>
          </a:p>
        </p:txBody>
      </p:sp>
      <p:sp>
        <p:nvSpPr>
          <p:cNvPr id="358" name="Google Shape;358;g3bdf54edfe7_0_193: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3be240d52c7_0_2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s-419">
                <a:solidFill>
                  <a:schemeClr val="dk1"/>
                </a:solidFill>
              </a:rPr>
              <a:t>Esto simplemente es decir que si no hay sospecha de que hay cambios significativos asociados a la prevalencia de la enfermedad se puede seguir con estudios combinados de hombres y mujeres, pero en caso de que sí se debe considerar separarlos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s-419">
                <a:solidFill>
                  <a:schemeClr val="dk1"/>
                </a:solidFill>
              </a:rPr>
              <a:t>Los investigadores deben empezar con cohortes mixtas y examinar los datos en busca de posibles diferencias de sexo. Si no hay diferencias claras entre sexos (experimento 1), es razonable proceder con cohortes mixtas.</a:t>
            </a:r>
            <a:endParaRPr>
              <a:solidFill>
                <a:schemeClr val="dk1"/>
              </a:solidFill>
            </a:endParaRPr>
          </a:p>
          <a:p>
            <a:pPr indent="0" lvl="0" marL="0" rtl="0" algn="l">
              <a:spcBef>
                <a:spcPts val="0"/>
              </a:spcBef>
              <a:spcAft>
                <a:spcPts val="0"/>
              </a:spcAft>
              <a:buClr>
                <a:schemeClr val="dk1"/>
              </a:buClr>
              <a:buSzPts val="1100"/>
              <a:buFont typeface="Arial"/>
              <a:buNone/>
            </a:pPr>
            <a:r>
              <a:rPr lang="es-419">
                <a:solidFill>
                  <a:schemeClr val="dk1"/>
                </a:solidFill>
              </a:rPr>
              <a:t>Si los datos sugieren una diferencia de sexo (experimento 2), puede ser apropiado estudiar cohortes de cada sexo.</a:t>
            </a:r>
            <a:endParaRPr>
              <a:solidFill>
                <a:schemeClr val="dk1"/>
              </a:solidFill>
            </a:endParaRPr>
          </a:p>
          <a:p>
            <a:pPr indent="0" lvl="0" marL="0" rtl="0" algn="l">
              <a:lnSpc>
                <a:spcPct val="100000"/>
              </a:lnSpc>
              <a:spcBef>
                <a:spcPts val="0"/>
              </a:spcBef>
              <a:spcAft>
                <a:spcPts val="0"/>
              </a:spcAft>
              <a:buSzPts val="1400"/>
              <a:buNone/>
            </a:pPr>
            <a:r>
              <a:t/>
            </a:r>
            <a:endParaRPr/>
          </a:p>
        </p:txBody>
      </p:sp>
      <p:sp>
        <p:nvSpPr>
          <p:cNvPr id="371" name="Google Shape;371;g3be240d52c7_0_217: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3be240d52c7_0_2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s-419">
                <a:solidFill>
                  <a:schemeClr val="dk1"/>
                </a:solidFill>
              </a:rPr>
              <a:t>hay varias estrategisa para separarlos. manteniendo cohortes con los dos sexos repartidas entre casos y controles, considerando solo uno de slos sexos o hacer un estudio por separado conmuchas más muestras de hombres y  mujeres</a:t>
            </a:r>
            <a:endParaRPr>
              <a:solidFill>
                <a:schemeClr val="dk1"/>
              </a:solidFill>
            </a:endParaRPr>
          </a:p>
          <a:p>
            <a:pPr indent="0" lvl="0" marL="0" rtl="0" algn="l">
              <a:spcBef>
                <a:spcPts val="0"/>
              </a:spcBef>
              <a:spcAft>
                <a:spcPts val="0"/>
              </a:spcAft>
              <a:buClr>
                <a:schemeClr val="dk1"/>
              </a:buClr>
              <a:buSzPts val="1100"/>
              <a:buFont typeface="Arial"/>
              <a:buNone/>
            </a:pPr>
            <a:r>
              <a:rPr lang="es-419">
                <a:solidFill>
                  <a:schemeClr val="dk1"/>
                </a:solidFill>
              </a:rPr>
              <a:t>en el primer caso tienes la ventaja de, al trabajar en un mismo experimento, conocer si el tratamiento interacciona con la variable sexo y los dos experimentos por separado y permite adaptar los experimentos a condiciones distintas en momentos distintos o bajo condiciones diferentes.</a:t>
            </a:r>
            <a:br>
              <a:rPr lang="es-419">
                <a:solidFill>
                  <a:schemeClr val="dk1"/>
                </a:solidFill>
              </a:rPr>
            </a:br>
            <a:endParaRPr>
              <a:solidFill>
                <a:schemeClr val="dk1"/>
              </a:solidFill>
            </a:endParaRPr>
          </a:p>
          <a:p>
            <a:pPr indent="0" lvl="0" marL="0" rtl="0" algn="l">
              <a:lnSpc>
                <a:spcPct val="115000"/>
              </a:lnSpc>
              <a:spcBef>
                <a:spcPts val="1800"/>
              </a:spcBef>
              <a:spcAft>
                <a:spcPts val="0"/>
              </a:spcAft>
              <a:buClr>
                <a:schemeClr val="dk1"/>
              </a:buClr>
              <a:buSzPts val="1100"/>
              <a:buFont typeface="Arial"/>
              <a:buNone/>
            </a:pPr>
            <a:r>
              <a:rPr b="1" lang="es-419" sz="1700">
                <a:solidFill>
                  <a:schemeClr val="dk1"/>
                </a:solidFill>
              </a:rPr>
              <a:t>Diseño factorial 2x2</a:t>
            </a:r>
            <a:endParaRPr b="1" sz="1700">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s-419">
                <a:solidFill>
                  <a:schemeClr val="dk1"/>
                </a:solidFill>
              </a:rPr>
              <a:t>Definición</a:t>
            </a:r>
            <a:r>
              <a:rPr lang="es-419">
                <a:solidFill>
                  <a:schemeClr val="dk1"/>
                </a:solidFill>
              </a:rPr>
              <a:t>: Se manipulan dos factores, cada uno con dos niveles (por ejemplo, sexo: macho/hembra y tratamiento: control/tratado).</a:t>
            </a:r>
            <a:br>
              <a:rPr lang="es-419">
                <a:solidFill>
                  <a:schemeClr val="dk1"/>
                </a:solidFill>
              </a:rPr>
            </a:b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s-419">
                <a:solidFill>
                  <a:schemeClr val="dk1"/>
                </a:solidFill>
              </a:rPr>
              <a:t>Estructura</a:t>
            </a:r>
            <a:r>
              <a:rPr lang="es-419">
                <a:solidFill>
                  <a:schemeClr val="dk1"/>
                </a:solidFill>
              </a:rPr>
              <a:t>: Se combinan todos los niveles de ambos factores, resultando en 4 grupos experimentales:</a:t>
            </a:r>
            <a:br>
              <a:rPr lang="es-419">
                <a:solidFill>
                  <a:schemeClr val="dk1"/>
                </a:solidFill>
              </a:rPr>
            </a:b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s-419">
                <a:solidFill>
                  <a:schemeClr val="dk1"/>
                </a:solidFill>
              </a:rPr>
              <a:t>Machos + Control</a:t>
            </a:r>
            <a:br>
              <a:rPr lang="es-419">
                <a:solidFill>
                  <a:schemeClr val="dk1"/>
                </a:solidFill>
              </a:rPr>
            </a:b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s-419">
                <a:solidFill>
                  <a:schemeClr val="dk1"/>
                </a:solidFill>
              </a:rPr>
              <a:t>Machos + Tratamiento</a:t>
            </a:r>
            <a:br>
              <a:rPr lang="es-419">
                <a:solidFill>
                  <a:schemeClr val="dk1"/>
                </a:solidFill>
              </a:rPr>
            </a:b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s-419">
                <a:solidFill>
                  <a:schemeClr val="dk1"/>
                </a:solidFill>
              </a:rPr>
              <a:t>Hembras + Control</a:t>
            </a:r>
            <a:br>
              <a:rPr lang="es-419">
                <a:solidFill>
                  <a:schemeClr val="dk1"/>
                </a:solidFill>
              </a:rPr>
            </a:b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s-419">
                <a:solidFill>
                  <a:schemeClr val="dk1"/>
                </a:solidFill>
              </a:rPr>
              <a:t>Hembras + Tratamiento</a:t>
            </a:r>
            <a:br>
              <a:rPr lang="es-419">
                <a:solidFill>
                  <a:schemeClr val="dk1"/>
                </a:solidFill>
              </a:rPr>
            </a:b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s-419">
                <a:solidFill>
                  <a:schemeClr val="dk1"/>
                </a:solidFill>
              </a:rPr>
              <a:t>Asignación</a:t>
            </a:r>
            <a:r>
              <a:rPr lang="es-419">
                <a:solidFill>
                  <a:schemeClr val="dk1"/>
                </a:solidFill>
              </a:rPr>
              <a:t>: Los ratones se asignan aleatoriamente a cada grupo.</a:t>
            </a:r>
            <a:br>
              <a:rPr lang="es-419">
                <a:solidFill>
                  <a:schemeClr val="dk1"/>
                </a:solidFill>
              </a:rPr>
            </a:b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s-419">
                <a:solidFill>
                  <a:schemeClr val="dk1"/>
                </a:solidFill>
              </a:rPr>
              <a:t>Ventajas</a:t>
            </a:r>
            <a:r>
              <a:rPr lang="es-419">
                <a:solidFill>
                  <a:schemeClr val="dk1"/>
                </a:solidFill>
              </a:rPr>
              <a:t>: Permite analizar efectos principales (de cada factor) e interacción entre factores (por ejemplo, si el efecto del tratamiento depende del sexo)</a:t>
            </a:r>
            <a:endParaRPr>
              <a:solidFill>
                <a:schemeClr val="dk1"/>
              </a:solidFill>
            </a:endParaRPr>
          </a:p>
          <a:p>
            <a:pPr indent="0" lvl="0" marL="0" rtl="0" algn="l">
              <a:spcBef>
                <a:spcPts val="1200"/>
              </a:spcBef>
              <a:spcAft>
                <a:spcPts val="0"/>
              </a:spcAft>
              <a:buClr>
                <a:schemeClr val="dk1"/>
              </a:buClr>
              <a:buSzPts val="1100"/>
              <a:buFont typeface="Arial"/>
              <a:buNone/>
            </a:pPr>
            <a:r>
              <a:rPr lang="es-419">
                <a:solidFill>
                  <a:schemeClr val="dk1"/>
                </a:solidFill>
              </a:rPr>
              <a:t>.</a:t>
            </a:r>
            <a:endParaRPr>
              <a:solidFill>
                <a:schemeClr val="dk1"/>
              </a:solidFill>
            </a:endParaRPr>
          </a:p>
          <a:p>
            <a:pPr indent="0" lvl="0" marL="0" rtl="0" algn="l">
              <a:lnSpc>
                <a:spcPct val="115000"/>
              </a:lnSpc>
              <a:spcBef>
                <a:spcPts val="1800"/>
              </a:spcBef>
              <a:spcAft>
                <a:spcPts val="0"/>
              </a:spcAft>
              <a:buClr>
                <a:schemeClr val="dk1"/>
              </a:buClr>
              <a:buSzPts val="1100"/>
              <a:buFont typeface="Arial"/>
              <a:buNone/>
            </a:pPr>
            <a:r>
              <a:rPr b="1" lang="es-419" sz="1700">
                <a:solidFill>
                  <a:schemeClr val="dk1"/>
                </a:solidFill>
              </a:rPr>
              <a:t>Completely Randomized Design (diseño completamente aleatorizado, un solo factor)</a:t>
            </a:r>
            <a:endParaRPr b="1" sz="1700">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s-419">
                <a:solidFill>
                  <a:schemeClr val="dk1"/>
                </a:solidFill>
              </a:rPr>
              <a:t>Definición</a:t>
            </a:r>
            <a:r>
              <a:rPr lang="es-419">
                <a:solidFill>
                  <a:schemeClr val="dk1"/>
                </a:solidFill>
              </a:rPr>
              <a:t>: Solo se manipula un factor (por ejemplo, tratamiento: control vs. tratado), ignorando el sexo.</a:t>
            </a:r>
            <a:br>
              <a:rPr lang="es-419">
                <a:solidFill>
                  <a:schemeClr val="dk1"/>
                </a:solidFill>
              </a:rPr>
            </a:b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s-419">
                <a:solidFill>
                  <a:schemeClr val="dk1"/>
                </a:solidFill>
              </a:rPr>
              <a:t>Estructura</a:t>
            </a:r>
            <a:r>
              <a:rPr lang="es-419">
                <a:solidFill>
                  <a:schemeClr val="dk1"/>
                </a:solidFill>
              </a:rPr>
              <a:t>: Los ratones (machos y hembras juntos o de un solo sexo) se asignan aleatoriamente a los grupos de tratamiento.</a:t>
            </a:r>
            <a:br>
              <a:rPr lang="es-419">
                <a:solidFill>
                  <a:schemeClr val="dk1"/>
                </a:solidFill>
              </a:rPr>
            </a:b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s-419">
                <a:solidFill>
                  <a:schemeClr val="dk1"/>
                </a:solidFill>
              </a:rPr>
              <a:t>Grupos</a:t>
            </a:r>
            <a:r>
              <a:rPr lang="es-419">
                <a:solidFill>
                  <a:schemeClr val="dk1"/>
                </a:solidFill>
              </a:rPr>
              <a:t>:</a:t>
            </a:r>
            <a:br>
              <a:rPr lang="es-419">
                <a:solidFill>
                  <a:schemeClr val="dk1"/>
                </a:solidFill>
              </a:rPr>
            </a:b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s-419">
                <a:solidFill>
                  <a:schemeClr val="dk1"/>
                </a:solidFill>
              </a:rPr>
              <a:t>Control</a:t>
            </a:r>
            <a:br>
              <a:rPr lang="es-419">
                <a:solidFill>
                  <a:schemeClr val="dk1"/>
                </a:solidFill>
              </a:rPr>
            </a:b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s-419">
                <a:solidFill>
                  <a:schemeClr val="dk1"/>
                </a:solidFill>
              </a:rPr>
              <a:t>Tratamiento</a:t>
            </a:r>
            <a:br>
              <a:rPr lang="es-419">
                <a:solidFill>
                  <a:schemeClr val="dk1"/>
                </a:solidFill>
              </a:rPr>
            </a:b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s-419">
                <a:solidFill>
                  <a:schemeClr val="dk1"/>
                </a:solidFill>
              </a:rPr>
              <a:t>Ventajas</a:t>
            </a:r>
            <a:r>
              <a:rPr lang="es-419">
                <a:solidFill>
                  <a:schemeClr val="dk1"/>
                </a:solidFill>
              </a:rPr>
              <a:t>: Sencillo y adecuado si solo interesa un factor y no se espera interacción con el sexo</a:t>
            </a:r>
            <a:br>
              <a:rPr lang="es-419">
                <a:solidFill>
                  <a:schemeClr val="dk1"/>
                </a:solidFill>
              </a:rPr>
            </a:br>
            <a:br>
              <a:rPr lang="es-419">
                <a:solidFill>
                  <a:schemeClr val="dk1"/>
                </a:solidFill>
              </a:rPr>
            </a:br>
            <a:r>
              <a:rPr b="1" lang="es-419" sz="1700">
                <a:solidFill>
                  <a:schemeClr val="dk1"/>
                </a:solidFill>
              </a:rPr>
              <a:t>Dos experimentos separados para machos y hembras</a:t>
            </a:r>
            <a:endParaRPr b="1" sz="1700">
              <a:solidFill>
                <a:schemeClr val="dk1"/>
              </a:solidFill>
            </a:endParaRPr>
          </a:p>
          <a:p>
            <a:pPr indent="-298450" lvl="0" marL="457200" rtl="0" algn="l">
              <a:lnSpc>
                <a:spcPct val="115000"/>
              </a:lnSpc>
              <a:spcBef>
                <a:spcPts val="0"/>
              </a:spcBef>
              <a:spcAft>
                <a:spcPts val="0"/>
              </a:spcAft>
              <a:buClr>
                <a:schemeClr val="dk1"/>
              </a:buClr>
              <a:buSzPts val="1100"/>
              <a:buChar char="●"/>
            </a:pPr>
            <a:r>
              <a:rPr b="1" lang="es-419">
                <a:solidFill>
                  <a:schemeClr val="dk1"/>
                </a:solidFill>
              </a:rPr>
              <a:t>Definición</a:t>
            </a:r>
            <a:r>
              <a:rPr lang="es-419">
                <a:solidFill>
                  <a:schemeClr val="dk1"/>
                </a:solidFill>
              </a:rPr>
              <a:t>: Se realiza el mismo experimento por duplicado, uno solo con machos y otro solo con hembras.</a:t>
            </a:r>
            <a:br>
              <a:rPr lang="es-419">
                <a:solidFill>
                  <a:schemeClr val="dk1"/>
                </a:solidFill>
              </a:rPr>
            </a:b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s-419">
                <a:solidFill>
                  <a:schemeClr val="dk1"/>
                </a:solidFill>
              </a:rPr>
              <a:t>Estructura</a:t>
            </a:r>
            <a:r>
              <a:rPr lang="es-419">
                <a:solidFill>
                  <a:schemeClr val="dk1"/>
                </a:solidFill>
              </a:rPr>
              <a:t>:</a:t>
            </a:r>
            <a:br>
              <a:rPr lang="es-419">
                <a:solidFill>
                  <a:schemeClr val="dk1"/>
                </a:solidFill>
              </a:rPr>
            </a:b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s-419">
                <a:solidFill>
                  <a:schemeClr val="dk1"/>
                </a:solidFill>
              </a:rPr>
              <a:t>Experimento 1: solo machos (control y tratamiento)</a:t>
            </a:r>
            <a:br>
              <a:rPr lang="es-419">
                <a:solidFill>
                  <a:schemeClr val="dk1"/>
                </a:solidFill>
              </a:rPr>
            </a:b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s-419">
                <a:solidFill>
                  <a:schemeClr val="dk1"/>
                </a:solidFill>
              </a:rPr>
              <a:t>Experimento 2: solo hembras (control y tratamiento)</a:t>
            </a:r>
            <a:br>
              <a:rPr lang="es-419">
                <a:solidFill>
                  <a:schemeClr val="dk1"/>
                </a:solidFill>
              </a:rPr>
            </a:b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s-419">
                <a:solidFill>
                  <a:schemeClr val="dk1"/>
                </a:solidFill>
              </a:rPr>
              <a:t>Ventajas</a:t>
            </a:r>
            <a:r>
              <a:rPr lang="es-419">
                <a:solidFill>
                  <a:schemeClr val="dk1"/>
                </a:solidFill>
              </a:rPr>
              <a:t>: Permite analizar efectos dentro de cada sexo, pero no permite evaluar formalmente la interacción entre sexo y tratamiento, ya que los análisis se hacen por separado</a:t>
            </a:r>
            <a:endParaRPr>
              <a:solidFill>
                <a:schemeClr val="dk1"/>
              </a:solidFill>
            </a:endParaRPr>
          </a:p>
          <a:p>
            <a:pPr indent="0" lvl="0" marL="0" rtl="0" algn="l">
              <a:spcBef>
                <a:spcPts val="120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SzPts val="1400"/>
              <a:buNone/>
            </a:pPr>
            <a:r>
              <a:t/>
            </a:r>
            <a:endParaRPr/>
          </a:p>
        </p:txBody>
      </p:sp>
      <p:sp>
        <p:nvSpPr>
          <p:cNvPr id="385" name="Google Shape;385;g3be240d52c7_0_230: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be240d52c7_0_2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just">
              <a:lnSpc>
                <a:spcPct val="115000"/>
              </a:lnSpc>
              <a:spcBef>
                <a:spcPts val="0"/>
              </a:spcBef>
              <a:spcAft>
                <a:spcPts val="0"/>
              </a:spcAft>
              <a:buClr>
                <a:schemeClr val="dk1"/>
              </a:buClr>
              <a:buSzPts val="1100"/>
              <a:buFont typeface="Arial"/>
              <a:buNone/>
            </a:pPr>
            <a:r>
              <a:rPr lang="es-419" sz="1200">
                <a:solidFill>
                  <a:schemeClr val="dk1"/>
                </a:solidFill>
                <a:latin typeface="Roboto"/>
                <a:ea typeface="Roboto"/>
                <a:cs typeface="Roboto"/>
                <a:sym typeface="Roboto"/>
              </a:rPr>
              <a:t>Es un </a:t>
            </a:r>
            <a:r>
              <a:rPr b="1" lang="es-419" sz="1200">
                <a:solidFill>
                  <a:schemeClr val="dk1"/>
                </a:solidFill>
                <a:latin typeface="Roboto"/>
                <a:ea typeface="Roboto"/>
                <a:cs typeface="Roboto"/>
                <a:sym typeface="Roboto"/>
              </a:rPr>
              <a:t>error sistemático</a:t>
            </a:r>
            <a:r>
              <a:rPr lang="es-419" sz="1200">
                <a:solidFill>
                  <a:schemeClr val="dk1"/>
                </a:solidFill>
                <a:latin typeface="Roboto"/>
                <a:ea typeface="Roboto"/>
                <a:cs typeface="Roboto"/>
                <a:sym typeface="Roboto"/>
              </a:rPr>
              <a:t> hecho por un </a:t>
            </a:r>
            <a:r>
              <a:rPr b="1" lang="es-419" sz="1200">
                <a:solidFill>
                  <a:schemeClr val="dk1"/>
                </a:solidFill>
                <a:latin typeface="Roboto"/>
                <a:ea typeface="Roboto"/>
                <a:cs typeface="Roboto"/>
                <a:sym typeface="Roboto"/>
              </a:rPr>
              <a:t>humano</a:t>
            </a:r>
            <a:r>
              <a:rPr lang="es-419" sz="1200">
                <a:solidFill>
                  <a:schemeClr val="dk1"/>
                </a:solidFill>
                <a:latin typeface="Roboto"/>
                <a:ea typeface="Roboto"/>
                <a:cs typeface="Roboto"/>
                <a:sym typeface="Roboto"/>
              </a:rPr>
              <a:t> (sesgo cognitivo) o una </a:t>
            </a:r>
            <a:r>
              <a:rPr b="1" lang="es-419" sz="1200">
                <a:solidFill>
                  <a:schemeClr val="dk1"/>
                </a:solidFill>
                <a:latin typeface="Roboto"/>
                <a:ea typeface="Roboto"/>
                <a:cs typeface="Roboto"/>
                <a:sym typeface="Roboto"/>
              </a:rPr>
              <a:t>máquina</a:t>
            </a:r>
            <a:r>
              <a:rPr lang="es-419" sz="1200">
                <a:solidFill>
                  <a:schemeClr val="dk1"/>
                </a:solidFill>
                <a:latin typeface="Roboto"/>
                <a:ea typeface="Roboto"/>
                <a:cs typeface="Roboto"/>
                <a:sym typeface="Roboto"/>
              </a:rPr>
              <a:t> (sesgos en los algoritmos)</a:t>
            </a:r>
            <a:endParaRPr sz="1200">
              <a:solidFill>
                <a:schemeClr val="dk1"/>
              </a:solidFill>
              <a:latin typeface="Roboto"/>
              <a:ea typeface="Roboto"/>
              <a:cs typeface="Roboto"/>
              <a:sym typeface="Roboto"/>
            </a:endParaRPr>
          </a:p>
          <a:p>
            <a:pPr indent="0" lvl="0" marL="0" rtl="0" algn="just">
              <a:lnSpc>
                <a:spcPct val="115000"/>
              </a:lnSpc>
              <a:spcBef>
                <a:spcPts val="0"/>
              </a:spcBef>
              <a:spcAft>
                <a:spcPts val="0"/>
              </a:spcAft>
              <a:buClr>
                <a:schemeClr val="dk1"/>
              </a:buClr>
              <a:buSzPts val="1100"/>
              <a:buFont typeface="Arial"/>
              <a:buNone/>
            </a:pPr>
            <a:r>
              <a:t/>
            </a:r>
            <a:endParaRPr sz="1200">
              <a:solidFill>
                <a:schemeClr val="dk1"/>
              </a:solidFill>
              <a:latin typeface="Roboto"/>
              <a:ea typeface="Roboto"/>
              <a:cs typeface="Roboto"/>
              <a:sym typeface="Roboto"/>
            </a:endParaRPr>
          </a:p>
          <a:p>
            <a:pPr indent="0" lvl="0" marL="0" rtl="0" algn="just">
              <a:lnSpc>
                <a:spcPct val="115000"/>
              </a:lnSpc>
              <a:spcBef>
                <a:spcPts val="0"/>
              </a:spcBef>
              <a:spcAft>
                <a:spcPts val="0"/>
              </a:spcAft>
              <a:buClr>
                <a:schemeClr val="dk1"/>
              </a:buClr>
              <a:buSzPts val="1100"/>
              <a:buFont typeface="Arial"/>
              <a:buNone/>
            </a:pPr>
            <a:r>
              <a:rPr lang="es-419" sz="1200">
                <a:solidFill>
                  <a:schemeClr val="dk1"/>
                </a:solidFill>
                <a:latin typeface="Roboto"/>
                <a:ea typeface="Roboto"/>
                <a:cs typeface="Roboto"/>
                <a:sym typeface="Roboto"/>
              </a:rPr>
              <a:t>Que conduce a una </a:t>
            </a:r>
            <a:r>
              <a:rPr b="1" lang="es-419" sz="1200">
                <a:solidFill>
                  <a:schemeClr val="dk1"/>
                </a:solidFill>
                <a:latin typeface="Roboto"/>
                <a:ea typeface="Roboto"/>
                <a:cs typeface="Roboto"/>
                <a:sym typeface="Roboto"/>
              </a:rPr>
              <a:t>desventaja</a:t>
            </a:r>
            <a:r>
              <a:rPr lang="es-419" sz="1200">
                <a:solidFill>
                  <a:schemeClr val="dk1"/>
                </a:solidFill>
                <a:latin typeface="Roboto"/>
                <a:ea typeface="Roboto"/>
                <a:cs typeface="Roboto"/>
                <a:sym typeface="Roboto"/>
              </a:rPr>
              <a:t> un individio o grupo de personas identificadas por atributos personales (sexo, género, edad, raza, étnia, etc.</a:t>
            </a:r>
            <a:endParaRPr sz="1200">
              <a:solidFill>
                <a:schemeClr val="dk1"/>
              </a:solidFill>
            </a:endParaRPr>
          </a:p>
          <a:p>
            <a:pPr indent="0" lvl="0" marL="0" rtl="0" algn="l">
              <a:lnSpc>
                <a:spcPct val="100000"/>
              </a:lnSpc>
              <a:spcBef>
                <a:spcPts val="0"/>
              </a:spcBef>
              <a:spcAft>
                <a:spcPts val="0"/>
              </a:spcAft>
              <a:buSzPts val="1400"/>
              <a:buNone/>
            </a:pPr>
            <a:r>
              <a:rPr lang="es-419"/>
              <a:t>Underestimation of health need -&gt; cannot access to risk heath program</a:t>
            </a:r>
            <a:endParaRPr/>
          </a:p>
        </p:txBody>
      </p:sp>
      <p:sp>
        <p:nvSpPr>
          <p:cNvPr id="112" name="Google Shape;112;g3be240d52c7_0_264: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3be240d52c7_0_2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es-419" sz="1700">
                <a:solidFill>
                  <a:schemeClr val="dk1"/>
                </a:solidFill>
              </a:rPr>
              <a:t>Ejemplo de análisis correcto e incorrecto de diferencias por sexo en estudios preclínicos</a:t>
            </a:r>
            <a:endParaRPr b="1" sz="1700">
              <a:solidFill>
                <a:schemeClr val="dk1"/>
              </a:solidFill>
            </a:endParaRPr>
          </a:p>
          <a:p>
            <a:pPr indent="0" lvl="0" marL="0" rtl="0" algn="l">
              <a:lnSpc>
                <a:spcPct val="115000"/>
              </a:lnSpc>
              <a:spcBef>
                <a:spcPts val="1800"/>
              </a:spcBef>
              <a:spcAft>
                <a:spcPts val="0"/>
              </a:spcAft>
              <a:buClr>
                <a:schemeClr val="dk1"/>
              </a:buClr>
              <a:buSzPts val="1100"/>
              <a:buFont typeface="Arial"/>
              <a:buNone/>
            </a:pPr>
            <a:r>
              <a:rPr b="1" lang="es-419" sz="1700">
                <a:solidFill>
                  <a:schemeClr val="dk1"/>
                </a:solidFill>
              </a:rPr>
              <a:t>1. Enfoque correcto: análisis de interacción</a:t>
            </a:r>
            <a:endParaRPr b="1" sz="1700">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s-419">
                <a:solidFill>
                  <a:schemeClr val="dk1"/>
                </a:solidFill>
              </a:rPr>
              <a:t>Diseño actual recomendado:</a:t>
            </a:r>
            <a:br>
              <a:rPr b="1" lang="es-419">
                <a:solidFill>
                  <a:schemeClr val="dk1"/>
                </a:solidFill>
              </a:rPr>
            </a:br>
            <a:r>
              <a:rPr lang="es-419">
                <a:solidFill>
                  <a:schemeClr val="dk1"/>
                </a:solidFill>
              </a:rPr>
              <a:t> Tras las nuevas directrices (SABV y SAGER), los estudios deben incluir tanto ratones machos como hembras, y dividirlos en grupos de tratamiento y control (diseño factorial 2x2).</a:t>
            </a:r>
            <a:br>
              <a:rPr lang="es-419">
                <a:solidFill>
                  <a:schemeClr val="dk1"/>
                </a:solidFill>
              </a:rPr>
            </a:b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s-419">
                <a:solidFill>
                  <a:schemeClr val="dk1"/>
                </a:solidFill>
              </a:rPr>
              <a:t>Análisis adecuado:</a:t>
            </a:r>
            <a:br>
              <a:rPr b="1" lang="es-419">
                <a:solidFill>
                  <a:schemeClr val="dk1"/>
                </a:solidFill>
              </a:rPr>
            </a:br>
            <a:r>
              <a:rPr lang="es-419">
                <a:solidFill>
                  <a:schemeClr val="dk1"/>
                </a:solidFill>
              </a:rPr>
              <a:t> El análisis estadístico debe incluir el sexo como factor en el modelo (por ejemplo, usando ANOVA o regresión), y probar formalmente si existe una </a:t>
            </a:r>
            <a:r>
              <a:rPr b="1" lang="es-419">
                <a:solidFill>
                  <a:schemeClr val="dk1"/>
                </a:solidFill>
              </a:rPr>
              <a:t>interacción</a:t>
            </a:r>
            <a:r>
              <a:rPr lang="es-419">
                <a:solidFill>
                  <a:schemeClr val="dk1"/>
                </a:solidFill>
              </a:rPr>
              <a:t> entre sexo y tratamiento.</a:t>
            </a:r>
            <a:br>
              <a:rPr lang="es-419">
                <a:solidFill>
                  <a:schemeClr val="dk1"/>
                </a:solidFill>
              </a:rPr>
            </a:b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s-419">
                <a:solidFill>
                  <a:schemeClr val="dk1"/>
                </a:solidFill>
              </a:rPr>
              <a:t>¿Por qué es importante?</a:t>
            </a:r>
            <a:br>
              <a:rPr b="1" lang="es-419">
                <a:solidFill>
                  <a:schemeClr val="dk1"/>
                </a:solidFill>
              </a:rPr>
            </a:br>
            <a:r>
              <a:rPr lang="es-419">
                <a:solidFill>
                  <a:schemeClr val="dk1"/>
                </a:solidFill>
              </a:rPr>
              <a:t> Esto permite saber si la respuesta al tratamiento realmente </a:t>
            </a:r>
            <a:r>
              <a:rPr b="1" lang="es-419">
                <a:solidFill>
                  <a:schemeClr val="dk1"/>
                </a:solidFill>
              </a:rPr>
              <a:t>depende del sexo</a:t>
            </a:r>
            <a:r>
              <a:rPr lang="es-419">
                <a:solidFill>
                  <a:schemeClr val="dk1"/>
                </a:solidFill>
              </a:rPr>
              <a:t> o si el efecto es similar en ambos sexos.</a:t>
            </a:r>
            <a:br>
              <a:rPr lang="es-419">
                <a:solidFill>
                  <a:schemeClr val="dk1"/>
                </a:solidFill>
              </a:rPr>
            </a:b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s-419">
                <a:solidFill>
                  <a:schemeClr val="dk1"/>
                </a:solidFill>
              </a:rPr>
              <a:t>Ejemplo del texto:</a:t>
            </a:r>
            <a:br>
              <a:rPr b="1" lang="es-419">
                <a:solidFill>
                  <a:schemeClr val="dk1"/>
                </a:solidFill>
              </a:rPr>
            </a:br>
            <a:r>
              <a:rPr lang="es-419">
                <a:solidFill>
                  <a:schemeClr val="dk1"/>
                </a:solidFill>
              </a:rPr>
              <a:t> En el ejemplo, la interacción sexo-tratamiento no es significativa (p = 0,89), lo que indica que machos y hembras responden igual al fármaco X.</a:t>
            </a:r>
            <a:br>
              <a:rPr lang="es-419">
                <a:solidFill>
                  <a:schemeClr val="dk1"/>
                </a:solidFill>
              </a:rPr>
            </a:b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800"/>
              </a:spcBef>
              <a:spcAft>
                <a:spcPts val="0"/>
              </a:spcAft>
              <a:buClr>
                <a:schemeClr val="dk1"/>
              </a:buClr>
              <a:buSzPts val="1100"/>
              <a:buFont typeface="Arial"/>
              <a:buNone/>
            </a:pPr>
            <a:r>
              <a:rPr b="1" lang="es-419" sz="1700">
                <a:solidFill>
                  <a:schemeClr val="dk1"/>
                </a:solidFill>
              </a:rPr>
              <a:t>2. Enfoque incorrecto: análisis separado por sexo (DISS)</a:t>
            </a:r>
            <a:endParaRPr b="1" sz="1700">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s-419">
                <a:solidFill>
                  <a:schemeClr val="dk1"/>
                </a:solidFill>
              </a:rPr>
              <a:t>Qué hacen muchos investigadores:</a:t>
            </a:r>
            <a:br>
              <a:rPr b="1" lang="es-419">
                <a:solidFill>
                  <a:schemeClr val="dk1"/>
                </a:solidFill>
              </a:rPr>
            </a:br>
            <a:r>
              <a:rPr lang="es-419">
                <a:solidFill>
                  <a:schemeClr val="dk1"/>
                </a:solidFill>
              </a:rPr>
              <a:t> Realizan dos análisis independientes: uno para machos y otro para hembras, y comparan los valores p obtenidos en cada grupo.</a:t>
            </a:r>
            <a:br>
              <a:rPr lang="es-419">
                <a:solidFill>
                  <a:schemeClr val="dk1"/>
                </a:solidFill>
              </a:rPr>
            </a:b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s-419">
                <a:solidFill>
                  <a:schemeClr val="dk1"/>
                </a:solidFill>
              </a:rPr>
              <a:t>Ejemplo del texto:</a:t>
            </a:r>
            <a:br>
              <a:rPr b="1" lang="es-419">
                <a:solidFill>
                  <a:schemeClr val="dk1"/>
                </a:solidFill>
              </a:rPr>
            </a:br>
            <a:r>
              <a:rPr lang="es-419">
                <a:solidFill>
                  <a:schemeClr val="dk1"/>
                </a:solidFill>
              </a:rPr>
              <a:t> En hembras, p = 0,10 (no significativo); en machos, p = 0,02 (significativo). Muchos interpretan esto como que el fármaco solo funciona en machos.</a:t>
            </a:r>
            <a:br>
              <a:rPr lang="es-419">
                <a:solidFill>
                  <a:schemeClr val="dk1"/>
                </a:solidFill>
              </a:rPr>
            </a:b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s-419">
                <a:solidFill>
                  <a:schemeClr val="dk1"/>
                </a:solidFill>
              </a:rPr>
              <a:t>¿Por qué es un error?</a:t>
            </a:r>
            <a:br>
              <a:rPr b="1" lang="es-419">
                <a:solidFill>
                  <a:schemeClr val="dk1"/>
                </a:solidFill>
              </a:rPr>
            </a:br>
            <a:r>
              <a:rPr lang="es-419">
                <a:solidFill>
                  <a:schemeClr val="dk1"/>
                </a:solidFill>
              </a:rPr>
              <a:t> </a:t>
            </a:r>
            <a:r>
              <a:rPr b="1" lang="es-419">
                <a:solidFill>
                  <a:schemeClr val="dk1"/>
                </a:solidFill>
              </a:rPr>
              <a:t>No se está comparando formalmente la diferencia entre sexos</a:t>
            </a:r>
            <a:r>
              <a:rPr lang="es-419">
                <a:solidFill>
                  <a:schemeClr val="dk1"/>
                </a:solidFill>
              </a:rPr>
              <a:t>. El hecho de que un resultado sea significativo en un grupo y no en el otro NO significa que haya una diferencia real entre grupos.</a:t>
            </a:r>
            <a:br>
              <a:rPr lang="es-419">
                <a:solidFill>
                  <a:schemeClr val="dk1"/>
                </a:solidFill>
              </a:rPr>
            </a:br>
            <a:r>
              <a:rPr lang="es-419">
                <a:solidFill>
                  <a:schemeClr val="dk1"/>
                </a:solidFill>
              </a:rPr>
              <a:t> Esta falacia se llama </a:t>
            </a:r>
            <a:r>
              <a:rPr b="1" lang="es-419">
                <a:solidFill>
                  <a:schemeClr val="dk1"/>
                </a:solidFill>
              </a:rPr>
              <a:t>DISS</a:t>
            </a:r>
            <a:r>
              <a:rPr lang="es-419">
                <a:solidFill>
                  <a:schemeClr val="dk1"/>
                </a:solidFill>
              </a:rPr>
              <a:t> (Difference in Sex-Specific Significance).</a:t>
            </a:r>
            <a:br>
              <a:rPr lang="es-419">
                <a:solidFill>
                  <a:schemeClr val="dk1"/>
                </a:solidFill>
              </a:rPr>
            </a:b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s-419">
                <a:solidFill>
                  <a:schemeClr val="dk1"/>
                </a:solidFill>
              </a:rPr>
              <a:t>Consecuencias:</a:t>
            </a:r>
            <a:br>
              <a:rPr b="1" lang="es-419">
                <a:solidFill>
                  <a:schemeClr val="dk1"/>
                </a:solidFill>
              </a:rPr>
            </a:br>
            <a:endParaRPr b="1">
              <a:solidFill>
                <a:schemeClr val="dk1"/>
              </a:solidFill>
            </a:endParaRPr>
          </a:p>
          <a:p>
            <a:pPr indent="-298450" lvl="1" marL="914400" rtl="0" algn="l">
              <a:lnSpc>
                <a:spcPct val="115000"/>
              </a:lnSpc>
              <a:spcBef>
                <a:spcPts val="0"/>
              </a:spcBef>
              <a:spcAft>
                <a:spcPts val="0"/>
              </a:spcAft>
              <a:buClr>
                <a:schemeClr val="dk1"/>
              </a:buClr>
              <a:buSzPts val="1100"/>
              <a:buChar char="○"/>
            </a:pPr>
            <a:r>
              <a:rPr lang="es-419">
                <a:solidFill>
                  <a:schemeClr val="dk1"/>
                </a:solidFill>
              </a:rPr>
              <a:t>Se pueden perder hallazgos generalizables (por ejemplo, que el fármaco es eficaz en ambos sexos).</a:t>
            </a:r>
            <a:br>
              <a:rPr lang="es-419">
                <a:solidFill>
                  <a:schemeClr val="dk1"/>
                </a:solidFill>
              </a:rPr>
            </a:b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s-419">
                <a:solidFill>
                  <a:schemeClr val="dk1"/>
                </a:solidFill>
              </a:rPr>
              <a:t>Se pueden generar falsos positivos (creer que hay una diferencia entre sexos cuando no la hay).</a:t>
            </a:r>
            <a:br>
              <a:rPr lang="es-419">
                <a:solidFill>
                  <a:schemeClr val="dk1"/>
                </a:solidFill>
              </a:rPr>
            </a:b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s-419">
                <a:solidFill>
                  <a:schemeClr val="dk1"/>
                </a:solidFill>
              </a:rPr>
              <a:t>Puede llevar a decisiones erróneas en el desarrollo de fármacos, perjudicando la salud pública y la equidad.</a:t>
            </a:r>
            <a:br>
              <a:rPr lang="es-419">
                <a:solidFill>
                  <a:schemeClr val="dk1"/>
                </a:solidFill>
              </a:rPr>
            </a:b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800"/>
              </a:spcBef>
              <a:spcAft>
                <a:spcPts val="0"/>
              </a:spcAft>
              <a:buClr>
                <a:schemeClr val="dk1"/>
              </a:buClr>
              <a:buSzPts val="1100"/>
              <a:buFont typeface="Arial"/>
              <a:buNone/>
            </a:pPr>
            <a:r>
              <a:rPr b="1" lang="es-419" sz="1700">
                <a:solidFill>
                  <a:schemeClr val="dk1"/>
                </a:solidFill>
              </a:rPr>
              <a:t>3. Conclusión principal</a:t>
            </a:r>
            <a:endParaRPr b="1" sz="1700">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s-419">
                <a:solidFill>
                  <a:schemeClr val="dk1"/>
                </a:solidFill>
              </a:rPr>
              <a:t>El análisis correcto</a:t>
            </a:r>
            <a:r>
              <a:rPr lang="es-419">
                <a:solidFill>
                  <a:schemeClr val="dk1"/>
                </a:solidFill>
              </a:rPr>
              <a:t> es siempre incluir sexo y tratamiento en el mismo modelo estadístico y probar la interacción.</a:t>
            </a:r>
            <a:br>
              <a:rPr lang="es-419">
                <a:solidFill>
                  <a:schemeClr val="dk1"/>
                </a:solidFill>
              </a:rPr>
            </a:b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s-419">
                <a:solidFill>
                  <a:schemeClr val="dk1"/>
                </a:solidFill>
              </a:rPr>
              <a:t>El análisis separado por sexo</a:t>
            </a:r>
            <a:r>
              <a:rPr lang="es-419">
                <a:solidFill>
                  <a:schemeClr val="dk1"/>
                </a:solidFill>
              </a:rPr>
              <a:t> puede llevar a interpretaciones erróneas y a conclusiones no justificadas sobre diferencias entre sexos.</a:t>
            </a:r>
            <a:br>
              <a:rPr lang="es-419">
                <a:solidFill>
                  <a:schemeClr val="dk1"/>
                </a:solidFill>
              </a:rPr>
            </a:b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s-419">
                <a:solidFill>
                  <a:schemeClr val="dk1"/>
                </a:solidFill>
              </a:rPr>
              <a:t>La reproducibilidad y la equidad</a:t>
            </a:r>
            <a:r>
              <a:rPr lang="es-419">
                <a:solidFill>
                  <a:schemeClr val="dk1"/>
                </a:solidFill>
              </a:rPr>
              <a:t> en la investigación biomédica dependen de aplicar correctamente estos enfoques estadísticos.</a:t>
            </a:r>
            <a:br>
              <a:rPr lang="es-419">
                <a:solidFill>
                  <a:schemeClr val="dk1"/>
                </a:solidFill>
              </a:rPr>
            </a:b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419">
                <a:solidFill>
                  <a:schemeClr val="dk1"/>
                </a:solidFill>
              </a:rPr>
              <a:t>Comparar los valores p de dos análisis separados no es equivalente a probar una interacción, y puede llevar a interpretaciones erróneas</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s-419">
                <a:solidFill>
                  <a:schemeClr val="dk1"/>
                </a:solidFill>
              </a:rPr>
              <a:t>En resumen:</a:t>
            </a:r>
            <a:br>
              <a:rPr b="1" lang="es-419">
                <a:solidFill>
                  <a:schemeClr val="dk1"/>
                </a:solidFill>
              </a:rPr>
            </a:br>
            <a:r>
              <a:rPr lang="es-419">
                <a:solidFill>
                  <a:schemeClr val="dk1"/>
                </a:solidFill>
              </a:rPr>
              <a:t> El texto subraya que para evaluar diferencias por sexo en la respuesta a un tratamiento, es imprescindible usar modelos estadísticos que incluyan ambos factores y su interacción. Analizar por separado y comparar valores p es un error común que puede llevar a conclusiones incorrectas y perjudiciales.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419">
                <a:solidFill>
                  <a:schemeClr val="dk1"/>
                </a:solidFill>
              </a:rPr>
              <a:t>Preguntas relacionadas</a:t>
            </a:r>
            <a:endParaRPr>
              <a:solidFill>
                <a:schemeClr val="dk1"/>
              </a:solidFill>
            </a:endParaRPr>
          </a:p>
          <a:p>
            <a:pPr indent="0" lvl="0" marL="0" rtl="0" algn="l">
              <a:spcBef>
                <a:spcPts val="0"/>
              </a:spcBef>
              <a:spcAft>
                <a:spcPts val="0"/>
              </a:spcAft>
              <a:buClr>
                <a:schemeClr val="dk1"/>
              </a:buClr>
              <a:buSzPts val="1100"/>
              <a:buFont typeface="Arial"/>
              <a:buNone/>
            </a:pPr>
            <a:r>
              <a:rPr lang="es-419">
                <a:solidFill>
                  <a:schemeClr val="dk1"/>
                </a:solidFill>
              </a:rPr>
              <a:t>Por qué es importante incluir la interacción sexo-tratamiento en el análisis estadístico</a:t>
            </a:r>
            <a:endParaRPr>
              <a:solidFill>
                <a:schemeClr val="dk1"/>
              </a:solidFill>
            </a:endParaRPr>
          </a:p>
          <a:p>
            <a:pPr indent="0" lvl="0" marL="0" rtl="0" algn="l">
              <a:spcBef>
                <a:spcPts val="0"/>
              </a:spcBef>
              <a:spcAft>
                <a:spcPts val="0"/>
              </a:spcAft>
              <a:buClr>
                <a:schemeClr val="dk1"/>
              </a:buClr>
              <a:buSzPts val="1100"/>
              <a:buFont typeface="Arial"/>
              <a:buNone/>
            </a:pPr>
            <a:r>
              <a:rPr lang="es-419">
                <a:solidFill>
                  <a:schemeClr val="dk1"/>
                </a:solidFill>
              </a:rPr>
              <a:t>Cómo puede un análisis separado de sexos llevar a conclusiones erróneas sobre el efecto del fármaco</a:t>
            </a:r>
            <a:endParaRPr>
              <a:solidFill>
                <a:schemeClr val="dk1"/>
              </a:solidFill>
            </a:endParaRPr>
          </a:p>
          <a:p>
            <a:pPr indent="0" lvl="0" marL="0" rtl="0" algn="l">
              <a:spcBef>
                <a:spcPts val="0"/>
              </a:spcBef>
              <a:spcAft>
                <a:spcPts val="0"/>
              </a:spcAft>
              <a:buClr>
                <a:schemeClr val="dk1"/>
              </a:buClr>
              <a:buSzPts val="1100"/>
              <a:buFont typeface="Arial"/>
              <a:buNone/>
            </a:pPr>
            <a:r>
              <a:rPr lang="es-419">
                <a:solidFill>
                  <a:schemeClr val="dk1"/>
                </a:solidFill>
              </a:rPr>
              <a:t>Cuáles son las consecuencias clínicas de no detectar diferencias reales entre sexos en estudios biomédicos</a:t>
            </a:r>
            <a:endParaRPr>
              <a:solidFill>
                <a:schemeClr val="dk1"/>
              </a:solidFill>
            </a:endParaRPr>
          </a:p>
          <a:p>
            <a:pPr indent="0" lvl="0" marL="0" rtl="0" algn="l">
              <a:spcBef>
                <a:spcPts val="0"/>
              </a:spcBef>
              <a:spcAft>
                <a:spcPts val="0"/>
              </a:spcAft>
              <a:buClr>
                <a:schemeClr val="dk1"/>
              </a:buClr>
              <a:buSzPts val="1100"/>
              <a:buFont typeface="Arial"/>
              <a:buNone/>
            </a:pPr>
            <a:r>
              <a:rPr lang="es-419">
                <a:solidFill>
                  <a:schemeClr val="dk1"/>
                </a:solidFill>
              </a:rPr>
              <a:t>Por qué los análisis por separado pueden ser menos confiables que los modelos con interacción estadística</a:t>
            </a:r>
            <a:endParaRPr>
              <a:solidFill>
                <a:schemeClr val="dk1"/>
              </a:solidFill>
            </a:endParaRPr>
          </a:p>
          <a:p>
            <a:pPr indent="0" lvl="0" marL="0" rtl="0" algn="l">
              <a:spcBef>
                <a:spcPts val="0"/>
              </a:spcBef>
              <a:spcAft>
                <a:spcPts val="0"/>
              </a:spcAft>
              <a:buClr>
                <a:schemeClr val="dk1"/>
              </a:buClr>
              <a:buSzPts val="1100"/>
              <a:buFont typeface="Arial"/>
              <a:buNone/>
            </a:pPr>
            <a:r>
              <a:rPr lang="es-419">
                <a:solidFill>
                  <a:schemeClr val="dk1"/>
                </a:solidFill>
              </a:rPr>
              <a:t>Cómo afecta la interpretación incorrecta de p-values en la percepción de efectos específicos del sexo</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br>
              <a:rPr lang="es-419">
                <a:solidFill>
                  <a:schemeClr val="dk1"/>
                </a:solidFill>
              </a:rPr>
            </a:br>
            <a:br>
              <a:rPr lang="es-419">
                <a:solidFill>
                  <a:schemeClr val="dk1"/>
                </a:solidFill>
              </a:rPr>
            </a:br>
            <a:br>
              <a:rPr lang="es-419">
                <a:solidFill>
                  <a:schemeClr val="dk1"/>
                </a:solidFill>
              </a:rPr>
            </a:br>
            <a:br>
              <a:rPr lang="es-419">
                <a:solidFill>
                  <a:schemeClr val="dk1"/>
                </a:solidFill>
              </a:rPr>
            </a:br>
            <a:br>
              <a:rPr lang="es-419">
                <a:solidFill>
                  <a:schemeClr val="dk1"/>
                </a:solidFill>
              </a:rPr>
            </a:br>
            <a:r>
              <a:rPr lang="es-419">
                <a:solidFill>
                  <a:schemeClr val="dk1"/>
                </a:solidFill>
              </a:rPr>
              <a:t>A) El estudio tiene un diseño factorial 2X2, donde un factor es el tratamiento farmacológico y el otro es el sexo (aquí, operacionalizado como una variable categórica como la presencia de ovarios o cromosoma Y).</a:t>
            </a:r>
            <a:endParaRPr>
              <a:solidFill>
                <a:schemeClr val="dk1"/>
              </a:solidFill>
            </a:endParaRPr>
          </a:p>
          <a:p>
            <a:pPr indent="0" lvl="0" marL="0" rtl="0" algn="l">
              <a:spcBef>
                <a:spcPts val="0"/>
              </a:spcBef>
              <a:spcAft>
                <a:spcPts val="0"/>
              </a:spcAft>
              <a:buClr>
                <a:schemeClr val="dk1"/>
              </a:buClr>
              <a:buSzPts val="1100"/>
              <a:buFont typeface="Arial"/>
              <a:buNone/>
            </a:pPr>
            <a:r>
              <a:rPr lang="es-419">
                <a:solidFill>
                  <a:schemeClr val="dk1"/>
                </a:solidFill>
              </a:rPr>
              <a:t>(B) Dado este diseño y el mandato de presentar resultados desagregados, es probable que los investigadores realicen dos pruebas separadas para un efecto del fármaco X, una en ratones hembra y otra en ratones macho, sin comparar estadísticamente hembras y machos.11 Al encontrar un efecto estadísticamente significativo en ratones macho pero no en hembras, los investigadores cometen entonces un error «DISS» (véase el texto): concluyen un efecto del fármaco específico del sexo a pesar de no haber comparado el efecto del fármaco entre los grupos clasificados por sexo.12,34 Por lo tanto, existe el riesgo de que este hallazgo espurio de diferencia aparezca en su informe de investigación.11 Una estrategia analítica adecuada no habría mostrado ninguna evidencia estadística de que los ratones hembra y macho respondieran de forma diferente (interacción sexo-tratamiento, p = 0,89) y habría mostrado un efecto altamente significativo del fármaco X que era independiente del sexo (efecto principal del tratamiento, p = 0,004). Ambos resultados, relevantes para la salud humana, se habrían pasado por alto utilizando el enfoque DISS. ∗ estadísticamente significativo. Los gráficos de cajas y bigotes representan datos hipotéticos analizados en un ANOVA univariante de dos vías utilizando SPSS v.29. Los datos pueden solicitarse a los autores.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br>
              <a:rPr lang="es-419">
                <a:solidFill>
                  <a:schemeClr val="dk1"/>
                </a:solidFill>
              </a:rPr>
            </a:b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SzPts val="1400"/>
              <a:buNone/>
            </a:pPr>
            <a:r>
              <a:t/>
            </a:r>
            <a:endParaRPr/>
          </a:p>
        </p:txBody>
      </p:sp>
      <p:sp>
        <p:nvSpPr>
          <p:cNvPr id="398" name="Google Shape;398;g3be240d52c7_0_242: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3bdf54edfe7_0_4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3" name="Google Shape;413;g3bdf54edfe7_0_495: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3bdf54edfe7_0_4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s-419">
                <a:solidFill>
                  <a:schemeClr val="dk1"/>
                </a:solidFill>
              </a:rPr>
              <a:t>Barplot que representa la distribución en el porcentaje de clasificación por sexo en todas las muestras de EGA y dbGaP (no únicas) incluidas en estudios de 2018 a la fecha de recuperación de datos (20 de noviembre de21).</a:t>
            </a:r>
            <a:endParaRPr/>
          </a:p>
        </p:txBody>
      </p:sp>
      <p:sp>
        <p:nvSpPr>
          <p:cNvPr id="419" name="Google Shape;419;g3bdf54edfe7_0_443: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3bdf54edfe7_0_4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s-419">
                <a:solidFill>
                  <a:schemeClr val="dk1"/>
                </a:solidFill>
              </a:rPr>
              <a:t>Distribución de clasificación del sexo en el porcentaje de las muestras usadas en los estudios dbGaP anualmente.</a:t>
            </a:r>
            <a:endParaRPr>
              <a:solidFill>
                <a:schemeClr val="dk1"/>
              </a:solidFill>
            </a:endParaRPr>
          </a:p>
          <a:p>
            <a:pPr indent="0" lvl="0" marL="0" rtl="0" algn="l">
              <a:spcBef>
                <a:spcPts val="0"/>
              </a:spcBef>
              <a:spcAft>
                <a:spcPts val="0"/>
              </a:spcAft>
              <a:buClr>
                <a:schemeClr val="dk1"/>
              </a:buClr>
              <a:buSzPts val="1100"/>
              <a:buFont typeface="Arial"/>
              <a:buNone/>
            </a:pPr>
            <a:r>
              <a:rPr lang="es-419">
                <a:solidFill>
                  <a:schemeClr val="dk1"/>
                </a:solidFill>
              </a:rPr>
              <a:t>En el European Genome-phenome Archive (EGA), tras una actualización de sus requisitos de metadatos en julio de 2013 y la entrada en vigor en 2018 de la política que hace obligatorio declarar el sexo biológico de cada muestra al enviar datos de secuenciación, la proporción de muestras clasificadas como “unknown” pasó de más del 75 % en 2010–2013 a menos del 25 % desde 2018, alcanzando un mínimo cercano al 5 % en 2021. En contraste, el Database of Genotypes and Phenotypes (dbGaP) introdujo en 2019 la obligatoriedad de incluir la información de sexo únicamente para los envíos de datos de variantes genéticas (VCF/PLINK); sin embargo, esa medida no modificó de forma detectable la proporción de muestras sin clasificar, que se ha mantenido consistentemente por debajo del 25 % a lo largo de 2009–2021.</a:t>
            </a:r>
            <a:endParaRPr/>
          </a:p>
        </p:txBody>
      </p:sp>
      <p:sp>
        <p:nvSpPr>
          <p:cNvPr id="436" name="Google Shape;436;g3bdf54edfe7_0_459: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g3bdf54edfe7_0_4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4" name="Google Shape;454;g3bdf54edfe7_0_476: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3bdf54edfe7_0_3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8" name="Google Shape;468;g3bdf54edfe7_0_324: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3bdf54edfe7_0_1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br>
              <a:rPr lang="es-419">
                <a:solidFill>
                  <a:schemeClr val="dk1"/>
                </a:solidFill>
              </a:rPr>
            </a:br>
            <a:r>
              <a:rPr b="1" lang="es-419">
                <a:solidFill>
                  <a:schemeClr val="dk1"/>
                </a:solidFill>
              </a:rPr>
              <a:t>Definen 44 atributos críticos</a:t>
            </a:r>
            <a:r>
              <a:rPr lang="es-419">
                <a:solidFill>
                  <a:schemeClr val="dk1"/>
                </a:solidFill>
              </a:rPr>
              <a:t> de cualquier modelo de IA (procedencia y tamaño de los datos, características demográficas, métricas de rendimiento desagregadas, transparencia del algoritmo, etc.).</a:t>
            </a:r>
            <a:br>
              <a:rPr lang="es-419">
                <a:solidFill>
                  <a:schemeClr val="dk1"/>
                </a:solidFill>
              </a:rPr>
            </a:b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s-419">
                <a:solidFill>
                  <a:schemeClr val="dk1"/>
                </a:solidFill>
              </a:rPr>
              <a:t>Construyen tres “modelos de sesgo”</a:t>
            </a:r>
            <a:r>
              <a:rPr lang="es-419">
                <a:solidFill>
                  <a:schemeClr val="dk1"/>
                </a:solidFill>
              </a:rPr>
              <a:t> que cuantifican el RoB de forma complementaria:</a:t>
            </a:r>
            <a:br>
              <a:rPr lang="es-419">
                <a:solidFill>
                  <a:schemeClr val="dk1"/>
                </a:solidFill>
              </a:rPr>
            </a:b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s-419">
                <a:solidFill>
                  <a:schemeClr val="dk1"/>
                </a:solidFill>
              </a:rPr>
              <a:t>Analítico</a:t>
            </a:r>
            <a:r>
              <a:rPr lang="es-419">
                <a:solidFill>
                  <a:schemeClr val="dk1"/>
                </a:solidFill>
              </a:rPr>
              <a:t>, a partir de métricas estadísticas de la distribución de errores.</a:t>
            </a:r>
            <a:br>
              <a:rPr lang="es-419">
                <a:solidFill>
                  <a:schemeClr val="dk1"/>
                </a:solidFill>
              </a:rPr>
            </a:b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s-419">
                <a:solidFill>
                  <a:schemeClr val="dk1"/>
                </a:solidFill>
              </a:rPr>
              <a:t>Butterfly</a:t>
            </a:r>
            <a:r>
              <a:rPr lang="es-419">
                <a:solidFill>
                  <a:schemeClr val="dk1"/>
                </a:solidFill>
              </a:rPr>
              <a:t>, visualizando asimetrías de desempeño (“alas” desiguales indican mayor sesgo).</a:t>
            </a:r>
            <a:br>
              <a:rPr lang="es-419">
                <a:solidFill>
                  <a:schemeClr val="dk1"/>
                </a:solidFill>
              </a:rPr>
            </a:b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s-419">
                <a:solidFill>
                  <a:schemeClr val="dk1"/>
                </a:solidFill>
              </a:rPr>
              <a:t>Ranking-based</a:t>
            </a:r>
            <a:r>
              <a:rPr lang="es-419">
                <a:solidFill>
                  <a:schemeClr val="dk1"/>
                </a:solidFill>
              </a:rPr>
              <a:t>, ordenando los estudios según su puntuación de sesgo.</a:t>
            </a:r>
            <a:br>
              <a:rPr lang="es-419">
                <a:solidFill>
                  <a:schemeClr val="dk1"/>
                </a:solidFill>
              </a:rPr>
            </a:b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s-419">
                <a:solidFill>
                  <a:schemeClr val="dk1"/>
                </a:solidFill>
              </a:rPr>
              <a:t>Validan</a:t>
            </a:r>
            <a:r>
              <a:rPr lang="es-419">
                <a:solidFill>
                  <a:schemeClr val="dk1"/>
                </a:solidFill>
              </a:rPr>
              <a:t> estos modelos con dos expertos y comparan sus resultados mediante </a:t>
            </a:r>
            <a:r>
              <a:rPr b="1" lang="es-419">
                <a:solidFill>
                  <a:schemeClr val="dk1"/>
                </a:solidFill>
              </a:rPr>
              <a:t>análisis de variabilidad</a:t>
            </a:r>
            <a:r>
              <a:rPr lang="es-419">
                <a:solidFill>
                  <a:schemeClr val="dk1"/>
                </a:solidFill>
              </a:rPr>
              <a: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br>
              <a:rPr lang="es-419">
                <a:solidFill>
                  <a:schemeClr val="dk1"/>
                </a:solidFill>
              </a:rPr>
            </a:br>
            <a:r>
              <a:rPr lang="es-419">
                <a:solidFill>
                  <a:schemeClr val="dk1"/>
                </a:solidFill>
              </a:rPr>
              <a:t>El artículo aborda de forma pionera el </a:t>
            </a:r>
            <a:r>
              <a:rPr b="1" lang="es-419">
                <a:solidFill>
                  <a:schemeClr val="dk1"/>
                </a:solidFill>
              </a:rPr>
              <a:t>sesgo en los modelos de IA aplicados a sistemas médicos</a:t>
            </a:r>
            <a:r>
              <a:rPr lang="es-419">
                <a:solidFill>
                  <a:schemeClr val="dk1"/>
                </a:solidFill>
              </a:rPr>
              <a:t> mediante una revisión sistemática de </a:t>
            </a:r>
            <a:r>
              <a:rPr b="1" lang="es-419">
                <a:solidFill>
                  <a:schemeClr val="dk1"/>
                </a:solidFill>
              </a:rPr>
              <a:t>48 estudios</a:t>
            </a:r>
            <a:r>
              <a:rPr lang="es-419">
                <a:solidFill>
                  <a:schemeClr val="dk1"/>
                </a:solidFill>
              </a:rPr>
              <a:t>, clasificados en tres tipos de modelos:</a:t>
            </a:r>
            <a:br>
              <a:rPr lang="es-419">
                <a:solidFill>
                  <a:schemeClr val="dk1"/>
                </a:solidFill>
              </a:rPr>
            </a:br>
            <a:br>
              <a:rPr lang="es-419">
                <a:solidFill>
                  <a:schemeClr val="dk1"/>
                </a:solidFill>
              </a:rPr>
            </a:br>
            <a:r>
              <a:rPr lang="es-419">
                <a:solidFill>
                  <a:schemeClr val="dk1"/>
                </a:solidFill>
              </a:rPr>
              <a:t>n este enfoque muestran que </a:t>
            </a:r>
            <a:r>
              <a:rPr b="1" lang="es-419">
                <a:solidFill>
                  <a:schemeClr val="dk1"/>
                </a:solidFill>
              </a:rPr>
              <a:t>los estudios que no reportan de manera exhaustiva los atributos críticos</a:t>
            </a:r>
            <a:r>
              <a:rPr lang="es-419">
                <a:solidFill>
                  <a:schemeClr val="dk1"/>
                </a:solidFill>
              </a:rPr>
              <a:t> tienden a tener </a:t>
            </a:r>
            <a:r>
              <a:rPr b="1" lang="es-419">
                <a:solidFill>
                  <a:schemeClr val="dk1"/>
                </a:solidFill>
              </a:rPr>
              <a:t>alto riesgo de sesgo</a:t>
            </a:r>
            <a:r>
              <a:rPr lang="es-419">
                <a:solidFill>
                  <a:schemeClr val="dk1"/>
                </a:solidFill>
              </a:rPr>
              <a:t> (RoB), mientras que los más transparentes y detallados en su protocolo de diseño presentan riesgo moderado o bajo</a:t>
            </a:r>
            <a:r>
              <a:rPr lang="es-419">
                <a:solidFill>
                  <a:schemeClr val="dk1"/>
                </a:solidFill>
                <a:uFill>
                  <a:noFill/>
                </a:uFill>
                <a:hlinkClick r:id="rId2">
                  <a:extLst>
                    <a:ext uri="{A12FA001-AC4F-418D-AE19-62706E023703}">
                      <ahyp:hlinkClr val="tx"/>
                    </a:ext>
                  </a:extLst>
                </a:hlinkClick>
              </a:rPr>
              <a:t> </a:t>
            </a:r>
            <a:r>
              <a:rPr lang="es-419" u="sng">
                <a:solidFill>
                  <a:schemeClr val="hlink"/>
                </a:solidFill>
                <a:hlinkClick r:id="rId3"/>
              </a:rPr>
              <a:t>SpringerLink</a:t>
            </a:r>
            <a:r>
              <a:rPr lang="es-419">
                <a:solidFill>
                  <a:schemeClr val="dk1"/>
                </a:solidFill>
              </a:rPr>
              <a: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419">
                <a:solidFill>
                  <a:schemeClr val="dk1"/>
                </a:solidFill>
              </a:rPr>
              <a:t>Finalmente, los autores concluyen que </a:t>
            </a:r>
            <a:r>
              <a:rPr b="1" lang="es-419">
                <a:solidFill>
                  <a:schemeClr val="dk1"/>
                </a:solidFill>
              </a:rPr>
              <a:t>la mitad</a:t>
            </a:r>
            <a:r>
              <a:rPr lang="es-419">
                <a:solidFill>
                  <a:schemeClr val="dk1"/>
                </a:solidFill>
              </a:rPr>
              <a:t> de los estudios examinados adolecen de un </a:t>
            </a:r>
            <a:r>
              <a:rPr b="1" lang="es-419">
                <a:solidFill>
                  <a:schemeClr val="dk1"/>
                </a:solidFill>
              </a:rPr>
              <a:t>RoB elevado</a:t>
            </a:r>
            <a:r>
              <a:rPr lang="es-419">
                <a:solidFill>
                  <a:schemeClr val="dk1"/>
                </a:solidFill>
              </a:rPr>
              <a:t> y recomiendan instaurar </a:t>
            </a:r>
            <a:r>
              <a:rPr b="1" lang="es-419">
                <a:solidFill>
                  <a:schemeClr val="dk1"/>
                </a:solidFill>
              </a:rPr>
              <a:t>protocolos uniformes de reporte</a:t>
            </a:r>
            <a:r>
              <a:rPr lang="es-419">
                <a:solidFill>
                  <a:schemeClr val="dk1"/>
                </a:solidFill>
              </a:rPr>
              <a:t>, con desagregación de resultados por subgrupos (edad, sexo, etnia) y la adopción de métricas objetivas de sesgo</a:t>
            </a:r>
            <a:endParaRPr>
              <a:solidFill>
                <a:schemeClr val="dk1"/>
              </a:solidFill>
            </a:endParaRPr>
          </a:p>
          <a:p>
            <a:pPr indent="0" lvl="0" marL="0" rtl="0" algn="l">
              <a:spcBef>
                <a:spcPts val="120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SzPts val="1400"/>
              <a:buNone/>
            </a:pPr>
            <a:r>
              <a:t/>
            </a:r>
            <a:endParaRPr/>
          </a:p>
        </p:txBody>
      </p:sp>
      <p:sp>
        <p:nvSpPr>
          <p:cNvPr id="494" name="Google Shape;494;g3bdf54edfe7_0_182: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3bdf54edfe7_0_2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s-419">
                <a:solidFill>
                  <a:schemeClr val="dk1"/>
                </a:solidFill>
              </a:rPr>
              <a:t>Estoes un estudio hecho por el gobierno de uk reciente, muestra los problemas que traen no comentar bien los sesgos de genero al popularizarse el término en los noventa y no considerar que son distintos. El artículo habla de los riesgos que tienen en el ánbito de la salud</a:t>
            </a:r>
            <a:endParaRPr>
              <a:solidFill>
                <a:schemeClr val="dk1"/>
              </a:solidFill>
            </a:endParaRPr>
          </a:p>
          <a:p>
            <a:pPr indent="0" lvl="0" marL="0" rtl="0" algn="l">
              <a:lnSpc>
                <a:spcPct val="100000"/>
              </a:lnSpc>
              <a:spcBef>
                <a:spcPts val="0"/>
              </a:spcBef>
              <a:spcAft>
                <a:spcPts val="0"/>
              </a:spcAft>
              <a:buSzPts val="1400"/>
              <a:buNone/>
            </a:pPr>
            <a:r>
              <a:t/>
            </a:r>
            <a:endParaRPr/>
          </a:p>
        </p:txBody>
      </p:sp>
      <p:sp>
        <p:nvSpPr>
          <p:cNvPr id="507" name="Google Shape;507;g3bdf54edfe7_0_253: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3bdf54edfe7_0_2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4" name="Google Shape;524;g3bdf54edfe7_0_264: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g3bdf54edfe7_0_4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s-419">
                <a:solidFill>
                  <a:schemeClr val="dk1"/>
                </a:solidFill>
              </a:rPr>
              <a:t>Cmentar la existencias de guías y hacerse preguntas a lo largo de todo el proceso y que veremos cómo se contestan en un caso con datos adaptados a las preguntas de esta guía</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s-419">
                <a:solidFill>
                  <a:schemeClr val="dk1"/>
                </a:solidFill>
              </a:rPr>
              <a:t>European Respiratory society</a:t>
            </a:r>
            <a:endParaRPr>
              <a:solidFill>
                <a:schemeClr val="dk1"/>
              </a:solidFill>
            </a:endParaRPr>
          </a:p>
          <a:p>
            <a:pPr indent="0" lvl="0" marL="0" rtl="0" algn="l">
              <a:spcBef>
                <a:spcPts val="0"/>
              </a:spcBef>
              <a:spcAft>
                <a:spcPts val="0"/>
              </a:spcAft>
              <a:buClr>
                <a:schemeClr val="dk1"/>
              </a:buClr>
              <a:buSzPts val="1100"/>
              <a:buFont typeface="Arial"/>
              <a:buNone/>
            </a:pPr>
            <a:r>
              <a:rPr lang="es-419">
                <a:solidFill>
                  <a:schemeClr val="dk1"/>
                </a:solidFill>
              </a:rPr>
              <a:t>las guias son los instrumentos que definen nuestra práctica clínica, porque nos dan las bases sobres las que tomar decisiones médicas y nos dan los gold standard de qué decisiones médicas debería mirar para ciertas condiciones. European Respiratory society. Otras asocicaciones tienen gráficos similares. Muestra que se formula una pregunta. so we would like to know, for example, whats the best intervention fro a specific disease? How do we mesure the bes intervention? so what kind of outcomes are we looking at this point, a systematic review will be conducted. All the information that's availables will be grought together, it will be evaluated according to a standardized process. At this point the evidence tha has been collected will be used to debvellop recommendations. So this happends in most countries woldwide where national profwssional society is available. tenemos muchas sociedades con expertos nacionales, pero en europa tenemos más. Estamos interesados en encontrar if finding out if sex and gender is considered in these european guidelines. so we published the protocol</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s-419">
                <a:solidFill>
                  <a:schemeClr val="dk1"/>
                </a:solidFill>
              </a:rPr>
              <a:t>Resultados preliminares de sabine: 339 Clinical practice guidelines. 10.000 recomendaciones, pero solo 121 relacionadas con sexo-género</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SzPts val="1400"/>
              <a:buNone/>
            </a:pPr>
            <a:r>
              <a:t/>
            </a:r>
            <a:endParaRPr/>
          </a:p>
        </p:txBody>
      </p:sp>
      <p:sp>
        <p:nvSpPr>
          <p:cNvPr id="542" name="Google Shape;542;g3bdf54edfe7_0_423: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3bdf54edfe7_0_5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s-419"/>
              <a:t>Are we taking the right decision to represent all of us?</a:t>
            </a:r>
            <a:endParaRPr/>
          </a:p>
        </p:txBody>
      </p:sp>
      <p:sp>
        <p:nvSpPr>
          <p:cNvPr id="128" name="Google Shape;128;g3bdf54edfe7_0_500: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g3bdf54edfe7_0_2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6" name="Google Shape;556;g3bdf54edfe7_0_238: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g3bdf54edfe7_0_3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3" name="Google Shape;563;g3bdf54edfe7_0_399: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g3bdf54edfe7_0_5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9" name="Google Shape;579;g3bdf54edfe7_0_522: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g3be4ab43291_1_1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2" name="Google Shape;592;g3be4ab43291_1_101: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g3be4ab43291_1_1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14" name="Google Shape;614;g3be4ab43291_1_190: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g3bdf54edfe7_0_4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s-419"/>
              <a:t>https://github.com/Trusted-AI/AIF360/blob/main/examples/tutorial_bias_advertising.ipynb</a:t>
            </a:r>
            <a:endParaRPr/>
          </a:p>
          <a:p>
            <a:pPr indent="0" lvl="0" marL="0" rtl="0" algn="l">
              <a:lnSpc>
                <a:spcPct val="100000"/>
              </a:lnSpc>
              <a:spcBef>
                <a:spcPts val="0"/>
              </a:spcBef>
              <a:spcAft>
                <a:spcPts val="0"/>
              </a:spcAft>
              <a:buSzPts val="1400"/>
              <a:buNone/>
            </a:pPr>
            <a:r>
              <a:rPr lang="es-419" u="sng">
                <a:solidFill>
                  <a:schemeClr val="hlink"/>
                </a:solidFill>
                <a:hlinkClick r:id="rId2"/>
              </a:rPr>
              <a:t>https://github.com/Trusted-AI/AIF360/blob/main/examples/tutorial_medical_expenditure.ipynb</a:t>
            </a:r>
            <a:endParaRPr/>
          </a:p>
          <a:p>
            <a:pPr indent="0" lvl="0" marL="0" rtl="0" algn="l">
              <a:lnSpc>
                <a:spcPct val="100000"/>
              </a:lnSpc>
              <a:spcBef>
                <a:spcPts val="0"/>
              </a:spcBef>
              <a:spcAft>
                <a:spcPts val="0"/>
              </a:spcAft>
              <a:buSzPts val="1400"/>
              <a:buNone/>
            </a:pPr>
            <a:r>
              <a:t/>
            </a:r>
            <a:endParaRPr/>
          </a:p>
          <a:p>
            <a:pPr indent="0" lvl="0" marL="0" rtl="0" algn="l">
              <a:spcBef>
                <a:spcPts val="0"/>
              </a:spcBef>
              <a:spcAft>
                <a:spcPts val="0"/>
              </a:spcAft>
              <a:buClr>
                <a:schemeClr val="dk1"/>
              </a:buClr>
              <a:buSzPts val="1100"/>
              <a:buFont typeface="Arial"/>
              <a:buNone/>
            </a:pPr>
            <a:r>
              <a:rPr b="1" lang="es-419">
                <a:solidFill>
                  <a:schemeClr val="dk1"/>
                </a:solidFill>
              </a:rPr>
              <a:t>Fairlearn</a:t>
            </a:r>
            <a:r>
              <a:rPr lang="es-419">
                <a:solidFill>
                  <a:schemeClr val="dk1"/>
                </a:solidFill>
              </a:rPr>
              <a:t> (Microsoft)</a:t>
            </a:r>
            <a:endParaRPr>
              <a:solidFill>
                <a:schemeClr val="dk1"/>
              </a:solidFill>
            </a:endParaRPr>
          </a:p>
          <a:p>
            <a:pPr indent="0" lvl="0" marL="0" rtl="0" algn="l">
              <a:spcBef>
                <a:spcPts val="0"/>
              </a:spcBef>
              <a:spcAft>
                <a:spcPts val="0"/>
              </a:spcAft>
              <a:buClr>
                <a:schemeClr val="dk1"/>
              </a:buClr>
              <a:buSzPts val="1100"/>
              <a:buFont typeface="Arial"/>
              <a:buNone/>
            </a:pPr>
            <a:r>
              <a:rPr b="1" lang="es-419">
                <a:solidFill>
                  <a:schemeClr val="dk1"/>
                </a:solidFill>
              </a:rPr>
              <a:t>AIF360</a:t>
            </a:r>
            <a:r>
              <a:rPr lang="es-419">
                <a:solidFill>
                  <a:schemeClr val="dk1"/>
                </a:solidFill>
              </a:rPr>
              <a:t> (IBM)</a:t>
            </a:r>
            <a:endParaRPr>
              <a:solidFill>
                <a:schemeClr val="dk1"/>
              </a:solidFill>
            </a:endParaRPr>
          </a:p>
          <a:p>
            <a:pPr indent="0" lvl="0" marL="0" rtl="0" algn="l">
              <a:spcBef>
                <a:spcPts val="0"/>
              </a:spcBef>
              <a:spcAft>
                <a:spcPts val="0"/>
              </a:spcAft>
              <a:buClr>
                <a:schemeClr val="dk1"/>
              </a:buClr>
              <a:buSzPts val="1100"/>
              <a:buFont typeface="Arial"/>
              <a:buNone/>
            </a:pPr>
            <a:r>
              <a:rPr b="1" lang="es-419">
                <a:solidFill>
                  <a:schemeClr val="dk1"/>
                </a:solidFill>
              </a:rPr>
              <a:t>What-If Tool</a:t>
            </a:r>
            <a:r>
              <a:rPr lang="es-419">
                <a:solidFill>
                  <a:schemeClr val="dk1"/>
                </a:solidFill>
              </a:rPr>
              <a:t> (Google)</a:t>
            </a:r>
            <a:endParaRPr>
              <a:solidFill>
                <a:schemeClr val="dk1"/>
              </a:solidFill>
            </a:endParaRPr>
          </a:p>
          <a:p>
            <a:pPr indent="0" lvl="0" marL="0" rtl="0" algn="l">
              <a:spcBef>
                <a:spcPts val="0"/>
              </a:spcBef>
              <a:spcAft>
                <a:spcPts val="0"/>
              </a:spcAft>
              <a:buClr>
                <a:schemeClr val="dk1"/>
              </a:buClr>
              <a:buSzPts val="1100"/>
              <a:buFont typeface="Arial"/>
              <a:buNone/>
            </a:pPr>
            <a:r>
              <a:rPr b="1" lang="es-419">
                <a:solidFill>
                  <a:schemeClr val="dk1"/>
                </a:solidFill>
              </a:rPr>
              <a:t>Aequitas</a:t>
            </a:r>
            <a:r>
              <a:rPr lang="es-419">
                <a:solidFill>
                  <a:schemeClr val="dk1"/>
                </a:solidFill>
              </a:rPr>
              <a:t> (UChicago)</a:t>
            </a:r>
            <a:endParaRPr>
              <a:solidFill>
                <a:schemeClr val="dk1"/>
              </a:solidFill>
            </a:endParaRPr>
          </a:p>
          <a:p>
            <a:pPr indent="0" lvl="0" marL="0" rtl="0" algn="l">
              <a:lnSpc>
                <a:spcPct val="100000"/>
              </a:lnSpc>
              <a:spcBef>
                <a:spcPts val="0"/>
              </a:spcBef>
              <a:spcAft>
                <a:spcPts val="0"/>
              </a:spcAft>
              <a:buSzPts val="1400"/>
              <a:buNone/>
            </a:pPr>
            <a:r>
              <a:t/>
            </a:r>
            <a:endParaRPr/>
          </a:p>
        </p:txBody>
      </p:sp>
      <p:sp>
        <p:nvSpPr>
          <p:cNvPr id="637" name="Google Shape;637;g3bdf54edfe7_0_433: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g3be240d52c7_0_3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49" name="Google Shape;649;g3be240d52c7_0_301: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g3be4ab43291_0_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63" name="Google Shape;663;g3be4ab43291_0_36: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g3be240d52c7_0_3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80" name="Google Shape;680;g3be240d52c7_0_323: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g3bf7e3e8bb3_0_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97" name="Google Shape;697;g3bf7e3e8bb3_0_9: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bdd8a0a415_0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1" name="Google Shape;141;g3bdd8a0a415_0_8: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1" name="Shape 701"/>
        <p:cNvGrpSpPr/>
        <p:nvPr/>
      </p:nvGrpSpPr>
      <p:grpSpPr>
        <a:xfrm>
          <a:off x="0" y="0"/>
          <a:ext cx="0" cy="0"/>
          <a:chOff x="0" y="0"/>
          <a:chExt cx="0" cy="0"/>
        </a:xfrm>
      </p:grpSpPr>
      <p:sp>
        <p:nvSpPr>
          <p:cNvPr id="702" name="Google Shape;702;g3be240d52c7_0_3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3" name="Google Shape;703;g3be240d52c7_0_312: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3" name="Shape 713"/>
        <p:cNvGrpSpPr/>
        <p:nvPr/>
      </p:nvGrpSpPr>
      <p:grpSpPr>
        <a:xfrm>
          <a:off x="0" y="0"/>
          <a:ext cx="0" cy="0"/>
          <a:chOff x="0" y="0"/>
          <a:chExt cx="0" cy="0"/>
        </a:xfrm>
      </p:grpSpPr>
      <p:sp>
        <p:nvSpPr>
          <p:cNvPr id="714" name="Google Shape;714;g3bdd8a0a415_0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15" name="Google Shape;715;g3bdd8a0a415_0_14: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bdf54edfe7_0_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s-419"/>
              <a:t>tus responsabilidades modlean tus datos</a:t>
            </a:r>
            <a:endParaRPr/>
          </a:p>
        </p:txBody>
      </p:sp>
      <p:sp>
        <p:nvSpPr>
          <p:cNvPr id="162" name="Google Shape;162;g3bdf54edfe7_0_52: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be240d52c7_0_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s-419"/>
              <a:t>people is responsible of how we do sciences</a:t>
            </a:r>
            <a:endParaRPr/>
          </a:p>
        </p:txBody>
      </p:sp>
      <p:sp>
        <p:nvSpPr>
          <p:cNvPr id="184" name="Google Shape;184;g3be240d52c7_0_92: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3be240d52c7_0_1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1" name="Google Shape;191;g3be240d52c7_0_146: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3be240d52c7_0_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1" name="Google Shape;211;g3be240d52c7_0_97: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3be240d52c7_0_1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just">
              <a:lnSpc>
                <a:spcPct val="130000"/>
              </a:lnSpc>
              <a:spcBef>
                <a:spcPts val="0"/>
              </a:spcBef>
              <a:spcAft>
                <a:spcPts val="0"/>
              </a:spcAft>
              <a:buClr>
                <a:schemeClr val="dk1"/>
              </a:buClr>
              <a:buSzPts val="1100"/>
              <a:buFont typeface="Arial"/>
              <a:buNone/>
            </a:pPr>
            <a:r>
              <a:rPr b="1" lang="es-419" sz="900">
                <a:solidFill>
                  <a:schemeClr val="dk1"/>
                </a:solidFill>
                <a:latin typeface="Roboto"/>
                <a:ea typeface="Roboto"/>
                <a:cs typeface="Roboto"/>
                <a:sym typeface="Roboto"/>
              </a:rPr>
              <a:t>Masa Crítica</a:t>
            </a:r>
            <a:endParaRPr b="1" sz="900">
              <a:solidFill>
                <a:schemeClr val="dk1"/>
              </a:solidFill>
              <a:latin typeface="Roboto"/>
              <a:ea typeface="Roboto"/>
              <a:cs typeface="Roboto"/>
              <a:sym typeface="Roboto"/>
            </a:endParaRPr>
          </a:p>
          <a:p>
            <a:pPr indent="0" lvl="0" marL="0" rtl="0" algn="just">
              <a:lnSpc>
                <a:spcPct val="130000"/>
              </a:lnSpc>
              <a:spcBef>
                <a:spcPts val="0"/>
              </a:spcBef>
              <a:spcAft>
                <a:spcPts val="0"/>
              </a:spcAft>
              <a:buClr>
                <a:schemeClr val="dk1"/>
              </a:buClr>
              <a:buSzPts val="1100"/>
              <a:buFont typeface="Arial"/>
              <a:buNone/>
            </a:pPr>
            <a:r>
              <a:rPr b="1" lang="es-419" sz="900">
                <a:solidFill>
                  <a:schemeClr val="dk1"/>
                </a:solidFill>
                <a:latin typeface="Roboto"/>
                <a:ea typeface="Roboto"/>
                <a:cs typeface="Roboto"/>
                <a:sym typeface="Roboto"/>
              </a:rPr>
              <a:t>Crear ambiente positivo</a:t>
            </a:r>
            <a:endParaRPr b="1" sz="900">
              <a:solidFill>
                <a:schemeClr val="dk1"/>
              </a:solidFill>
              <a:latin typeface="Roboto"/>
              <a:ea typeface="Roboto"/>
              <a:cs typeface="Roboto"/>
              <a:sym typeface="Roboto"/>
            </a:endParaRPr>
          </a:p>
          <a:p>
            <a:pPr indent="0" lvl="0" marL="0" rtl="0" algn="just">
              <a:lnSpc>
                <a:spcPct val="130000"/>
              </a:lnSpc>
              <a:spcBef>
                <a:spcPts val="0"/>
              </a:spcBef>
              <a:spcAft>
                <a:spcPts val="0"/>
              </a:spcAft>
              <a:buClr>
                <a:schemeClr val="dk1"/>
              </a:buClr>
              <a:buSzPts val="1100"/>
              <a:buFont typeface="Arial"/>
              <a:buNone/>
            </a:pPr>
            <a:r>
              <a:rPr b="1" lang="es-419" sz="900">
                <a:solidFill>
                  <a:schemeClr val="dk1"/>
                </a:solidFill>
                <a:latin typeface="Roboto"/>
                <a:ea typeface="Roboto"/>
                <a:cs typeface="Roboto"/>
                <a:sym typeface="Roboto"/>
              </a:rPr>
              <a:t>Involucrar a los managers </a:t>
            </a:r>
            <a:endParaRPr b="1" sz="900">
              <a:solidFill>
                <a:schemeClr val="dk1"/>
              </a:solidFill>
              <a:latin typeface="Roboto"/>
              <a:ea typeface="Roboto"/>
              <a:cs typeface="Roboto"/>
              <a:sym typeface="Roboto"/>
            </a:endParaRPr>
          </a:p>
          <a:p>
            <a:pPr indent="0" lvl="0" marL="0" rtl="0" algn="just">
              <a:lnSpc>
                <a:spcPct val="130000"/>
              </a:lnSpc>
              <a:spcBef>
                <a:spcPts val="0"/>
              </a:spcBef>
              <a:spcAft>
                <a:spcPts val="0"/>
              </a:spcAft>
              <a:buClr>
                <a:schemeClr val="dk1"/>
              </a:buClr>
              <a:buSzPts val="1100"/>
              <a:buFont typeface="Arial"/>
              <a:buNone/>
            </a:pPr>
            <a:r>
              <a:rPr b="1" lang="es-419" sz="900">
                <a:solidFill>
                  <a:schemeClr val="dk1"/>
                </a:solidFill>
                <a:latin typeface="Roboto"/>
                <a:ea typeface="Roboto"/>
                <a:cs typeface="Roboto"/>
                <a:sym typeface="Roboto"/>
              </a:rPr>
              <a:t>Aprovechar experiencia del equipo</a:t>
            </a:r>
            <a:endParaRPr b="1" sz="900">
              <a:solidFill>
                <a:schemeClr val="dk1"/>
              </a:solidFill>
              <a:latin typeface="Roboto"/>
              <a:ea typeface="Roboto"/>
              <a:cs typeface="Roboto"/>
              <a:sym typeface="Roboto"/>
            </a:endParaRPr>
          </a:p>
          <a:p>
            <a:pPr indent="0" lvl="0" marL="0" rtl="0" algn="just">
              <a:lnSpc>
                <a:spcPct val="130000"/>
              </a:lnSpc>
              <a:spcBef>
                <a:spcPts val="0"/>
              </a:spcBef>
              <a:spcAft>
                <a:spcPts val="0"/>
              </a:spcAft>
              <a:buClr>
                <a:schemeClr val="dk1"/>
              </a:buClr>
              <a:buSzPts val="1100"/>
              <a:buFont typeface="Arial"/>
              <a:buNone/>
            </a:pPr>
            <a:r>
              <a:rPr b="1" lang="es-419" sz="900">
                <a:solidFill>
                  <a:schemeClr val="dk1"/>
                </a:solidFill>
                <a:latin typeface="Roboto"/>
                <a:ea typeface="Roboto"/>
                <a:cs typeface="Roboto"/>
                <a:sym typeface="Roboto"/>
              </a:rPr>
              <a:t>Diversificar los métodos de Investigación</a:t>
            </a:r>
            <a:endParaRPr b="1" sz="900">
              <a:solidFill>
                <a:schemeClr val="dk1"/>
              </a:solidFill>
              <a:latin typeface="Roboto"/>
              <a:ea typeface="Roboto"/>
              <a:cs typeface="Roboto"/>
              <a:sym typeface="Roboto"/>
            </a:endParaRPr>
          </a:p>
          <a:p>
            <a:pPr indent="0" lvl="0" marL="0" rtl="0" algn="just">
              <a:lnSpc>
                <a:spcPct val="130000"/>
              </a:lnSpc>
              <a:spcBef>
                <a:spcPts val="0"/>
              </a:spcBef>
              <a:spcAft>
                <a:spcPts val="0"/>
              </a:spcAft>
              <a:buClr>
                <a:schemeClr val="dk1"/>
              </a:buClr>
              <a:buSzPts val="1100"/>
              <a:buFont typeface="Arial"/>
              <a:buNone/>
            </a:pPr>
            <a:r>
              <a:rPr b="1" lang="es-419" sz="900">
                <a:solidFill>
                  <a:schemeClr val="dk1"/>
                </a:solidFill>
                <a:latin typeface="Roboto"/>
                <a:ea typeface="Roboto"/>
                <a:cs typeface="Roboto"/>
                <a:sym typeface="Roboto"/>
              </a:rPr>
              <a:t>Estructura no jerárquica</a:t>
            </a:r>
            <a:endParaRPr b="1" sz="900">
              <a:solidFill>
                <a:schemeClr val="dk1"/>
              </a:solidFill>
              <a:latin typeface="Roboto"/>
              <a:ea typeface="Roboto"/>
              <a:cs typeface="Roboto"/>
              <a:sym typeface="Roboto"/>
            </a:endParaRPr>
          </a:p>
          <a:p>
            <a:pPr indent="0" lvl="0" marL="0" rtl="0" algn="just">
              <a:lnSpc>
                <a:spcPct val="130000"/>
              </a:lnSpc>
              <a:spcBef>
                <a:spcPts val="0"/>
              </a:spcBef>
              <a:spcAft>
                <a:spcPts val="0"/>
              </a:spcAft>
              <a:buClr>
                <a:schemeClr val="dk1"/>
              </a:buClr>
              <a:buSzPts val="1100"/>
              <a:buFont typeface="Arial"/>
              <a:buNone/>
            </a:pPr>
            <a:r>
              <a:rPr b="1" lang="es-419" sz="900">
                <a:solidFill>
                  <a:schemeClr val="dk1"/>
                </a:solidFill>
                <a:latin typeface="Roboto"/>
                <a:ea typeface="Roboto"/>
                <a:cs typeface="Roboto"/>
                <a:sym typeface="Roboto"/>
              </a:rPr>
              <a:t>Inteligencia Colectiva</a:t>
            </a:r>
            <a:endParaRPr sz="600">
              <a:solidFill>
                <a:schemeClr val="dk1"/>
              </a:solidFill>
            </a:endParaRPr>
          </a:p>
          <a:p>
            <a:pPr indent="0" lvl="0" marL="0" rtl="0" algn="l">
              <a:lnSpc>
                <a:spcPct val="100000"/>
              </a:lnSpc>
              <a:spcBef>
                <a:spcPts val="0"/>
              </a:spcBef>
              <a:spcAft>
                <a:spcPts val="0"/>
              </a:spcAft>
              <a:buSzPts val="1400"/>
              <a:buNone/>
            </a:pPr>
            <a:r>
              <a:t/>
            </a:r>
            <a:endParaRPr/>
          </a:p>
        </p:txBody>
      </p:sp>
      <p:sp>
        <p:nvSpPr>
          <p:cNvPr id="226" name="Google Shape;226;g3be240d52c7_0_107: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12.png"/><Relationship Id="rId4" Type="http://schemas.openxmlformats.org/officeDocument/2006/relationships/image" Target="../media/image1.png"/><Relationship Id="rId11" Type="http://schemas.openxmlformats.org/officeDocument/2006/relationships/image" Target="../media/image6.png"/><Relationship Id="rId10" Type="http://schemas.openxmlformats.org/officeDocument/2006/relationships/image" Target="../media/image3.png"/><Relationship Id="rId9" Type="http://schemas.openxmlformats.org/officeDocument/2006/relationships/image" Target="../media/image16.png"/><Relationship Id="rId5" Type="http://schemas.openxmlformats.org/officeDocument/2006/relationships/image" Target="../media/image19.png"/><Relationship Id="rId6" Type="http://schemas.openxmlformats.org/officeDocument/2006/relationships/image" Target="../media/image10.png"/><Relationship Id="rId7" Type="http://schemas.openxmlformats.org/officeDocument/2006/relationships/image" Target="../media/image8.png"/><Relationship Id="rId8"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jpg"/></Relationships>
</file>

<file path=ppt/slideLayouts/_rels/slideLayout15.xml.rels><?xml version="1.0" encoding="UTF-8" standalone="yes"?><Relationships xmlns="http://schemas.openxmlformats.org/package/2006/relationships"><Relationship Id="rId11" Type="http://schemas.openxmlformats.org/officeDocument/2006/relationships/image" Target="../media/image19.png"/><Relationship Id="rId10" Type="http://schemas.openxmlformats.org/officeDocument/2006/relationships/image" Target="../media/image6.png"/><Relationship Id="rId13" Type="http://schemas.openxmlformats.org/officeDocument/2006/relationships/image" Target="../media/image22.png"/><Relationship Id="rId12" Type="http://schemas.openxmlformats.org/officeDocument/2006/relationships/image" Target="../media/image17.png"/><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1.png"/><Relationship Id="rId4" Type="http://schemas.openxmlformats.org/officeDocument/2006/relationships/image" Target="../media/image9.jpg"/><Relationship Id="rId9" Type="http://schemas.openxmlformats.org/officeDocument/2006/relationships/image" Target="../media/image3.png"/><Relationship Id="rId5" Type="http://schemas.openxmlformats.org/officeDocument/2006/relationships/image" Target="../media/image10.png"/><Relationship Id="rId6" Type="http://schemas.openxmlformats.org/officeDocument/2006/relationships/image" Target="../media/image8.png"/><Relationship Id="rId7" Type="http://schemas.openxmlformats.org/officeDocument/2006/relationships/image" Target="../media/image2.png"/><Relationship Id="rId8" Type="http://schemas.openxmlformats.org/officeDocument/2006/relationships/image" Target="../media/image16.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cSld name="Cover">
    <p:bg>
      <p:bgPr>
        <a:blipFill>
          <a:blip r:embed="rId2">
            <a:alphaModFix/>
          </a:blip>
          <a:stretch>
            <a:fillRect/>
          </a:stretch>
        </a:blipFill>
      </p:bgPr>
    </p:bg>
    <p:spTree>
      <p:nvGrpSpPr>
        <p:cNvPr id="50" name="Shape 50"/>
        <p:cNvGrpSpPr/>
        <p:nvPr/>
      </p:nvGrpSpPr>
      <p:grpSpPr>
        <a:xfrm>
          <a:off x="0" y="0"/>
          <a:ext cx="0" cy="0"/>
          <a:chOff x="0" y="0"/>
          <a:chExt cx="0" cy="0"/>
        </a:xfrm>
      </p:grpSpPr>
      <p:sp>
        <p:nvSpPr>
          <p:cNvPr id="51" name="Google Shape;51;p13"/>
          <p:cNvSpPr txBox="1"/>
          <p:nvPr>
            <p:ph type="ctrTitle"/>
          </p:nvPr>
        </p:nvSpPr>
        <p:spPr>
          <a:xfrm>
            <a:off x="4160960" y="1285720"/>
            <a:ext cx="4588800" cy="17637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rgbClr val="004890"/>
              </a:buClr>
              <a:buSzPts val="3900"/>
              <a:buFont typeface="Arial"/>
              <a:buNone/>
              <a:defRPr b="1" sz="3900">
                <a:solidFill>
                  <a:srgbClr val="004890"/>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52" name="Google Shape;52;p13"/>
          <p:cNvSpPr txBox="1"/>
          <p:nvPr>
            <p:ph idx="1" type="subTitle"/>
          </p:nvPr>
        </p:nvSpPr>
        <p:spPr>
          <a:xfrm>
            <a:off x="4164763" y="3215547"/>
            <a:ext cx="2373900" cy="8145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800"/>
              </a:spcBef>
              <a:spcAft>
                <a:spcPts val="0"/>
              </a:spcAft>
              <a:buClr>
                <a:schemeClr val="dk1"/>
              </a:buClr>
              <a:buSzPts val="1800"/>
              <a:buNone/>
              <a:defRPr sz="1800">
                <a:solidFill>
                  <a:schemeClr val="dk1"/>
                </a:solidFill>
                <a:latin typeface="Arial"/>
                <a:ea typeface="Arial"/>
                <a:cs typeface="Arial"/>
                <a:sym typeface="Aria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53" name="Google Shape;53;p13"/>
          <p:cNvSpPr txBox="1"/>
          <p:nvPr>
            <p:ph idx="2" type="body"/>
          </p:nvPr>
        </p:nvSpPr>
        <p:spPr>
          <a:xfrm>
            <a:off x="244476" y="4571765"/>
            <a:ext cx="2441400" cy="365700"/>
          </a:xfrm>
          <a:prstGeom prst="rect">
            <a:avLst/>
          </a:prstGeom>
          <a:noFill/>
          <a:ln>
            <a:noFill/>
          </a:ln>
        </p:spPr>
        <p:txBody>
          <a:bodyPr anchorCtr="0" anchor="ctr" bIns="34275" lIns="68575" spcFirstLastPara="1" rIns="68575" wrap="square" tIns="34275">
            <a:normAutofit/>
          </a:bodyPr>
          <a:lstStyle>
            <a:lvl1pPr indent="-228600" lvl="0" marL="457200" algn="ctr">
              <a:lnSpc>
                <a:spcPct val="90000"/>
              </a:lnSpc>
              <a:spcBef>
                <a:spcPts val="800"/>
              </a:spcBef>
              <a:spcAft>
                <a:spcPts val="0"/>
              </a:spcAft>
              <a:buClr>
                <a:schemeClr val="lt1"/>
              </a:buClr>
              <a:buSzPts val="1800"/>
              <a:buNone/>
              <a:defRPr>
                <a:solidFill>
                  <a:schemeClr val="lt1"/>
                </a:solidFill>
                <a:latin typeface="Arial"/>
                <a:ea typeface="Arial"/>
                <a:cs typeface="Arial"/>
                <a:sym typeface="Arial"/>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pic>
        <p:nvPicPr>
          <p:cNvPr descr="Imagen que contiene Patrón de fondo&#10;&#10;El contenido generado por IA puede ser incorrecto." id="54" name="Google Shape;54;p13"/>
          <p:cNvPicPr preferRelativeResize="0"/>
          <p:nvPr/>
        </p:nvPicPr>
        <p:blipFill rotWithShape="1">
          <a:blip r:embed="rId3">
            <a:alphaModFix/>
          </a:blip>
          <a:srcRect b="0" l="0" r="0" t="0"/>
          <a:stretch/>
        </p:blipFill>
        <p:spPr>
          <a:xfrm>
            <a:off x="8095550" y="-747131"/>
            <a:ext cx="1048450" cy="559990"/>
          </a:xfrm>
          <a:prstGeom prst="rect">
            <a:avLst/>
          </a:prstGeom>
          <a:noFill/>
          <a:ln>
            <a:noFill/>
          </a:ln>
        </p:spPr>
      </p:pic>
      <p:pic>
        <p:nvPicPr>
          <p:cNvPr descr="Icono&#10;&#10;El contenido generado por IA puede ser incorrecto." id="55" name="Google Shape;55;p13"/>
          <p:cNvPicPr preferRelativeResize="0"/>
          <p:nvPr/>
        </p:nvPicPr>
        <p:blipFill rotWithShape="1">
          <a:blip r:embed="rId4">
            <a:alphaModFix/>
          </a:blip>
          <a:srcRect b="0" l="0" r="0" t="0"/>
          <a:stretch/>
        </p:blipFill>
        <p:spPr>
          <a:xfrm>
            <a:off x="7872599" y="22409"/>
            <a:ext cx="1168459" cy="1168459"/>
          </a:xfrm>
          <a:prstGeom prst="rect">
            <a:avLst/>
          </a:prstGeom>
          <a:noFill/>
          <a:ln>
            <a:noFill/>
          </a:ln>
        </p:spPr>
      </p:pic>
      <p:pic>
        <p:nvPicPr>
          <p:cNvPr descr="Logotipo&#10;&#10;El contenido generado por IA puede ser incorrecto." id="56" name="Google Shape;56;p13"/>
          <p:cNvPicPr preferRelativeResize="0"/>
          <p:nvPr/>
        </p:nvPicPr>
        <p:blipFill rotWithShape="1">
          <a:blip r:embed="rId5">
            <a:alphaModFix/>
          </a:blip>
          <a:srcRect b="0" l="0" r="0" t="0"/>
          <a:stretch/>
        </p:blipFill>
        <p:spPr>
          <a:xfrm>
            <a:off x="3999428" y="137850"/>
            <a:ext cx="2221743" cy="937575"/>
          </a:xfrm>
          <a:prstGeom prst="rect">
            <a:avLst/>
          </a:prstGeom>
          <a:noFill/>
          <a:ln>
            <a:noFill/>
          </a:ln>
        </p:spPr>
      </p:pic>
      <p:pic>
        <p:nvPicPr>
          <p:cNvPr id="57" name="Google Shape;57;p13"/>
          <p:cNvPicPr preferRelativeResize="0"/>
          <p:nvPr/>
        </p:nvPicPr>
        <p:blipFill rotWithShape="1">
          <a:blip r:embed="rId6">
            <a:alphaModFix/>
          </a:blip>
          <a:srcRect b="0" l="0" r="0" t="0"/>
          <a:stretch/>
        </p:blipFill>
        <p:spPr>
          <a:xfrm>
            <a:off x="4160960" y="4748510"/>
            <a:ext cx="742803" cy="235027"/>
          </a:xfrm>
          <a:prstGeom prst="rect">
            <a:avLst/>
          </a:prstGeom>
          <a:noFill/>
          <a:ln>
            <a:noFill/>
          </a:ln>
        </p:spPr>
      </p:pic>
      <p:pic>
        <p:nvPicPr>
          <p:cNvPr id="58" name="Google Shape;58;p13"/>
          <p:cNvPicPr preferRelativeResize="0"/>
          <p:nvPr/>
        </p:nvPicPr>
        <p:blipFill rotWithShape="1">
          <a:blip r:embed="rId7">
            <a:alphaModFix/>
          </a:blip>
          <a:srcRect b="21529" l="0" r="0" t="21529"/>
          <a:stretch/>
        </p:blipFill>
        <p:spPr>
          <a:xfrm>
            <a:off x="4919934" y="4677173"/>
            <a:ext cx="1059352" cy="339307"/>
          </a:xfrm>
          <a:prstGeom prst="rect">
            <a:avLst/>
          </a:prstGeom>
          <a:noFill/>
          <a:ln>
            <a:noFill/>
          </a:ln>
        </p:spPr>
      </p:pic>
      <p:sp>
        <p:nvSpPr>
          <p:cNvPr id="59" name="Google Shape;59;p13"/>
          <p:cNvSpPr txBox="1"/>
          <p:nvPr/>
        </p:nvSpPr>
        <p:spPr>
          <a:xfrm>
            <a:off x="4066545" y="4408895"/>
            <a:ext cx="1704000" cy="438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0" i="0" lang="es-419" sz="1200" u="none" cap="none" strike="noStrike">
                <a:solidFill>
                  <a:schemeClr val="dk1"/>
                </a:solidFill>
                <a:latin typeface="Arial"/>
                <a:ea typeface="Arial"/>
                <a:cs typeface="Arial"/>
                <a:sym typeface="Arial"/>
              </a:rPr>
              <a:t>BSC AI Factory Partners</a:t>
            </a:r>
            <a:endParaRPr b="0" i="0" sz="1200" u="none" cap="none" strike="noStrike">
              <a:solidFill>
                <a:schemeClr val="dk1"/>
              </a:solidFill>
              <a:latin typeface="Arial"/>
              <a:ea typeface="Arial"/>
              <a:cs typeface="Arial"/>
              <a:sym typeface="Arial"/>
            </a:endParaRPr>
          </a:p>
        </p:txBody>
      </p:sp>
      <p:pic>
        <p:nvPicPr>
          <p:cNvPr descr="Logotipo&#10;&#10;El contenido generado por IA puede ser incorrecto." id="60" name="Google Shape;60;p13"/>
          <p:cNvPicPr preferRelativeResize="0"/>
          <p:nvPr/>
        </p:nvPicPr>
        <p:blipFill rotWithShape="1">
          <a:blip r:embed="rId8">
            <a:alphaModFix/>
          </a:blip>
          <a:srcRect b="0" l="0" r="0" t="0"/>
          <a:stretch/>
        </p:blipFill>
        <p:spPr>
          <a:xfrm>
            <a:off x="6015761" y="4635903"/>
            <a:ext cx="260726" cy="347635"/>
          </a:xfrm>
          <a:prstGeom prst="rect">
            <a:avLst/>
          </a:prstGeom>
          <a:noFill/>
          <a:ln>
            <a:noFill/>
          </a:ln>
        </p:spPr>
      </p:pic>
      <p:pic>
        <p:nvPicPr>
          <p:cNvPr descr="Imagen que contiene dibujo, cerca, luz&#10;&#10;El contenido generado por IA puede ser incorrecto." id="61" name="Google Shape;61;p13"/>
          <p:cNvPicPr preferRelativeResize="0"/>
          <p:nvPr/>
        </p:nvPicPr>
        <p:blipFill rotWithShape="1">
          <a:blip r:embed="rId9">
            <a:alphaModFix/>
          </a:blip>
          <a:srcRect b="0" l="0" r="0" t="0"/>
          <a:stretch/>
        </p:blipFill>
        <p:spPr>
          <a:xfrm>
            <a:off x="6455411" y="4696369"/>
            <a:ext cx="412714" cy="275663"/>
          </a:xfrm>
          <a:prstGeom prst="rect">
            <a:avLst/>
          </a:prstGeom>
          <a:noFill/>
          <a:ln>
            <a:noFill/>
          </a:ln>
        </p:spPr>
      </p:pic>
      <p:sp>
        <p:nvSpPr>
          <p:cNvPr id="62" name="Google Shape;62;p13"/>
          <p:cNvSpPr txBox="1"/>
          <p:nvPr/>
        </p:nvSpPr>
        <p:spPr>
          <a:xfrm>
            <a:off x="7091903" y="4414452"/>
            <a:ext cx="1257900" cy="253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0" i="0" lang="es-419" sz="1200" u="none" cap="none" strike="noStrike">
                <a:solidFill>
                  <a:schemeClr val="dk1"/>
                </a:solidFill>
                <a:latin typeface="Arial"/>
                <a:ea typeface="Arial"/>
                <a:cs typeface="Arial"/>
                <a:sym typeface="Arial"/>
              </a:rPr>
              <a:t>Affiliated entities</a:t>
            </a:r>
            <a:endParaRPr b="0" i="0" sz="1200" u="none" cap="none" strike="noStrike">
              <a:solidFill>
                <a:schemeClr val="dk1"/>
              </a:solidFill>
              <a:latin typeface="Arial"/>
              <a:ea typeface="Arial"/>
              <a:cs typeface="Arial"/>
              <a:sym typeface="Arial"/>
            </a:endParaRPr>
          </a:p>
        </p:txBody>
      </p:sp>
      <p:cxnSp>
        <p:nvCxnSpPr>
          <p:cNvPr id="63" name="Google Shape;63;p13"/>
          <p:cNvCxnSpPr/>
          <p:nvPr/>
        </p:nvCxnSpPr>
        <p:spPr>
          <a:xfrm rot="10800000">
            <a:off x="7037227" y="4437236"/>
            <a:ext cx="0" cy="546300"/>
          </a:xfrm>
          <a:prstGeom prst="straightConnector1">
            <a:avLst/>
          </a:prstGeom>
          <a:noFill/>
          <a:ln cap="flat" cmpd="sng" w="7150">
            <a:solidFill>
              <a:srgbClr val="8DA9DB"/>
            </a:solidFill>
            <a:prstDash val="solid"/>
            <a:miter lim="800000"/>
            <a:headEnd len="sm" w="sm" type="none"/>
            <a:tailEnd len="sm" w="sm" type="none"/>
          </a:ln>
        </p:spPr>
      </p:cxnSp>
      <p:pic>
        <p:nvPicPr>
          <p:cNvPr descr="Texto&#10;&#10;El contenido generado por IA puede ser incorrecto." id="64" name="Google Shape;64;p13"/>
          <p:cNvPicPr preferRelativeResize="0"/>
          <p:nvPr/>
        </p:nvPicPr>
        <p:blipFill rotWithShape="1">
          <a:blip r:embed="rId10">
            <a:alphaModFix/>
          </a:blip>
          <a:srcRect b="0" l="0" r="0" t="0"/>
          <a:stretch/>
        </p:blipFill>
        <p:spPr>
          <a:xfrm>
            <a:off x="8403115" y="4557613"/>
            <a:ext cx="667691" cy="667691"/>
          </a:xfrm>
          <a:prstGeom prst="rect">
            <a:avLst/>
          </a:prstGeom>
          <a:noFill/>
          <a:ln>
            <a:noFill/>
          </a:ln>
        </p:spPr>
      </p:pic>
      <p:pic>
        <p:nvPicPr>
          <p:cNvPr descr="Texto&#10;&#10;El contenido generado por IA puede ser incorrecto." id="65" name="Google Shape;65;p13"/>
          <p:cNvPicPr preferRelativeResize="0"/>
          <p:nvPr/>
        </p:nvPicPr>
        <p:blipFill rotWithShape="1">
          <a:blip r:embed="rId11">
            <a:alphaModFix/>
          </a:blip>
          <a:srcRect b="0" l="0" r="0" t="0"/>
          <a:stretch/>
        </p:blipFill>
        <p:spPr>
          <a:xfrm>
            <a:off x="7156030" y="4694341"/>
            <a:ext cx="1143188" cy="34336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p:cSld name="Diseño personalizado">
    <p:spTree>
      <p:nvGrpSpPr>
        <p:cNvPr id="66" name="Shape 66"/>
        <p:cNvGrpSpPr/>
        <p:nvPr/>
      </p:nvGrpSpPr>
      <p:grpSpPr>
        <a:xfrm>
          <a:off x="0" y="0"/>
          <a:ext cx="0" cy="0"/>
          <a:chOff x="0" y="0"/>
          <a:chExt cx="0" cy="0"/>
        </a:xfrm>
      </p:grpSpPr>
      <p:sp>
        <p:nvSpPr>
          <p:cNvPr id="67" name="Google Shape;67;p14"/>
          <p:cNvSpPr/>
          <p:nvPr/>
        </p:nvSpPr>
        <p:spPr>
          <a:xfrm>
            <a:off x="0" y="291325"/>
            <a:ext cx="8021700" cy="590700"/>
          </a:xfrm>
          <a:prstGeom prst="rect">
            <a:avLst/>
          </a:prstGeom>
          <a:solidFill>
            <a:srgbClr val="1C3076"/>
          </a:solidFill>
          <a:ln cap="flat" cmpd="sng" w="9525">
            <a:solidFill>
              <a:srgbClr val="264159"/>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68" name="Google Shape;68;p14"/>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lvl1pPr lvl="0" algn="ctr">
              <a:lnSpc>
                <a:spcPct val="90000"/>
              </a:lnSpc>
              <a:spcBef>
                <a:spcPts val="0"/>
              </a:spcBef>
              <a:spcAft>
                <a:spcPts val="0"/>
              </a:spcAft>
              <a:buClr>
                <a:schemeClr val="lt1"/>
              </a:buClr>
              <a:buSzPts val="2100"/>
              <a:buFont typeface="Arial"/>
              <a:buNone/>
              <a:defRPr sz="2100">
                <a:solidFill>
                  <a:schemeClr val="lt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change">
  <p:cSld name="Section change">
    <p:bg>
      <p:bgPr>
        <a:blipFill>
          <a:blip r:embed="rId2">
            <a:alphaModFix/>
          </a:blip>
          <a:stretch>
            <a:fillRect/>
          </a:stretch>
        </a:blipFill>
      </p:bgPr>
    </p:bg>
    <p:spTree>
      <p:nvGrpSpPr>
        <p:cNvPr id="69" name="Shape 69"/>
        <p:cNvGrpSpPr/>
        <p:nvPr/>
      </p:nvGrpSpPr>
      <p:grpSpPr>
        <a:xfrm>
          <a:off x="0" y="0"/>
          <a:ext cx="0" cy="0"/>
          <a:chOff x="0" y="0"/>
          <a:chExt cx="0" cy="0"/>
        </a:xfrm>
      </p:grpSpPr>
      <p:sp>
        <p:nvSpPr>
          <p:cNvPr id="70" name="Google Shape;70;p15"/>
          <p:cNvSpPr txBox="1"/>
          <p:nvPr>
            <p:ph type="title"/>
          </p:nvPr>
        </p:nvSpPr>
        <p:spPr>
          <a:xfrm>
            <a:off x="376354" y="383264"/>
            <a:ext cx="5193600" cy="11724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124484"/>
              </a:buClr>
              <a:buSzPts val="2400"/>
              <a:buFont typeface="Arial"/>
              <a:buNone/>
              <a:defRPr>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1" name="Google Shape;71;p15"/>
          <p:cNvSpPr/>
          <p:nvPr/>
        </p:nvSpPr>
        <p:spPr>
          <a:xfrm>
            <a:off x="164752" y="4386897"/>
            <a:ext cx="1611900" cy="656400"/>
          </a:xfrm>
          <a:prstGeom prst="rect">
            <a:avLst/>
          </a:prstGeom>
          <a:solidFill>
            <a:srgbClr val="FFFFF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 cover">
  <p:cSld name="Back cover">
    <p:bg>
      <p:bgPr>
        <a:blipFill>
          <a:blip r:embed="rId2">
            <a:alphaModFix/>
          </a:blip>
          <a:stretch>
            <a:fillRect/>
          </a:stretch>
        </a:blipFill>
      </p:bgPr>
    </p:bg>
    <p:spTree>
      <p:nvGrpSpPr>
        <p:cNvPr id="72" name="Shape 72"/>
        <p:cNvGrpSpPr/>
        <p:nvPr/>
      </p:nvGrpSpPr>
      <p:grpSpPr>
        <a:xfrm>
          <a:off x="0" y="0"/>
          <a:ext cx="0" cy="0"/>
          <a:chOff x="0" y="0"/>
          <a:chExt cx="0" cy="0"/>
        </a:xfrm>
      </p:grpSpPr>
      <p:sp>
        <p:nvSpPr>
          <p:cNvPr id="73" name="Google Shape;73;p16"/>
          <p:cNvSpPr txBox="1"/>
          <p:nvPr>
            <p:ph type="ctrTitle"/>
          </p:nvPr>
        </p:nvSpPr>
        <p:spPr>
          <a:xfrm>
            <a:off x="2277549" y="1113565"/>
            <a:ext cx="4588800" cy="1345800"/>
          </a:xfrm>
          <a:prstGeom prst="rect">
            <a:avLst/>
          </a:prstGeom>
          <a:noFill/>
          <a:ln>
            <a:noFill/>
          </a:ln>
        </p:spPr>
        <p:txBody>
          <a:bodyPr anchorCtr="0" anchor="ctr" bIns="34275" lIns="68575" spcFirstLastPara="1" rIns="68575" wrap="square" tIns="34275">
            <a:normAutofit/>
          </a:bodyPr>
          <a:lstStyle>
            <a:lvl1pPr lvl="0" algn="ctr">
              <a:lnSpc>
                <a:spcPct val="90000"/>
              </a:lnSpc>
              <a:spcBef>
                <a:spcPts val="0"/>
              </a:spcBef>
              <a:spcAft>
                <a:spcPts val="0"/>
              </a:spcAft>
              <a:buClr>
                <a:srgbClr val="173A74"/>
              </a:buClr>
              <a:buSzPts val="6000"/>
              <a:buFont typeface="Arial"/>
              <a:buNone/>
              <a:defRPr b="0" i="0" sz="6000">
                <a:solidFill>
                  <a:srgbClr val="173A74"/>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pic>
        <p:nvPicPr>
          <p:cNvPr descr="Icono&#10;&#10;El contenido generado por IA puede ser incorrecto." id="74" name="Google Shape;74;p16"/>
          <p:cNvPicPr preferRelativeResize="0"/>
          <p:nvPr/>
        </p:nvPicPr>
        <p:blipFill rotWithShape="1">
          <a:blip r:embed="rId3">
            <a:alphaModFix/>
          </a:blip>
          <a:srcRect b="0" l="0" r="0" t="0"/>
          <a:stretch/>
        </p:blipFill>
        <p:spPr>
          <a:xfrm>
            <a:off x="7872599" y="22409"/>
            <a:ext cx="1168459" cy="1168459"/>
          </a:xfrm>
          <a:prstGeom prst="rect">
            <a:avLst/>
          </a:prstGeom>
          <a:noFill/>
          <a:ln>
            <a:noFill/>
          </a:ln>
        </p:spPr>
      </p:pic>
      <p:sp>
        <p:nvSpPr>
          <p:cNvPr id="75" name="Google Shape;75;p16"/>
          <p:cNvSpPr txBox="1"/>
          <p:nvPr>
            <p:ph idx="1" type="subTitle"/>
          </p:nvPr>
        </p:nvSpPr>
        <p:spPr>
          <a:xfrm>
            <a:off x="3385039" y="2661263"/>
            <a:ext cx="2373900" cy="814500"/>
          </a:xfrm>
          <a:prstGeom prst="rect">
            <a:avLst/>
          </a:prstGeom>
          <a:noFill/>
          <a:ln>
            <a:noFill/>
          </a:ln>
        </p:spPr>
        <p:txBody>
          <a:bodyPr anchorCtr="0" anchor="ctr" bIns="34275" lIns="68575" spcFirstLastPara="1" rIns="68575" wrap="square" tIns="34275">
            <a:noAutofit/>
          </a:bodyPr>
          <a:lstStyle>
            <a:lvl1pPr lvl="0" algn="ctr">
              <a:lnSpc>
                <a:spcPct val="90000"/>
              </a:lnSpc>
              <a:spcBef>
                <a:spcPts val="800"/>
              </a:spcBef>
              <a:spcAft>
                <a:spcPts val="0"/>
              </a:spcAft>
              <a:buClr>
                <a:srgbClr val="173A74"/>
              </a:buClr>
              <a:buSzPts val="1800"/>
              <a:buNone/>
              <a:defRPr sz="1800">
                <a:solidFill>
                  <a:srgbClr val="173A74"/>
                </a:solidFill>
                <a:latin typeface="Arial"/>
                <a:ea typeface="Arial"/>
                <a:cs typeface="Arial"/>
                <a:sym typeface="Aria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76" name="Google Shape;76;p16"/>
          <p:cNvSpPr txBox="1"/>
          <p:nvPr/>
        </p:nvSpPr>
        <p:spPr>
          <a:xfrm>
            <a:off x="166340" y="4683966"/>
            <a:ext cx="3717600" cy="424500"/>
          </a:xfrm>
          <a:prstGeom prst="rect">
            <a:avLst/>
          </a:prstGeom>
          <a:noFill/>
          <a:ln>
            <a:noFill/>
          </a:ln>
        </p:spPr>
        <p:txBody>
          <a:bodyPr anchorCtr="0" anchor="t" bIns="34275" lIns="68575" spcFirstLastPara="1" rIns="68575" wrap="square" tIns="34275">
            <a:normAutofit fontScale="47500"/>
          </a:bodyPr>
          <a:lstStyle/>
          <a:p>
            <a:pPr indent="0" lvl="0" marL="0" marR="0" rtl="0" algn="just">
              <a:lnSpc>
                <a:spcPct val="107000"/>
              </a:lnSpc>
              <a:spcBef>
                <a:spcPts val="0"/>
              </a:spcBef>
              <a:spcAft>
                <a:spcPts val="0"/>
              </a:spcAft>
              <a:buClr>
                <a:srgbClr val="173A74"/>
              </a:buClr>
              <a:buSzPct val="100000"/>
              <a:buFont typeface="Arial"/>
              <a:buNone/>
            </a:pPr>
            <a:r>
              <a:rPr b="0" i="0" lang="es-419" sz="1400" u="none" cap="none" strike="noStrike">
                <a:solidFill>
                  <a:srgbClr val="173A74"/>
                </a:solidFill>
                <a:latin typeface="Arial"/>
                <a:ea typeface="Arial"/>
                <a:cs typeface="Arial"/>
                <a:sym typeface="Arial"/>
              </a:rPr>
              <a:t>This project has received funding from the European High-Performance Computing Joint Undertaking (JU) under grant agreement No 101234399 and Spain, Portugal, Romania and Türkiye. The JU receives support from the European Union’s Horizon Europe Programme. </a:t>
            </a:r>
            <a:endParaRPr b="0" i="0" sz="1400" u="none" cap="none" strike="noStrike">
              <a:solidFill>
                <a:srgbClr val="173A74"/>
              </a:solidFill>
              <a:latin typeface="Arial"/>
              <a:ea typeface="Arial"/>
              <a:cs typeface="Arial"/>
              <a:sym typeface="Arial"/>
            </a:endParaRPr>
          </a:p>
        </p:txBody>
      </p:sp>
      <p:pic>
        <p:nvPicPr>
          <p:cNvPr descr="Imagen que contiene Escala de tiempo&#10;&#10;El contenido generado por IA puede ser incorrecto." id="77" name="Google Shape;77;p16"/>
          <p:cNvPicPr preferRelativeResize="0"/>
          <p:nvPr/>
        </p:nvPicPr>
        <p:blipFill rotWithShape="1">
          <a:blip r:embed="rId4">
            <a:alphaModFix/>
          </a:blip>
          <a:srcRect b="0" l="0" r="0" t="0"/>
          <a:stretch/>
        </p:blipFill>
        <p:spPr>
          <a:xfrm>
            <a:off x="166340" y="4327092"/>
            <a:ext cx="1109011" cy="265333"/>
          </a:xfrm>
          <a:prstGeom prst="rect">
            <a:avLst/>
          </a:prstGeom>
          <a:noFill/>
          <a:ln>
            <a:noFill/>
          </a:ln>
        </p:spPr>
      </p:pic>
      <p:pic>
        <p:nvPicPr>
          <p:cNvPr id="78" name="Google Shape;78;p16"/>
          <p:cNvPicPr preferRelativeResize="0"/>
          <p:nvPr/>
        </p:nvPicPr>
        <p:blipFill rotWithShape="1">
          <a:blip r:embed="rId5">
            <a:alphaModFix/>
          </a:blip>
          <a:srcRect b="0" l="0" r="0" t="0"/>
          <a:stretch/>
        </p:blipFill>
        <p:spPr>
          <a:xfrm>
            <a:off x="4160960" y="4748510"/>
            <a:ext cx="742803" cy="235027"/>
          </a:xfrm>
          <a:prstGeom prst="rect">
            <a:avLst/>
          </a:prstGeom>
          <a:noFill/>
          <a:ln>
            <a:noFill/>
          </a:ln>
        </p:spPr>
      </p:pic>
      <p:pic>
        <p:nvPicPr>
          <p:cNvPr id="79" name="Google Shape;79;p16"/>
          <p:cNvPicPr preferRelativeResize="0"/>
          <p:nvPr/>
        </p:nvPicPr>
        <p:blipFill rotWithShape="1">
          <a:blip r:embed="rId6">
            <a:alphaModFix/>
          </a:blip>
          <a:srcRect b="21529" l="0" r="0" t="21529"/>
          <a:stretch/>
        </p:blipFill>
        <p:spPr>
          <a:xfrm>
            <a:off x="4919934" y="4677173"/>
            <a:ext cx="1059352" cy="339307"/>
          </a:xfrm>
          <a:prstGeom prst="rect">
            <a:avLst/>
          </a:prstGeom>
          <a:noFill/>
          <a:ln>
            <a:noFill/>
          </a:ln>
        </p:spPr>
      </p:pic>
      <p:sp>
        <p:nvSpPr>
          <p:cNvPr id="80" name="Google Shape;80;p16"/>
          <p:cNvSpPr txBox="1"/>
          <p:nvPr/>
        </p:nvSpPr>
        <p:spPr>
          <a:xfrm>
            <a:off x="4066545" y="4408895"/>
            <a:ext cx="1704000" cy="438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0" i="0" lang="es-419" sz="1200" u="none" cap="none" strike="noStrike">
                <a:solidFill>
                  <a:srgbClr val="004890"/>
                </a:solidFill>
                <a:latin typeface="Arial"/>
                <a:ea typeface="Arial"/>
                <a:cs typeface="Arial"/>
                <a:sym typeface="Arial"/>
              </a:rPr>
              <a:t>BSC AI Factory Partners</a:t>
            </a:r>
            <a:endParaRPr b="0" i="0" sz="1200" u="none" cap="none" strike="noStrike">
              <a:solidFill>
                <a:srgbClr val="004890"/>
              </a:solidFill>
              <a:latin typeface="Arial"/>
              <a:ea typeface="Arial"/>
              <a:cs typeface="Arial"/>
              <a:sym typeface="Arial"/>
            </a:endParaRPr>
          </a:p>
        </p:txBody>
      </p:sp>
      <p:pic>
        <p:nvPicPr>
          <p:cNvPr descr="Logotipo&#10;&#10;El contenido generado por IA puede ser incorrecto." id="81" name="Google Shape;81;p16"/>
          <p:cNvPicPr preferRelativeResize="0"/>
          <p:nvPr/>
        </p:nvPicPr>
        <p:blipFill rotWithShape="1">
          <a:blip r:embed="rId7">
            <a:alphaModFix/>
          </a:blip>
          <a:srcRect b="0" l="0" r="0" t="0"/>
          <a:stretch/>
        </p:blipFill>
        <p:spPr>
          <a:xfrm>
            <a:off x="6015761" y="4635903"/>
            <a:ext cx="260726" cy="347635"/>
          </a:xfrm>
          <a:prstGeom prst="rect">
            <a:avLst/>
          </a:prstGeom>
          <a:noFill/>
          <a:ln>
            <a:noFill/>
          </a:ln>
        </p:spPr>
      </p:pic>
      <p:pic>
        <p:nvPicPr>
          <p:cNvPr descr="Imagen que contiene dibujo, cerca, luz&#10;&#10;El contenido generado por IA puede ser incorrecto." id="82" name="Google Shape;82;p16"/>
          <p:cNvPicPr preferRelativeResize="0"/>
          <p:nvPr/>
        </p:nvPicPr>
        <p:blipFill rotWithShape="1">
          <a:blip r:embed="rId8">
            <a:alphaModFix/>
          </a:blip>
          <a:srcRect b="0" l="0" r="0" t="0"/>
          <a:stretch/>
        </p:blipFill>
        <p:spPr>
          <a:xfrm>
            <a:off x="6455411" y="4696369"/>
            <a:ext cx="412714" cy="275663"/>
          </a:xfrm>
          <a:prstGeom prst="rect">
            <a:avLst/>
          </a:prstGeom>
          <a:noFill/>
          <a:ln>
            <a:noFill/>
          </a:ln>
        </p:spPr>
      </p:pic>
      <p:sp>
        <p:nvSpPr>
          <p:cNvPr id="83" name="Google Shape;83;p16"/>
          <p:cNvSpPr txBox="1"/>
          <p:nvPr/>
        </p:nvSpPr>
        <p:spPr>
          <a:xfrm>
            <a:off x="7091903" y="4414452"/>
            <a:ext cx="1257900" cy="253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0" i="0" lang="es-419" sz="1200" u="none" cap="none" strike="noStrike">
                <a:solidFill>
                  <a:srgbClr val="004890"/>
                </a:solidFill>
                <a:latin typeface="Arial"/>
                <a:ea typeface="Arial"/>
                <a:cs typeface="Arial"/>
                <a:sym typeface="Arial"/>
              </a:rPr>
              <a:t>Affiliated entities</a:t>
            </a:r>
            <a:endParaRPr b="0" i="0" sz="1200" u="none" cap="none" strike="noStrike">
              <a:solidFill>
                <a:srgbClr val="004890"/>
              </a:solidFill>
              <a:latin typeface="Arial"/>
              <a:ea typeface="Arial"/>
              <a:cs typeface="Arial"/>
              <a:sym typeface="Arial"/>
            </a:endParaRPr>
          </a:p>
        </p:txBody>
      </p:sp>
      <p:cxnSp>
        <p:nvCxnSpPr>
          <p:cNvPr id="84" name="Google Shape;84;p16"/>
          <p:cNvCxnSpPr/>
          <p:nvPr/>
        </p:nvCxnSpPr>
        <p:spPr>
          <a:xfrm rot="10800000">
            <a:off x="7037227" y="4437236"/>
            <a:ext cx="0" cy="546300"/>
          </a:xfrm>
          <a:prstGeom prst="straightConnector1">
            <a:avLst/>
          </a:prstGeom>
          <a:noFill/>
          <a:ln cap="flat" cmpd="sng" w="7150">
            <a:solidFill>
              <a:srgbClr val="2F5496"/>
            </a:solidFill>
            <a:prstDash val="solid"/>
            <a:miter lim="800000"/>
            <a:headEnd len="sm" w="sm" type="none"/>
            <a:tailEnd len="sm" w="sm" type="none"/>
          </a:ln>
        </p:spPr>
      </p:cxnSp>
      <p:pic>
        <p:nvPicPr>
          <p:cNvPr descr="Texto&#10;&#10;El contenido generado por IA puede ser incorrecto." id="85" name="Google Shape;85;p16"/>
          <p:cNvPicPr preferRelativeResize="0"/>
          <p:nvPr/>
        </p:nvPicPr>
        <p:blipFill rotWithShape="1">
          <a:blip r:embed="rId9">
            <a:alphaModFix/>
          </a:blip>
          <a:srcRect b="0" l="0" r="0" t="0"/>
          <a:stretch/>
        </p:blipFill>
        <p:spPr>
          <a:xfrm>
            <a:off x="8403115" y="4557613"/>
            <a:ext cx="667691" cy="667691"/>
          </a:xfrm>
          <a:prstGeom prst="rect">
            <a:avLst/>
          </a:prstGeom>
          <a:noFill/>
          <a:ln>
            <a:noFill/>
          </a:ln>
        </p:spPr>
      </p:pic>
      <p:pic>
        <p:nvPicPr>
          <p:cNvPr descr="Texto&#10;&#10;El contenido generado por IA puede ser incorrecto." id="86" name="Google Shape;86;p16"/>
          <p:cNvPicPr preferRelativeResize="0"/>
          <p:nvPr/>
        </p:nvPicPr>
        <p:blipFill rotWithShape="1">
          <a:blip r:embed="rId10">
            <a:alphaModFix/>
          </a:blip>
          <a:srcRect b="0" l="0" r="0" t="0"/>
          <a:stretch/>
        </p:blipFill>
        <p:spPr>
          <a:xfrm>
            <a:off x="7156030" y="4694341"/>
            <a:ext cx="1143188" cy="343360"/>
          </a:xfrm>
          <a:prstGeom prst="rect">
            <a:avLst/>
          </a:prstGeom>
          <a:noFill/>
          <a:ln>
            <a:noFill/>
          </a:ln>
        </p:spPr>
      </p:pic>
      <p:pic>
        <p:nvPicPr>
          <p:cNvPr descr="Logotipo&#10;&#10;El contenido generado por IA puede ser incorrecto." id="87" name="Google Shape;87;p16"/>
          <p:cNvPicPr preferRelativeResize="0"/>
          <p:nvPr/>
        </p:nvPicPr>
        <p:blipFill rotWithShape="1">
          <a:blip r:embed="rId11">
            <a:alphaModFix/>
          </a:blip>
          <a:srcRect b="0" l="0" r="0" t="0"/>
          <a:stretch/>
        </p:blipFill>
        <p:spPr>
          <a:xfrm>
            <a:off x="164481" y="137850"/>
            <a:ext cx="2221743" cy="937575"/>
          </a:xfrm>
          <a:prstGeom prst="rect">
            <a:avLst/>
          </a:prstGeom>
          <a:noFill/>
          <a:ln>
            <a:noFill/>
          </a:ln>
        </p:spPr>
      </p:pic>
      <p:pic>
        <p:nvPicPr>
          <p:cNvPr descr="Imagen de la pantalla de un celular con texto e imagen&#10;&#10;El contenido generado por IA puede ser incorrecto." id="88" name="Google Shape;88;p16"/>
          <p:cNvPicPr preferRelativeResize="0"/>
          <p:nvPr/>
        </p:nvPicPr>
        <p:blipFill rotWithShape="1">
          <a:blip r:embed="rId12">
            <a:alphaModFix/>
          </a:blip>
          <a:srcRect b="0" l="0" r="0" t="0"/>
          <a:stretch/>
        </p:blipFill>
        <p:spPr>
          <a:xfrm>
            <a:off x="164481" y="3903993"/>
            <a:ext cx="1535036" cy="341810"/>
          </a:xfrm>
          <a:prstGeom prst="rect">
            <a:avLst/>
          </a:prstGeom>
          <a:noFill/>
          <a:ln>
            <a:noFill/>
          </a:ln>
        </p:spPr>
      </p:pic>
      <p:sp>
        <p:nvSpPr>
          <p:cNvPr id="89" name="Google Shape;89;p16"/>
          <p:cNvSpPr/>
          <p:nvPr/>
        </p:nvSpPr>
        <p:spPr>
          <a:xfrm>
            <a:off x="2528896" y="3911655"/>
            <a:ext cx="1153200" cy="312000"/>
          </a:xfrm>
          <a:prstGeom prst="rect">
            <a:avLst/>
          </a:prstGeom>
          <a:solidFill>
            <a:srgbClr val="FFFFF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90" name="Google Shape;90;p16"/>
          <p:cNvSpPr/>
          <p:nvPr/>
        </p:nvSpPr>
        <p:spPr>
          <a:xfrm>
            <a:off x="1429241" y="4363351"/>
            <a:ext cx="960900" cy="245700"/>
          </a:xfrm>
          <a:prstGeom prst="rect">
            <a:avLst/>
          </a:prstGeom>
          <a:solidFill>
            <a:srgbClr val="FFFFF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pic>
        <p:nvPicPr>
          <p:cNvPr descr="Texto&#10;&#10;El contenido generado por IA puede ser incorrecto." id="91" name="Google Shape;91;p16"/>
          <p:cNvPicPr preferRelativeResize="0"/>
          <p:nvPr/>
        </p:nvPicPr>
        <p:blipFill rotWithShape="1">
          <a:blip r:embed="rId13">
            <a:alphaModFix/>
          </a:blip>
          <a:srcRect b="0" l="0" r="0" t="0"/>
          <a:stretch/>
        </p:blipFill>
        <p:spPr>
          <a:xfrm>
            <a:off x="2596686" y="4160991"/>
            <a:ext cx="1153296" cy="648729"/>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1 line) - Content">
  <p:cSld name="Title (1 line) - Content">
    <p:spTree>
      <p:nvGrpSpPr>
        <p:cNvPr id="92" name="Shape 92"/>
        <p:cNvGrpSpPr/>
        <p:nvPr/>
      </p:nvGrpSpPr>
      <p:grpSpPr>
        <a:xfrm>
          <a:off x="0" y="0"/>
          <a:ext cx="0" cy="0"/>
          <a:chOff x="0" y="0"/>
          <a:chExt cx="0" cy="0"/>
        </a:xfrm>
      </p:grpSpPr>
      <p:sp>
        <p:nvSpPr>
          <p:cNvPr id="93" name="Google Shape;93;p17"/>
          <p:cNvSpPr txBox="1"/>
          <p:nvPr>
            <p:ph idx="1" type="body"/>
          </p:nvPr>
        </p:nvSpPr>
        <p:spPr>
          <a:xfrm>
            <a:off x="628650" y="977595"/>
            <a:ext cx="7886700" cy="3655200"/>
          </a:xfrm>
          <a:prstGeom prst="rect">
            <a:avLst/>
          </a:prstGeom>
          <a:noFill/>
          <a:ln>
            <a:noFill/>
          </a:ln>
        </p:spPr>
        <p:txBody>
          <a:bodyPr anchorCtr="0" anchor="t" bIns="34275" lIns="36000" spcFirstLastPara="1" rIns="36000" wrap="square" tIns="34275">
            <a:no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Roboto"/>
                <a:ea typeface="Roboto"/>
                <a:cs typeface="Roboto"/>
                <a:sym typeface="Roboto"/>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Roboto"/>
                <a:ea typeface="Roboto"/>
                <a:cs typeface="Roboto"/>
                <a:sym typeface="Roboto"/>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Roboto"/>
                <a:ea typeface="Roboto"/>
                <a:cs typeface="Roboto"/>
                <a:sym typeface="Roboto"/>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Roboto"/>
                <a:ea typeface="Roboto"/>
                <a:cs typeface="Roboto"/>
                <a:sym typeface="Roboto"/>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Roboto"/>
                <a:ea typeface="Roboto"/>
                <a:cs typeface="Roboto"/>
                <a:sym typeface="Roboto"/>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Roboto"/>
                <a:ea typeface="Roboto"/>
                <a:cs typeface="Roboto"/>
                <a:sym typeface="Roboto"/>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Roboto"/>
                <a:ea typeface="Roboto"/>
                <a:cs typeface="Roboto"/>
                <a:sym typeface="Roboto"/>
              </a:defRPr>
            </a:lvl9pPr>
          </a:lstStyle>
          <a:p/>
        </p:txBody>
      </p:sp>
      <p:sp>
        <p:nvSpPr>
          <p:cNvPr id="94" name="Google Shape;94;p17"/>
          <p:cNvSpPr txBox="1"/>
          <p:nvPr>
            <p:ph idx="12" type="sldNum"/>
          </p:nvPr>
        </p:nvSpPr>
        <p:spPr>
          <a:xfrm>
            <a:off x="6457950" y="4852229"/>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F7F7F"/>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F7F7F"/>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F7F7F"/>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F7F7F"/>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F7F7F"/>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F7F7F"/>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F7F7F"/>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F7F7F"/>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F7F7F"/>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s-419"/>
              <a:t>‹#›</a:t>
            </a:fld>
            <a:endParaRPr/>
          </a:p>
        </p:txBody>
      </p:sp>
      <p:sp>
        <p:nvSpPr>
          <p:cNvPr id="95" name="Google Shape;95;p17"/>
          <p:cNvSpPr txBox="1"/>
          <p:nvPr>
            <p:ph type="title"/>
          </p:nvPr>
        </p:nvSpPr>
        <p:spPr>
          <a:xfrm>
            <a:off x="552450" y="0"/>
            <a:ext cx="6001800" cy="707100"/>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Clr>
                <a:schemeClr val="accent1"/>
              </a:buClr>
              <a:buSzPts val="2200"/>
              <a:buFont typeface="Arial"/>
              <a:buNone/>
              <a:defRPr b="1" i="0" sz="2200" u="none" cap="none" strike="noStrike">
                <a:solidFill>
                  <a:schemeClr val="accent1"/>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lines) - Content 3">
  <p:cSld name="Title (2 lines) - Content_3">
    <p:spTree>
      <p:nvGrpSpPr>
        <p:cNvPr id="96" name="Shape 96"/>
        <p:cNvGrpSpPr/>
        <p:nvPr/>
      </p:nvGrpSpPr>
      <p:grpSpPr>
        <a:xfrm>
          <a:off x="0" y="0"/>
          <a:ext cx="0" cy="0"/>
          <a:chOff x="0" y="0"/>
          <a:chExt cx="0" cy="0"/>
        </a:xfrm>
      </p:grpSpPr>
      <p:sp>
        <p:nvSpPr>
          <p:cNvPr id="97" name="Google Shape;97;p18"/>
          <p:cNvSpPr txBox="1"/>
          <p:nvPr>
            <p:ph idx="12" type="sldNum"/>
          </p:nvPr>
        </p:nvSpPr>
        <p:spPr>
          <a:xfrm>
            <a:off x="6457950" y="4852229"/>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F7F7F"/>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F7F7F"/>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F7F7F"/>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F7F7F"/>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F7F7F"/>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F7F7F"/>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F7F7F"/>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F7F7F"/>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F7F7F"/>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s-419"/>
              <a:t>‹#›</a:t>
            </a:fld>
            <a:endParaRPr/>
          </a:p>
        </p:txBody>
      </p:sp>
      <p:sp>
        <p:nvSpPr>
          <p:cNvPr id="98" name="Google Shape;98;p18"/>
          <p:cNvSpPr txBox="1"/>
          <p:nvPr>
            <p:ph idx="1" type="subTitle"/>
          </p:nvPr>
        </p:nvSpPr>
        <p:spPr>
          <a:xfrm>
            <a:off x="552450" y="284400"/>
            <a:ext cx="6001800" cy="3618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chemeClr val="accent1"/>
              </a:buClr>
              <a:buSzPts val="1700"/>
              <a:buFont typeface="Roboto"/>
              <a:buNone/>
              <a:defRPr b="0" i="0" sz="1700" u="none" cap="none" strike="noStrike">
                <a:solidFill>
                  <a:schemeClr val="accent1"/>
                </a:solidFill>
                <a:latin typeface="Roboto"/>
                <a:ea typeface="Roboto"/>
                <a:cs typeface="Roboto"/>
                <a:sym typeface="Roboto"/>
              </a:defRPr>
            </a:lvl1pPr>
            <a:lvl2pPr lvl="1"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99" name="Google Shape;99;p18"/>
          <p:cNvSpPr txBox="1"/>
          <p:nvPr>
            <p:ph type="title"/>
          </p:nvPr>
        </p:nvSpPr>
        <p:spPr>
          <a:xfrm>
            <a:off x="552450" y="0"/>
            <a:ext cx="6001800" cy="4389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chemeClr val="accent1"/>
              </a:buClr>
              <a:buSzPts val="2000"/>
              <a:buFont typeface="Arial"/>
              <a:buNone/>
              <a:defRPr b="1" i="0" sz="2000" u="none" cap="none" strike="noStrike">
                <a:solidFill>
                  <a:schemeClr val="accent1"/>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00" name="Google Shape;100;p18"/>
          <p:cNvSpPr txBox="1"/>
          <p:nvPr>
            <p:ph idx="2" type="body"/>
          </p:nvPr>
        </p:nvSpPr>
        <p:spPr>
          <a:xfrm>
            <a:off x="628650" y="977595"/>
            <a:ext cx="7886700" cy="3655200"/>
          </a:xfrm>
          <a:prstGeom prst="rect">
            <a:avLst/>
          </a:prstGeom>
          <a:noFill/>
          <a:ln>
            <a:noFill/>
          </a:ln>
        </p:spPr>
        <p:txBody>
          <a:bodyPr anchorCtr="0" anchor="t" bIns="34275" lIns="36000" spcFirstLastPara="1" rIns="36000" wrap="square" tIns="34275">
            <a:no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Roboto"/>
                <a:ea typeface="Roboto"/>
                <a:cs typeface="Roboto"/>
                <a:sym typeface="Roboto"/>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Roboto"/>
                <a:ea typeface="Roboto"/>
                <a:cs typeface="Roboto"/>
                <a:sym typeface="Roboto"/>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Roboto"/>
                <a:ea typeface="Roboto"/>
                <a:cs typeface="Roboto"/>
                <a:sym typeface="Roboto"/>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Roboto"/>
                <a:ea typeface="Roboto"/>
                <a:cs typeface="Roboto"/>
                <a:sym typeface="Roboto"/>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Roboto"/>
                <a:ea typeface="Roboto"/>
                <a:cs typeface="Roboto"/>
                <a:sym typeface="Roboto"/>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Roboto"/>
                <a:ea typeface="Roboto"/>
                <a:cs typeface="Roboto"/>
                <a:sym typeface="Roboto"/>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Roboto"/>
                <a:ea typeface="Roboto"/>
                <a:cs typeface="Roboto"/>
                <a:sym typeface="Roboto"/>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1.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s-419"/>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10.xml.rels><?xml version="1.0" encoding="UTF-8" standalone="yes"?><Relationships xmlns="http://schemas.openxmlformats.org/package/2006/relationships"><Relationship Id="rId11" Type="http://schemas.openxmlformats.org/officeDocument/2006/relationships/image" Target="../media/image30.png"/><Relationship Id="rId10" Type="http://schemas.openxmlformats.org/officeDocument/2006/relationships/image" Target="../media/image38.png"/><Relationship Id="rId12" Type="http://schemas.openxmlformats.org/officeDocument/2006/relationships/image" Target="../media/image43.png"/><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24.jpg"/><Relationship Id="rId4" Type="http://schemas.openxmlformats.org/officeDocument/2006/relationships/image" Target="../media/image26.png"/><Relationship Id="rId9" Type="http://schemas.openxmlformats.org/officeDocument/2006/relationships/hyperlink" Target="https://genderaveda.cz/wp-content/uploads/2017/10/gender-research-a-how-to-guide.pdf" TargetMode="External"/><Relationship Id="rId5" Type="http://schemas.openxmlformats.org/officeDocument/2006/relationships/image" Target="../media/image27.png"/><Relationship Id="rId6" Type="http://schemas.openxmlformats.org/officeDocument/2006/relationships/hyperlink" Target="https://creativecommons.org/licenses/by-nc/4.0/" TargetMode="External"/><Relationship Id="rId7" Type="http://schemas.openxmlformats.org/officeDocument/2006/relationships/hyperlink" Target="https://creativecommons.org/licenses/by-nc/4.0/" TargetMode="External"/><Relationship Id="rId8" Type="http://schemas.openxmlformats.org/officeDocument/2006/relationships/image" Target="../media/image2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image" Target="../media/image24.jpg"/><Relationship Id="rId4" Type="http://schemas.openxmlformats.org/officeDocument/2006/relationships/image" Target="../media/image26.png"/><Relationship Id="rId9" Type="http://schemas.openxmlformats.org/officeDocument/2006/relationships/image" Target="../media/image39.png"/><Relationship Id="rId5" Type="http://schemas.openxmlformats.org/officeDocument/2006/relationships/image" Target="../media/image27.png"/><Relationship Id="rId6" Type="http://schemas.openxmlformats.org/officeDocument/2006/relationships/hyperlink" Target="https://creativecommons.org/licenses/by-nc/4.0/" TargetMode="External"/><Relationship Id="rId7" Type="http://schemas.openxmlformats.org/officeDocument/2006/relationships/hyperlink" Target="https://creativecommons.org/licenses/by-nc/4.0/" TargetMode="External"/><Relationship Id="rId8"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24.jpg"/><Relationship Id="rId4" Type="http://schemas.openxmlformats.org/officeDocument/2006/relationships/image" Target="../media/image26.png"/><Relationship Id="rId9" Type="http://schemas.openxmlformats.org/officeDocument/2006/relationships/image" Target="../media/image45.png"/><Relationship Id="rId5" Type="http://schemas.openxmlformats.org/officeDocument/2006/relationships/image" Target="../media/image27.png"/><Relationship Id="rId6" Type="http://schemas.openxmlformats.org/officeDocument/2006/relationships/hyperlink" Target="https://creativecommons.org/licenses/by-nc/4.0/" TargetMode="External"/><Relationship Id="rId7" Type="http://schemas.openxmlformats.org/officeDocument/2006/relationships/hyperlink" Target="https://creativecommons.org/licenses/by-nc/4.0/" TargetMode="External"/><Relationship Id="rId8" Type="http://schemas.openxmlformats.org/officeDocument/2006/relationships/image" Target="../media/image2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24.jpg"/><Relationship Id="rId4" Type="http://schemas.openxmlformats.org/officeDocument/2006/relationships/image" Target="../media/image26.png"/><Relationship Id="rId9" Type="http://schemas.openxmlformats.org/officeDocument/2006/relationships/image" Target="../media/image32.png"/><Relationship Id="rId5" Type="http://schemas.openxmlformats.org/officeDocument/2006/relationships/image" Target="../media/image27.png"/><Relationship Id="rId6" Type="http://schemas.openxmlformats.org/officeDocument/2006/relationships/hyperlink" Target="https://creativecommons.org/licenses/by-nc/4.0/" TargetMode="External"/><Relationship Id="rId7" Type="http://schemas.openxmlformats.org/officeDocument/2006/relationships/hyperlink" Target="https://creativecommons.org/licenses/by-nc/4.0/" TargetMode="External"/><Relationship Id="rId8" Type="http://schemas.openxmlformats.org/officeDocument/2006/relationships/image" Target="../media/image25.png"/></Relationships>
</file>

<file path=ppt/slides/_rels/slide15.xml.rels><?xml version="1.0" encoding="UTF-8" standalone="yes"?><Relationships xmlns="http://schemas.openxmlformats.org/package/2006/relationships"><Relationship Id="rId11" Type="http://schemas.openxmlformats.org/officeDocument/2006/relationships/image" Target="../media/image37.png"/><Relationship Id="rId10" Type="http://schemas.openxmlformats.org/officeDocument/2006/relationships/image" Target="../media/image31.png"/><Relationship Id="rId13" Type="http://schemas.openxmlformats.org/officeDocument/2006/relationships/image" Target="../media/image58.png"/><Relationship Id="rId12" Type="http://schemas.openxmlformats.org/officeDocument/2006/relationships/image" Target="../media/image42.png"/><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image" Target="../media/image24.jpg"/><Relationship Id="rId4" Type="http://schemas.openxmlformats.org/officeDocument/2006/relationships/image" Target="../media/image26.png"/><Relationship Id="rId9" Type="http://schemas.openxmlformats.org/officeDocument/2006/relationships/image" Target="../media/image44.png"/><Relationship Id="rId14" Type="http://schemas.openxmlformats.org/officeDocument/2006/relationships/image" Target="../media/image55.png"/><Relationship Id="rId5" Type="http://schemas.openxmlformats.org/officeDocument/2006/relationships/image" Target="../media/image27.png"/><Relationship Id="rId6" Type="http://schemas.openxmlformats.org/officeDocument/2006/relationships/hyperlink" Target="https://creativecommons.org/licenses/by-nc/4.0/" TargetMode="External"/><Relationship Id="rId7" Type="http://schemas.openxmlformats.org/officeDocument/2006/relationships/hyperlink" Target="https://creativecommons.org/licenses/by-nc/4.0/" TargetMode="External"/><Relationship Id="rId8" Type="http://schemas.openxmlformats.org/officeDocument/2006/relationships/image" Target="../media/image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image" Target="../media/image24.jpg"/><Relationship Id="rId4" Type="http://schemas.openxmlformats.org/officeDocument/2006/relationships/image" Target="../media/image26.png"/><Relationship Id="rId9" Type="http://schemas.openxmlformats.org/officeDocument/2006/relationships/image" Target="../media/image41.jpg"/><Relationship Id="rId5" Type="http://schemas.openxmlformats.org/officeDocument/2006/relationships/image" Target="../media/image27.png"/><Relationship Id="rId6" Type="http://schemas.openxmlformats.org/officeDocument/2006/relationships/hyperlink" Target="https://creativecommons.org/licenses/by-nc/4.0/" TargetMode="External"/><Relationship Id="rId7" Type="http://schemas.openxmlformats.org/officeDocument/2006/relationships/hyperlink" Target="https://creativecommons.org/licenses/by-nc/4.0/" TargetMode="External"/><Relationship Id="rId8" Type="http://schemas.openxmlformats.org/officeDocument/2006/relationships/image" Target="../media/image2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 Id="rId3" Type="http://schemas.openxmlformats.org/officeDocument/2006/relationships/image" Target="../media/image24.jpg"/><Relationship Id="rId4" Type="http://schemas.openxmlformats.org/officeDocument/2006/relationships/image" Target="../media/image26.png"/><Relationship Id="rId9" Type="http://schemas.openxmlformats.org/officeDocument/2006/relationships/image" Target="../media/image46.jpg"/><Relationship Id="rId5" Type="http://schemas.openxmlformats.org/officeDocument/2006/relationships/image" Target="../media/image27.png"/><Relationship Id="rId6" Type="http://schemas.openxmlformats.org/officeDocument/2006/relationships/hyperlink" Target="https://creativecommons.org/licenses/by-nc/4.0/" TargetMode="External"/><Relationship Id="rId7" Type="http://schemas.openxmlformats.org/officeDocument/2006/relationships/hyperlink" Target="https://creativecommons.org/licenses/by-nc/4.0/" TargetMode="External"/><Relationship Id="rId8" Type="http://schemas.openxmlformats.org/officeDocument/2006/relationships/image" Target="../media/image2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 Id="rId3" Type="http://schemas.openxmlformats.org/officeDocument/2006/relationships/image" Target="../media/image24.jpg"/><Relationship Id="rId4" Type="http://schemas.openxmlformats.org/officeDocument/2006/relationships/image" Target="../media/image26.png"/><Relationship Id="rId9" Type="http://schemas.openxmlformats.org/officeDocument/2006/relationships/image" Target="../media/image56.jpg"/><Relationship Id="rId5" Type="http://schemas.openxmlformats.org/officeDocument/2006/relationships/image" Target="../media/image27.png"/><Relationship Id="rId6" Type="http://schemas.openxmlformats.org/officeDocument/2006/relationships/hyperlink" Target="https://creativecommons.org/licenses/by-nc/4.0/" TargetMode="External"/><Relationship Id="rId7" Type="http://schemas.openxmlformats.org/officeDocument/2006/relationships/hyperlink" Target="https://creativecommons.org/licenses/by-nc/4.0/" TargetMode="External"/><Relationship Id="rId8"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 Id="rId3" Type="http://schemas.openxmlformats.org/officeDocument/2006/relationships/image" Target="../media/image24.jpg"/><Relationship Id="rId4" Type="http://schemas.openxmlformats.org/officeDocument/2006/relationships/image" Target="../media/image26.png"/><Relationship Id="rId9" Type="http://schemas.openxmlformats.org/officeDocument/2006/relationships/image" Target="../media/image49.png"/><Relationship Id="rId5" Type="http://schemas.openxmlformats.org/officeDocument/2006/relationships/image" Target="../media/image27.png"/><Relationship Id="rId6" Type="http://schemas.openxmlformats.org/officeDocument/2006/relationships/hyperlink" Target="https://creativecommons.org/licenses/by-nc/4.0/" TargetMode="External"/><Relationship Id="rId7" Type="http://schemas.openxmlformats.org/officeDocument/2006/relationships/hyperlink" Target="https://creativecommons.org/licenses/by-nc/4.0/" TargetMode="External"/><Relationship Id="rId8"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4.jp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s>
</file>

<file path=ppt/slides/_rels/slide20.xml.rels><?xml version="1.0" encoding="UTF-8" standalone="yes"?><Relationships xmlns="http://schemas.openxmlformats.org/package/2006/relationships"><Relationship Id="rId10" Type="http://schemas.openxmlformats.org/officeDocument/2006/relationships/image" Target="../media/image48.png"/><Relationship Id="rId1" Type="http://schemas.openxmlformats.org/officeDocument/2006/relationships/slideLayout" Target="../slideLayouts/slideLayout13.xml"/><Relationship Id="rId2" Type="http://schemas.openxmlformats.org/officeDocument/2006/relationships/notesSlide" Target="../notesSlides/notesSlide20.xml"/><Relationship Id="rId3" Type="http://schemas.openxmlformats.org/officeDocument/2006/relationships/image" Target="../media/image24.jpg"/><Relationship Id="rId4" Type="http://schemas.openxmlformats.org/officeDocument/2006/relationships/image" Target="../media/image26.png"/><Relationship Id="rId9" Type="http://schemas.openxmlformats.org/officeDocument/2006/relationships/image" Target="../media/image50.png"/><Relationship Id="rId5" Type="http://schemas.openxmlformats.org/officeDocument/2006/relationships/image" Target="../media/image27.png"/><Relationship Id="rId6" Type="http://schemas.openxmlformats.org/officeDocument/2006/relationships/hyperlink" Target="https://creativecommons.org/licenses/by-nc/4.0/" TargetMode="External"/><Relationship Id="rId7" Type="http://schemas.openxmlformats.org/officeDocument/2006/relationships/hyperlink" Target="https://creativecommons.org/licenses/by-nc/4.0/" TargetMode="External"/><Relationship Id="rId8" Type="http://schemas.openxmlformats.org/officeDocument/2006/relationships/image" Target="../media/image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1.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22.xml.rels><?xml version="1.0" encoding="UTF-8" standalone="yes"?><Relationships xmlns="http://schemas.openxmlformats.org/package/2006/relationships"><Relationship Id="rId11" Type="http://schemas.openxmlformats.org/officeDocument/2006/relationships/image" Target="../media/image74.png"/><Relationship Id="rId10" Type="http://schemas.openxmlformats.org/officeDocument/2006/relationships/image" Target="../media/image52.png"/><Relationship Id="rId1" Type="http://schemas.openxmlformats.org/officeDocument/2006/relationships/slideLayout" Target="../slideLayouts/slideLayout13.xml"/><Relationship Id="rId2" Type="http://schemas.openxmlformats.org/officeDocument/2006/relationships/notesSlide" Target="../notesSlides/notesSlide22.xml"/><Relationship Id="rId3" Type="http://schemas.openxmlformats.org/officeDocument/2006/relationships/image" Target="../media/image24.jpg"/><Relationship Id="rId4" Type="http://schemas.openxmlformats.org/officeDocument/2006/relationships/image" Target="../media/image26.png"/><Relationship Id="rId9" Type="http://schemas.openxmlformats.org/officeDocument/2006/relationships/image" Target="../media/image51.png"/><Relationship Id="rId5" Type="http://schemas.openxmlformats.org/officeDocument/2006/relationships/image" Target="../media/image27.png"/><Relationship Id="rId6" Type="http://schemas.openxmlformats.org/officeDocument/2006/relationships/hyperlink" Target="https://creativecommons.org/licenses/by-nc/4.0/" TargetMode="External"/><Relationship Id="rId7" Type="http://schemas.openxmlformats.org/officeDocument/2006/relationships/hyperlink" Target="https://creativecommons.org/licenses/by-nc/4.0/" TargetMode="External"/><Relationship Id="rId8" Type="http://schemas.openxmlformats.org/officeDocument/2006/relationships/image" Target="../media/image25.png"/></Relationships>
</file>

<file path=ppt/slides/_rels/slide23.xml.rels><?xml version="1.0" encoding="UTF-8" standalone="yes"?><Relationships xmlns="http://schemas.openxmlformats.org/package/2006/relationships"><Relationship Id="rId11" Type="http://schemas.openxmlformats.org/officeDocument/2006/relationships/image" Target="../media/image74.png"/><Relationship Id="rId10" Type="http://schemas.openxmlformats.org/officeDocument/2006/relationships/image" Target="../media/image60.png"/><Relationship Id="rId12" Type="http://schemas.openxmlformats.org/officeDocument/2006/relationships/image" Target="../media/image52.png"/><Relationship Id="rId1" Type="http://schemas.openxmlformats.org/officeDocument/2006/relationships/slideLayout" Target="../slideLayouts/slideLayout13.xml"/><Relationship Id="rId2" Type="http://schemas.openxmlformats.org/officeDocument/2006/relationships/notesSlide" Target="../notesSlides/notesSlide23.xml"/><Relationship Id="rId3" Type="http://schemas.openxmlformats.org/officeDocument/2006/relationships/image" Target="../media/image24.jpg"/><Relationship Id="rId4" Type="http://schemas.openxmlformats.org/officeDocument/2006/relationships/image" Target="../media/image26.png"/><Relationship Id="rId9" Type="http://schemas.openxmlformats.org/officeDocument/2006/relationships/image" Target="../media/image59.png"/><Relationship Id="rId5" Type="http://schemas.openxmlformats.org/officeDocument/2006/relationships/image" Target="../media/image27.png"/><Relationship Id="rId6" Type="http://schemas.openxmlformats.org/officeDocument/2006/relationships/hyperlink" Target="https://creativecommons.org/licenses/by-nc/4.0/" TargetMode="External"/><Relationship Id="rId7" Type="http://schemas.openxmlformats.org/officeDocument/2006/relationships/hyperlink" Target="https://creativecommons.org/licenses/by-nc/4.0/" TargetMode="External"/><Relationship Id="rId8" Type="http://schemas.openxmlformats.org/officeDocument/2006/relationships/image" Target="../media/image2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4.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9" Type="http://schemas.openxmlformats.org/officeDocument/2006/relationships/image" Target="../media/image63.png"/><Relationship Id="rId5" Type="http://schemas.openxmlformats.org/officeDocument/2006/relationships/image" Target="../media/image24.jp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s>
</file>

<file path=ppt/slides/_rels/slide25.xml.rels><?xml version="1.0" encoding="UTF-8" standalone="yes"?><Relationships xmlns="http://schemas.openxmlformats.org/package/2006/relationships"><Relationship Id="rId10" Type="http://schemas.openxmlformats.org/officeDocument/2006/relationships/hyperlink" Target="https://arxiv.org/abs/1803.09010" TargetMode="External"/><Relationship Id="rId1" Type="http://schemas.openxmlformats.org/officeDocument/2006/relationships/slideLayout" Target="../slideLayouts/slideLayout13.xml"/><Relationship Id="rId2" Type="http://schemas.openxmlformats.org/officeDocument/2006/relationships/notesSlide" Target="../notesSlides/notesSlide25.xml"/><Relationship Id="rId3" Type="http://schemas.openxmlformats.org/officeDocument/2006/relationships/image" Target="../media/image24.jpg"/><Relationship Id="rId4" Type="http://schemas.openxmlformats.org/officeDocument/2006/relationships/image" Target="../media/image26.png"/><Relationship Id="rId9" Type="http://schemas.openxmlformats.org/officeDocument/2006/relationships/hyperlink" Target="https://arxiv.org/abs/1803.09010" TargetMode="External"/><Relationship Id="rId5" Type="http://schemas.openxmlformats.org/officeDocument/2006/relationships/image" Target="../media/image27.png"/><Relationship Id="rId6" Type="http://schemas.openxmlformats.org/officeDocument/2006/relationships/hyperlink" Target="https://creativecommons.org/licenses/by-nc/4.0/" TargetMode="External"/><Relationship Id="rId7" Type="http://schemas.openxmlformats.org/officeDocument/2006/relationships/hyperlink" Target="https://creativecommons.org/licenses/by-nc/4.0/" TargetMode="External"/><Relationship Id="rId8" Type="http://schemas.openxmlformats.org/officeDocument/2006/relationships/image" Target="../media/image2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6.xml"/><Relationship Id="rId3" Type="http://schemas.openxmlformats.org/officeDocument/2006/relationships/image" Target="../media/image24.jp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hyperlink" Target="https://creativecommons.org/licenses/by-nc/4.0/" TargetMode="External"/><Relationship Id="rId7" Type="http://schemas.openxmlformats.org/officeDocument/2006/relationships/hyperlink" Target="https://creativecommons.org/licenses/by-nc/4.0/" TargetMode="External"/><Relationship Id="rId8" Type="http://schemas.openxmlformats.org/officeDocument/2006/relationships/image" Target="../media/image25.png"/></Relationships>
</file>

<file path=ppt/slides/_rels/slide27.xml.rels><?xml version="1.0" encoding="UTF-8" standalone="yes"?><Relationships xmlns="http://schemas.openxmlformats.org/package/2006/relationships"><Relationship Id="rId10" Type="http://schemas.openxmlformats.org/officeDocument/2006/relationships/image" Target="../media/image69.png"/><Relationship Id="rId1" Type="http://schemas.openxmlformats.org/officeDocument/2006/relationships/slideLayout" Target="../slideLayouts/slideLayout13.xml"/><Relationship Id="rId2" Type="http://schemas.openxmlformats.org/officeDocument/2006/relationships/notesSlide" Target="../notesSlides/notesSlide27.xml"/><Relationship Id="rId3" Type="http://schemas.openxmlformats.org/officeDocument/2006/relationships/image" Target="../media/image24.jpg"/><Relationship Id="rId4" Type="http://schemas.openxmlformats.org/officeDocument/2006/relationships/image" Target="../media/image26.png"/><Relationship Id="rId9" Type="http://schemas.openxmlformats.org/officeDocument/2006/relationships/image" Target="../media/image73.png"/><Relationship Id="rId5" Type="http://schemas.openxmlformats.org/officeDocument/2006/relationships/image" Target="../media/image27.png"/><Relationship Id="rId6" Type="http://schemas.openxmlformats.org/officeDocument/2006/relationships/hyperlink" Target="https://creativecommons.org/licenses/by-nc/4.0/" TargetMode="External"/><Relationship Id="rId7" Type="http://schemas.openxmlformats.org/officeDocument/2006/relationships/hyperlink" Target="https://creativecommons.org/licenses/by-nc/4.0/" TargetMode="External"/><Relationship Id="rId8" Type="http://schemas.openxmlformats.org/officeDocument/2006/relationships/image" Target="../media/image25.png"/></Relationships>
</file>

<file path=ppt/slides/_rels/slide28.xml.rels><?xml version="1.0" encoding="UTF-8" standalone="yes"?><Relationships xmlns="http://schemas.openxmlformats.org/package/2006/relationships"><Relationship Id="rId11" Type="http://schemas.openxmlformats.org/officeDocument/2006/relationships/image" Target="../media/image77.png"/><Relationship Id="rId10" Type="http://schemas.openxmlformats.org/officeDocument/2006/relationships/image" Target="../media/image75.png"/><Relationship Id="rId1" Type="http://schemas.openxmlformats.org/officeDocument/2006/relationships/slideLayout" Target="../slideLayouts/slideLayout13.xml"/><Relationship Id="rId2" Type="http://schemas.openxmlformats.org/officeDocument/2006/relationships/notesSlide" Target="../notesSlides/notesSlide28.xml"/><Relationship Id="rId3" Type="http://schemas.openxmlformats.org/officeDocument/2006/relationships/image" Target="../media/image24.jpg"/><Relationship Id="rId4" Type="http://schemas.openxmlformats.org/officeDocument/2006/relationships/image" Target="../media/image26.png"/><Relationship Id="rId9" Type="http://schemas.openxmlformats.org/officeDocument/2006/relationships/image" Target="../media/image64.png"/><Relationship Id="rId5" Type="http://schemas.openxmlformats.org/officeDocument/2006/relationships/image" Target="../media/image27.png"/><Relationship Id="rId6" Type="http://schemas.openxmlformats.org/officeDocument/2006/relationships/hyperlink" Target="https://creativecommons.org/licenses/by-nc/4.0/" TargetMode="External"/><Relationship Id="rId7" Type="http://schemas.openxmlformats.org/officeDocument/2006/relationships/hyperlink" Target="https://creativecommons.org/licenses/by-nc/4.0/" TargetMode="External"/><Relationship Id="rId8" Type="http://schemas.openxmlformats.org/officeDocument/2006/relationships/image" Target="../media/image25.png"/></Relationships>
</file>

<file path=ppt/slides/_rels/slide29.xml.rels><?xml version="1.0" encoding="UTF-8" standalone="yes"?><Relationships xmlns="http://schemas.openxmlformats.org/package/2006/relationships"><Relationship Id="rId10" Type="http://schemas.openxmlformats.org/officeDocument/2006/relationships/image" Target="../media/image65.png"/><Relationship Id="rId1" Type="http://schemas.openxmlformats.org/officeDocument/2006/relationships/slideLayout" Target="../slideLayouts/slideLayout13.xml"/><Relationship Id="rId2" Type="http://schemas.openxmlformats.org/officeDocument/2006/relationships/notesSlide" Target="../notesSlides/notesSlide29.xml"/><Relationship Id="rId3" Type="http://schemas.openxmlformats.org/officeDocument/2006/relationships/image" Target="../media/image24.jpg"/><Relationship Id="rId4" Type="http://schemas.openxmlformats.org/officeDocument/2006/relationships/image" Target="../media/image26.png"/><Relationship Id="rId9" Type="http://schemas.openxmlformats.org/officeDocument/2006/relationships/image" Target="../media/image76.png"/><Relationship Id="rId5" Type="http://schemas.openxmlformats.org/officeDocument/2006/relationships/image" Target="../media/image27.png"/><Relationship Id="rId6" Type="http://schemas.openxmlformats.org/officeDocument/2006/relationships/hyperlink" Target="https://creativecommons.org/licenses/by-nc/4.0/" TargetMode="External"/><Relationship Id="rId7" Type="http://schemas.openxmlformats.org/officeDocument/2006/relationships/hyperlink" Target="https://creativecommons.org/licenses/by-nc/4.0/" TargetMode="External"/><Relationship Id="rId8"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24.jpg"/><Relationship Id="rId4" Type="http://schemas.openxmlformats.org/officeDocument/2006/relationships/image" Target="../media/image26.png"/><Relationship Id="rId9" Type="http://schemas.openxmlformats.org/officeDocument/2006/relationships/image" Target="../media/image28.jpg"/><Relationship Id="rId5" Type="http://schemas.openxmlformats.org/officeDocument/2006/relationships/image" Target="../media/image27.png"/><Relationship Id="rId6" Type="http://schemas.openxmlformats.org/officeDocument/2006/relationships/hyperlink" Target="https://creativecommons.org/licenses/by-nc/4.0/" TargetMode="External"/><Relationship Id="rId7" Type="http://schemas.openxmlformats.org/officeDocument/2006/relationships/hyperlink" Target="https://creativecommons.org/licenses/by-nc/4.0/" TargetMode="External"/><Relationship Id="rId8" Type="http://schemas.openxmlformats.org/officeDocument/2006/relationships/image" Target="../media/image2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0.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4.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1.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9" Type="http://schemas.openxmlformats.org/officeDocument/2006/relationships/image" Target="../media/image67.png"/><Relationship Id="rId5" Type="http://schemas.openxmlformats.org/officeDocument/2006/relationships/image" Target="../media/image24.jp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s>
</file>

<file path=ppt/slides/_rels/slide32.xml.rels><?xml version="1.0" encoding="UTF-8" standalone="yes"?><Relationships xmlns="http://schemas.openxmlformats.org/package/2006/relationships"><Relationship Id="rId10" Type="http://schemas.openxmlformats.org/officeDocument/2006/relationships/image" Target="../media/image70.png"/><Relationship Id="rId1" Type="http://schemas.openxmlformats.org/officeDocument/2006/relationships/slideLayout" Target="../slideLayouts/slideLayout13.xml"/><Relationship Id="rId2" Type="http://schemas.openxmlformats.org/officeDocument/2006/relationships/notesSlide" Target="../notesSlides/notesSlide32.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9" Type="http://schemas.openxmlformats.org/officeDocument/2006/relationships/image" Target="../media/image68.png"/><Relationship Id="rId5" Type="http://schemas.openxmlformats.org/officeDocument/2006/relationships/image" Target="../media/image24.jp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s>
</file>

<file path=ppt/slides/_rels/slide33.xml.rels><?xml version="1.0" encoding="UTF-8" standalone="yes"?><Relationships xmlns="http://schemas.openxmlformats.org/package/2006/relationships"><Relationship Id="rId10" Type="http://schemas.openxmlformats.org/officeDocument/2006/relationships/image" Target="../media/image72.png"/><Relationship Id="rId1" Type="http://schemas.openxmlformats.org/officeDocument/2006/relationships/slideLayout" Target="../slideLayouts/slideLayout13.xml"/><Relationship Id="rId2" Type="http://schemas.openxmlformats.org/officeDocument/2006/relationships/notesSlide" Target="../notesSlides/notesSlide33.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9" Type="http://schemas.openxmlformats.org/officeDocument/2006/relationships/image" Target="../media/image66.png"/><Relationship Id="rId5" Type="http://schemas.openxmlformats.org/officeDocument/2006/relationships/image" Target="../media/image24.jp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s>
</file>

<file path=ppt/slides/_rels/slide34.xml.rels><?xml version="1.0" encoding="UTF-8" standalone="yes"?><Relationships xmlns="http://schemas.openxmlformats.org/package/2006/relationships"><Relationship Id="rId11" Type="http://schemas.openxmlformats.org/officeDocument/2006/relationships/image" Target="../media/image71.png"/><Relationship Id="rId10" Type="http://schemas.openxmlformats.org/officeDocument/2006/relationships/image" Target="../media/image81.png"/><Relationship Id="rId1" Type="http://schemas.openxmlformats.org/officeDocument/2006/relationships/slideLayout" Target="../slideLayouts/slideLayout13.xml"/><Relationship Id="rId2" Type="http://schemas.openxmlformats.org/officeDocument/2006/relationships/notesSlide" Target="../notesSlides/notesSlide34.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9" Type="http://schemas.openxmlformats.org/officeDocument/2006/relationships/image" Target="../media/image80.png"/><Relationship Id="rId5" Type="http://schemas.openxmlformats.org/officeDocument/2006/relationships/image" Target="../media/image24.jp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5.xml"/><Relationship Id="rId3" Type="http://schemas.openxmlformats.org/officeDocument/2006/relationships/image" Target="../media/image24.jpg"/><Relationship Id="rId4" Type="http://schemas.openxmlformats.org/officeDocument/2006/relationships/image" Target="../media/image26.png"/><Relationship Id="rId9" Type="http://schemas.openxmlformats.org/officeDocument/2006/relationships/image" Target="../media/image82.png"/><Relationship Id="rId5" Type="http://schemas.openxmlformats.org/officeDocument/2006/relationships/image" Target="../media/image27.png"/><Relationship Id="rId6" Type="http://schemas.openxmlformats.org/officeDocument/2006/relationships/hyperlink" Target="https://creativecommons.org/licenses/by-nc/4.0/" TargetMode="External"/><Relationship Id="rId7" Type="http://schemas.openxmlformats.org/officeDocument/2006/relationships/hyperlink" Target="https://creativecommons.org/licenses/by-nc/4.0/" TargetMode="External"/><Relationship Id="rId8" Type="http://schemas.openxmlformats.org/officeDocument/2006/relationships/image" Target="../media/image2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6.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9" Type="http://schemas.openxmlformats.org/officeDocument/2006/relationships/image" Target="../media/image78.png"/><Relationship Id="rId5" Type="http://schemas.openxmlformats.org/officeDocument/2006/relationships/image" Target="../media/image24.jp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7.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4.jp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s>
</file>

<file path=ppt/slides/_rels/slide38.xml.rels><?xml version="1.0" encoding="UTF-8" standalone="yes"?><Relationships xmlns="http://schemas.openxmlformats.org/package/2006/relationships"><Relationship Id="rId10" Type="http://schemas.openxmlformats.org/officeDocument/2006/relationships/image" Target="../media/image79.png"/><Relationship Id="rId1" Type="http://schemas.openxmlformats.org/officeDocument/2006/relationships/slideLayout" Target="../slideLayouts/slideLayout13.xml"/><Relationship Id="rId2" Type="http://schemas.openxmlformats.org/officeDocument/2006/relationships/notesSlide" Target="../notesSlides/notesSlide38.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9" Type="http://schemas.openxmlformats.org/officeDocument/2006/relationships/image" Target="../media/image83.png"/><Relationship Id="rId5" Type="http://schemas.openxmlformats.org/officeDocument/2006/relationships/image" Target="../media/image24.jp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9.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9" Type="http://schemas.openxmlformats.org/officeDocument/2006/relationships/image" Target="../media/image29.jpg"/><Relationship Id="rId5" Type="http://schemas.openxmlformats.org/officeDocument/2006/relationships/image" Target="../media/image24.jp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0.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4.jp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1.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24.jpg"/><Relationship Id="rId4" Type="http://schemas.openxmlformats.org/officeDocument/2006/relationships/image" Target="../media/image26.png"/><Relationship Id="rId9" Type="http://schemas.openxmlformats.org/officeDocument/2006/relationships/image" Target="../media/image25.png"/><Relationship Id="rId5" Type="http://schemas.openxmlformats.org/officeDocument/2006/relationships/image" Target="../media/image27.png"/><Relationship Id="rId6" Type="http://schemas.openxmlformats.org/officeDocument/2006/relationships/image" Target="../media/image29.jpg"/><Relationship Id="rId7" Type="http://schemas.openxmlformats.org/officeDocument/2006/relationships/hyperlink" Target="https://creativecommons.org/licenses/by-nc/4.0/" TargetMode="External"/><Relationship Id="rId8" Type="http://schemas.openxmlformats.org/officeDocument/2006/relationships/hyperlink" Target="https://creativecommons.org/licenses/by-nc/4.0/"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4.jpg"/></Relationships>
</file>

<file path=ppt/slides/_rels/slide7.xml.rels><?xml version="1.0" encoding="UTF-8" standalone="yes"?><Relationships xmlns="http://schemas.openxmlformats.org/package/2006/relationships"><Relationship Id="rId11" Type="http://schemas.openxmlformats.org/officeDocument/2006/relationships/image" Target="../media/image33.png"/><Relationship Id="rId10" Type="http://schemas.openxmlformats.org/officeDocument/2006/relationships/image" Target="../media/image47.png"/><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24.jpg"/><Relationship Id="rId4" Type="http://schemas.openxmlformats.org/officeDocument/2006/relationships/image" Target="../media/image26.png"/><Relationship Id="rId9" Type="http://schemas.openxmlformats.org/officeDocument/2006/relationships/image" Target="../media/image36.png"/><Relationship Id="rId5" Type="http://schemas.openxmlformats.org/officeDocument/2006/relationships/image" Target="../media/image27.png"/><Relationship Id="rId6" Type="http://schemas.openxmlformats.org/officeDocument/2006/relationships/hyperlink" Target="https://creativecommons.org/licenses/by-nc/4.0/" TargetMode="External"/><Relationship Id="rId7" Type="http://schemas.openxmlformats.org/officeDocument/2006/relationships/hyperlink" Target="https://creativecommons.org/licenses/by-nc/4.0/" TargetMode="External"/><Relationship Id="rId8" Type="http://schemas.openxmlformats.org/officeDocument/2006/relationships/image" Target="../media/image2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24.jpg"/><Relationship Id="rId4" Type="http://schemas.openxmlformats.org/officeDocument/2006/relationships/image" Target="../media/image26.png"/><Relationship Id="rId9" Type="http://schemas.openxmlformats.org/officeDocument/2006/relationships/image" Target="../media/image35.png"/><Relationship Id="rId5" Type="http://schemas.openxmlformats.org/officeDocument/2006/relationships/image" Target="../media/image27.png"/><Relationship Id="rId6" Type="http://schemas.openxmlformats.org/officeDocument/2006/relationships/hyperlink" Target="https://creativecommons.org/licenses/by-nc/4.0/" TargetMode="External"/><Relationship Id="rId7" Type="http://schemas.openxmlformats.org/officeDocument/2006/relationships/hyperlink" Target="https://creativecommons.org/licenses/by-nc/4.0/" TargetMode="External"/><Relationship Id="rId8" Type="http://schemas.openxmlformats.org/officeDocument/2006/relationships/image" Target="../media/image25.png"/></Relationships>
</file>

<file path=ppt/slides/_rels/slide9.xml.rels><?xml version="1.0" encoding="UTF-8" standalone="yes"?><Relationships xmlns="http://schemas.openxmlformats.org/package/2006/relationships"><Relationship Id="rId10" Type="http://schemas.openxmlformats.org/officeDocument/2006/relationships/image" Target="../media/image34.png"/><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image" Target="../media/image24.jpg"/><Relationship Id="rId4" Type="http://schemas.openxmlformats.org/officeDocument/2006/relationships/image" Target="../media/image26.png"/><Relationship Id="rId9" Type="http://schemas.openxmlformats.org/officeDocument/2006/relationships/image" Target="../media/image40.png"/><Relationship Id="rId5" Type="http://schemas.openxmlformats.org/officeDocument/2006/relationships/image" Target="../media/image27.png"/><Relationship Id="rId6" Type="http://schemas.openxmlformats.org/officeDocument/2006/relationships/hyperlink" Target="https://creativecommons.org/licenses/by-nc/4.0/" TargetMode="External"/><Relationship Id="rId7" Type="http://schemas.openxmlformats.org/officeDocument/2006/relationships/hyperlink" Target="https://creativecommons.org/licenses/by-nc/4.0/" TargetMode="External"/><Relationship Id="rId8"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9"/>
          <p:cNvSpPr txBox="1"/>
          <p:nvPr>
            <p:ph type="ctrTitle"/>
          </p:nvPr>
        </p:nvSpPr>
        <p:spPr>
          <a:xfrm>
            <a:off x="4160950" y="1285725"/>
            <a:ext cx="4930500" cy="1763700"/>
          </a:xfrm>
          <a:prstGeom prst="rect">
            <a:avLst/>
          </a:prstGeom>
          <a:noFill/>
          <a:ln>
            <a:noFill/>
          </a:ln>
        </p:spPr>
        <p:txBody>
          <a:bodyPr anchorCtr="0" anchor="ctr" bIns="34275" lIns="68575" spcFirstLastPara="1" rIns="68575" wrap="square" tIns="34275">
            <a:normAutofit fontScale="90000"/>
          </a:bodyPr>
          <a:lstStyle/>
          <a:p>
            <a:pPr indent="0" lvl="0" marL="0" rtl="0" algn="l">
              <a:lnSpc>
                <a:spcPct val="90000"/>
              </a:lnSpc>
              <a:spcBef>
                <a:spcPts val="0"/>
              </a:spcBef>
              <a:spcAft>
                <a:spcPts val="0"/>
              </a:spcAft>
              <a:buClr>
                <a:srgbClr val="004890"/>
              </a:buClr>
              <a:buSzPct val="100000"/>
              <a:buFont typeface="Arial"/>
              <a:buNone/>
            </a:pPr>
            <a:r>
              <a:rPr i="1" lang="es-419" sz="2700"/>
              <a:t>How to Address Sex and Gender Dimensions in Research?</a:t>
            </a:r>
            <a:br>
              <a:rPr i="1" lang="es-419" sz="2700"/>
            </a:br>
            <a:r>
              <a:rPr b="0" lang="es-419" sz="2700">
                <a:solidFill>
                  <a:srgbClr val="757070"/>
                </a:solidFill>
              </a:rPr>
              <a:t>from a data perspective</a:t>
            </a:r>
            <a:br>
              <a:rPr lang="es-419" sz="2700">
                <a:solidFill>
                  <a:schemeClr val="lt1"/>
                </a:solidFill>
              </a:rPr>
            </a:br>
            <a:endParaRPr i="1" sz="2700">
              <a:highlight>
                <a:srgbClr val="FFFF00"/>
              </a:highlight>
              <a:latin typeface="Arial"/>
              <a:ea typeface="Arial"/>
              <a:cs typeface="Arial"/>
              <a:sym typeface="Arial"/>
            </a:endParaRPr>
          </a:p>
        </p:txBody>
      </p:sp>
      <p:sp>
        <p:nvSpPr>
          <p:cNvPr id="107" name="Google Shape;107;p19"/>
          <p:cNvSpPr txBox="1"/>
          <p:nvPr>
            <p:ph idx="1" type="subTitle"/>
          </p:nvPr>
        </p:nvSpPr>
        <p:spPr>
          <a:xfrm>
            <a:off x="4160960" y="3106352"/>
            <a:ext cx="4588800" cy="4338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rgbClr val="004890"/>
              </a:buClr>
              <a:buSzPts val="1400"/>
              <a:buNone/>
            </a:pPr>
            <a:r>
              <a:rPr b="1" lang="es-419" sz="1400">
                <a:solidFill>
                  <a:srgbClr val="004890"/>
                </a:solidFill>
              </a:rPr>
              <a:t>María Morales Martínez</a:t>
            </a:r>
            <a:endParaRPr b="1" sz="1400">
              <a:solidFill>
                <a:srgbClr val="004890"/>
              </a:solidFill>
            </a:endParaRPr>
          </a:p>
          <a:p>
            <a:pPr indent="0" lvl="0" marL="0" rtl="0" algn="l">
              <a:spcBef>
                <a:spcPts val="0"/>
              </a:spcBef>
              <a:spcAft>
                <a:spcPts val="0"/>
              </a:spcAft>
              <a:buClr>
                <a:srgbClr val="004890"/>
              </a:buClr>
              <a:buSzPts val="2700"/>
              <a:buFont typeface="Arial"/>
              <a:buNone/>
            </a:pPr>
            <a:r>
              <a:rPr lang="es-419" sz="1400">
                <a:solidFill>
                  <a:srgbClr val="757070"/>
                </a:solidFill>
              </a:rPr>
              <a:t>Social Link Analytics</a:t>
            </a:r>
            <a:endParaRPr b="1" sz="1400">
              <a:solidFill>
                <a:srgbClr val="004890"/>
              </a:solidFill>
            </a:endParaRPr>
          </a:p>
        </p:txBody>
      </p:sp>
      <p:sp>
        <p:nvSpPr>
          <p:cNvPr id="108" name="Google Shape;108;p19"/>
          <p:cNvSpPr txBox="1"/>
          <p:nvPr>
            <p:ph idx="2" type="body"/>
          </p:nvPr>
        </p:nvSpPr>
        <p:spPr>
          <a:xfrm>
            <a:off x="742720" y="4300658"/>
            <a:ext cx="2441400" cy="365700"/>
          </a:xfrm>
          <a:prstGeom prst="rect">
            <a:avLst/>
          </a:prstGeom>
          <a:noFill/>
          <a:ln>
            <a:noFill/>
          </a:ln>
        </p:spPr>
        <p:txBody>
          <a:bodyPr anchorCtr="0" anchor="ctr" bIns="34275" lIns="68575" spcFirstLastPara="1" rIns="68575" wrap="square" tIns="34275">
            <a:normAutofit/>
          </a:bodyPr>
          <a:lstStyle/>
          <a:p>
            <a:pPr indent="0" lvl="0" marL="0" rtl="0" algn="ctr">
              <a:lnSpc>
                <a:spcPct val="90000"/>
              </a:lnSpc>
              <a:spcBef>
                <a:spcPts val="0"/>
              </a:spcBef>
              <a:spcAft>
                <a:spcPts val="0"/>
              </a:spcAft>
              <a:buClr>
                <a:schemeClr val="lt1"/>
              </a:buClr>
              <a:buSzPts val="1800"/>
              <a:buNone/>
            </a:pPr>
            <a:r>
              <a:rPr lang="es-419"/>
              <a:t>date</a:t>
            </a:r>
            <a:endParaRPr/>
          </a:p>
        </p:txBody>
      </p:sp>
      <p:sp>
        <p:nvSpPr>
          <p:cNvPr id="109" name="Google Shape;109;p19"/>
          <p:cNvSpPr txBox="1"/>
          <p:nvPr/>
        </p:nvSpPr>
        <p:spPr>
          <a:xfrm>
            <a:off x="-7337" y="4800686"/>
            <a:ext cx="3919800" cy="3231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600"/>
              <a:buFont typeface="Arial"/>
              <a:buNone/>
            </a:pPr>
            <a:r>
              <a:rPr b="1" i="0" lang="es-419" sz="600" u="none" cap="none" strike="noStrike">
                <a:solidFill>
                  <a:schemeClr val="lt1"/>
                </a:solidFill>
                <a:latin typeface="Arial"/>
                <a:ea typeface="Arial"/>
                <a:cs typeface="Arial"/>
                <a:sym typeface="Arial"/>
              </a:rPr>
              <a:t>© 2025  Barcelona Supercomputing Center - Centro Nacional de Supercomputación. </a:t>
            </a:r>
            <a:endParaRPr b="1" i="0" sz="6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s-419" sz="600" u="none" cap="none" strike="noStrike">
                <a:solidFill>
                  <a:schemeClr val="lt1"/>
                </a:solidFill>
                <a:latin typeface="Arial"/>
                <a:ea typeface="Arial"/>
                <a:cs typeface="Arial"/>
                <a:sym typeface="Arial"/>
              </a:rPr>
              <a:t>Author: (XXXX). Material licensed under</a:t>
            </a:r>
            <a:r>
              <a:rPr b="1" i="0" lang="es-419" sz="600" u="none" cap="none" strike="noStrike">
                <a:solidFill>
                  <a:schemeClr val="lt1"/>
                </a:solidFill>
                <a:uFill>
                  <a:noFill/>
                </a:uFill>
                <a:latin typeface="Arial"/>
                <a:ea typeface="Arial"/>
                <a:cs typeface="Arial"/>
                <a:sym typeface="Arial"/>
                <a:hlinkClick r:id="rId3">
                  <a:extLst>
                    <a:ext uri="{A12FA001-AC4F-418D-AE19-62706E023703}">
                      <ahyp:hlinkClr val="tx"/>
                    </a:ext>
                  </a:extLst>
                </a:hlinkClick>
              </a:rPr>
              <a:t> </a:t>
            </a:r>
            <a:r>
              <a:rPr b="1" i="0" lang="es-419" sz="600" u="sng" cap="none" strike="noStrike">
                <a:solidFill>
                  <a:schemeClr val="lt1"/>
                </a:solidFill>
                <a:latin typeface="Arial"/>
                <a:ea typeface="Arial"/>
                <a:cs typeface="Arial"/>
                <a:sym typeface="Arial"/>
                <a:hlinkClick r:id="rId4">
                  <a:extLst>
                    <a:ext uri="{A12FA001-AC4F-418D-AE19-62706E023703}">
                      <ahyp:hlinkClr val="tx"/>
                    </a:ext>
                  </a:extLst>
                </a:hlinkClick>
              </a:rPr>
              <a:t>CC BY-NC-4.0</a:t>
            </a:r>
            <a:r>
              <a:rPr b="1" i="0" lang="es-419" sz="600" u="none" cap="none" strike="noStrike">
                <a:solidFill>
                  <a:schemeClr val="lt1"/>
                </a:solidFill>
                <a:latin typeface="Arial"/>
                <a:ea typeface="Arial"/>
                <a:cs typeface="Arial"/>
                <a:sym typeface="Arial"/>
              </a:rPr>
              <a:t>.</a:t>
            </a:r>
            <a:endParaRPr b="0" i="0" sz="600" u="none" cap="none" strike="noStrike">
              <a:solidFill>
                <a:schemeClr val="l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28"/>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Sex and gender dimensions in research</a:t>
            </a:r>
            <a:endParaRPr/>
          </a:p>
        </p:txBody>
      </p:sp>
      <p:pic>
        <p:nvPicPr>
          <p:cNvPr id="247" name="Google Shape;247;p28" title="Logos-BSC-AI-Factory-v3-horizontal.jpg"/>
          <p:cNvPicPr preferRelativeResize="0"/>
          <p:nvPr/>
        </p:nvPicPr>
        <p:blipFill>
          <a:blip r:embed="rId3">
            <a:alphaModFix/>
          </a:blip>
          <a:stretch>
            <a:fillRect/>
          </a:stretch>
        </p:blipFill>
        <p:spPr>
          <a:xfrm>
            <a:off x="19327" y="4554608"/>
            <a:ext cx="1210875" cy="510974"/>
          </a:xfrm>
          <a:prstGeom prst="rect">
            <a:avLst/>
          </a:prstGeom>
          <a:noFill/>
          <a:ln>
            <a:noFill/>
          </a:ln>
        </p:spPr>
      </p:pic>
      <p:pic>
        <p:nvPicPr>
          <p:cNvPr id="248" name="Google Shape;248;p28" title="EuroHPC logo and AIF stamp.png"/>
          <p:cNvPicPr preferRelativeResize="0"/>
          <p:nvPr/>
        </p:nvPicPr>
        <p:blipFill>
          <a:blip r:embed="rId4">
            <a:alphaModFix/>
          </a:blip>
          <a:stretch>
            <a:fillRect/>
          </a:stretch>
        </p:blipFill>
        <p:spPr>
          <a:xfrm>
            <a:off x="6741746" y="4398975"/>
            <a:ext cx="2484254" cy="822225"/>
          </a:xfrm>
          <a:prstGeom prst="rect">
            <a:avLst/>
          </a:prstGeom>
          <a:noFill/>
          <a:ln>
            <a:noFill/>
          </a:ln>
        </p:spPr>
      </p:pic>
      <p:pic>
        <p:nvPicPr>
          <p:cNvPr id="249" name="Google Shape;249;p28" title="EN_Co-fundedbytheEU_RGB_POS.png"/>
          <p:cNvPicPr preferRelativeResize="0"/>
          <p:nvPr/>
        </p:nvPicPr>
        <p:blipFill>
          <a:blip r:embed="rId5">
            <a:alphaModFix/>
          </a:blip>
          <a:stretch>
            <a:fillRect/>
          </a:stretch>
        </p:blipFill>
        <p:spPr>
          <a:xfrm>
            <a:off x="1251386" y="4674052"/>
            <a:ext cx="1218237" cy="272050"/>
          </a:xfrm>
          <a:prstGeom prst="rect">
            <a:avLst/>
          </a:prstGeom>
          <a:noFill/>
          <a:ln>
            <a:noFill/>
          </a:ln>
        </p:spPr>
      </p:pic>
      <p:sp>
        <p:nvSpPr>
          <p:cNvPr id="250" name="Google Shape;250;p28"/>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6">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7">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251" name="Google Shape;251;p28" title="b4w_logo.png"/>
          <p:cNvPicPr preferRelativeResize="0"/>
          <p:nvPr/>
        </p:nvPicPr>
        <p:blipFill>
          <a:blip r:embed="rId8">
            <a:alphaModFix/>
          </a:blip>
          <a:stretch>
            <a:fillRect/>
          </a:stretch>
        </p:blipFill>
        <p:spPr>
          <a:xfrm>
            <a:off x="8063629" y="406825"/>
            <a:ext cx="1059175" cy="323100"/>
          </a:xfrm>
          <a:prstGeom prst="rect">
            <a:avLst/>
          </a:prstGeom>
          <a:noFill/>
          <a:ln>
            <a:noFill/>
          </a:ln>
        </p:spPr>
      </p:pic>
      <p:sp>
        <p:nvSpPr>
          <p:cNvPr id="252" name="Google Shape;252;p28"/>
          <p:cNvSpPr txBox="1"/>
          <p:nvPr/>
        </p:nvSpPr>
        <p:spPr>
          <a:xfrm>
            <a:off x="3060486" y="4235806"/>
            <a:ext cx="5182800" cy="615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s-419" sz="1000" u="none" cap="none" strike="noStrike">
                <a:solidFill>
                  <a:srgbClr val="000000"/>
                </a:solidFill>
                <a:latin typeface="Arial"/>
                <a:ea typeface="Arial"/>
                <a:cs typeface="Arial"/>
                <a:sym typeface="Arial"/>
              </a:rPr>
              <a:t>Gender Research: A How-To Guide. INSTRAW / United Nations</a:t>
            </a:r>
            <a:endParaRPr b="0" i="1"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0" i="1" lang="es-419" sz="1000" u="sng" cap="none" strike="noStrike">
                <a:solidFill>
                  <a:srgbClr val="000000"/>
                </a:solidFill>
                <a:latin typeface="Arial"/>
                <a:ea typeface="Arial"/>
                <a:cs typeface="Arial"/>
                <a:sym typeface="Arial"/>
                <a:hlinkClick r:id="rId9">
                  <a:extLst>
                    <a:ext uri="{A12FA001-AC4F-418D-AE19-62706E023703}">
                      <ahyp:hlinkClr val="tx"/>
                    </a:ext>
                  </a:extLst>
                </a:hlinkClick>
              </a:rPr>
              <a:t>https://genderaveda.cz/wp-content/uploads/2017/10/gender-research-a-how-to-guide.pdf</a:t>
            </a:r>
            <a:endParaRPr b="0" i="1"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53" name="Google Shape;253;p28"/>
          <p:cNvGrpSpPr/>
          <p:nvPr/>
        </p:nvGrpSpPr>
        <p:grpSpPr>
          <a:xfrm>
            <a:off x="5256638" y="897748"/>
            <a:ext cx="3021502" cy="3073417"/>
            <a:chOff x="5790038" y="1236169"/>
            <a:chExt cx="3021502" cy="3073417"/>
          </a:xfrm>
        </p:grpSpPr>
        <p:pic>
          <p:nvPicPr>
            <p:cNvPr id="254" name="Google Shape;254;p28"/>
            <p:cNvPicPr preferRelativeResize="0"/>
            <p:nvPr/>
          </p:nvPicPr>
          <p:blipFill rotWithShape="1">
            <a:blip r:embed="rId10">
              <a:alphaModFix/>
            </a:blip>
            <a:srcRect b="0" l="0" r="0" t="0"/>
            <a:stretch/>
          </p:blipFill>
          <p:spPr>
            <a:xfrm>
              <a:off x="5790039" y="1236169"/>
              <a:ext cx="3021501" cy="3073417"/>
            </a:xfrm>
            <a:prstGeom prst="rect">
              <a:avLst/>
            </a:prstGeom>
            <a:noFill/>
            <a:ln>
              <a:noFill/>
            </a:ln>
          </p:spPr>
        </p:pic>
        <p:sp>
          <p:nvSpPr>
            <p:cNvPr id="255" name="Google Shape;255;p28"/>
            <p:cNvSpPr/>
            <p:nvPr/>
          </p:nvSpPr>
          <p:spPr>
            <a:xfrm>
              <a:off x="5790038" y="1754752"/>
              <a:ext cx="810600" cy="5571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256" name="Google Shape;256;p28"/>
          <p:cNvGrpSpPr/>
          <p:nvPr/>
        </p:nvGrpSpPr>
        <p:grpSpPr>
          <a:xfrm>
            <a:off x="6490224" y="3754969"/>
            <a:ext cx="1874700" cy="596406"/>
            <a:chOff x="6855788" y="4463269"/>
            <a:chExt cx="2250000" cy="747469"/>
          </a:xfrm>
        </p:grpSpPr>
        <p:sp>
          <p:nvSpPr>
            <p:cNvPr id="257" name="Google Shape;257;p28"/>
            <p:cNvSpPr txBox="1"/>
            <p:nvPr/>
          </p:nvSpPr>
          <p:spPr>
            <a:xfrm>
              <a:off x="6855788" y="4824938"/>
              <a:ext cx="2250000" cy="3858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1100"/>
                <a:buFont typeface="Arial"/>
                <a:buNone/>
              </a:pPr>
              <a:r>
                <a:rPr b="0" i="0" lang="es-419" sz="1100" u="none" cap="none" strike="noStrike">
                  <a:solidFill>
                    <a:schemeClr val="dk1"/>
                  </a:solidFill>
                  <a:latin typeface="Calibri"/>
                  <a:ea typeface="Calibri"/>
                  <a:cs typeface="Calibri"/>
                  <a:sym typeface="Calibri"/>
                </a:rPr>
                <a:t>Weber et al., 2007</a:t>
              </a:r>
              <a:endParaRPr b="0" i="0" sz="1100" u="none" cap="none" strike="noStrike">
                <a:solidFill>
                  <a:srgbClr val="000000"/>
                </a:solidFill>
                <a:latin typeface="Arial"/>
                <a:ea typeface="Arial"/>
                <a:cs typeface="Arial"/>
                <a:sym typeface="Arial"/>
              </a:endParaRPr>
            </a:p>
          </p:txBody>
        </p:sp>
        <p:pic>
          <p:nvPicPr>
            <p:cNvPr id="258" name="Google Shape;258;p28"/>
            <p:cNvPicPr preferRelativeResize="0"/>
            <p:nvPr/>
          </p:nvPicPr>
          <p:blipFill rotWithShape="1">
            <a:blip r:embed="rId11">
              <a:alphaModFix/>
            </a:blip>
            <a:srcRect b="0" l="0" r="0" t="0"/>
            <a:stretch/>
          </p:blipFill>
          <p:spPr>
            <a:xfrm>
              <a:off x="7799663" y="4463269"/>
              <a:ext cx="1140244" cy="380081"/>
            </a:xfrm>
            <a:prstGeom prst="rect">
              <a:avLst/>
            </a:prstGeom>
            <a:noFill/>
            <a:ln>
              <a:noFill/>
            </a:ln>
          </p:spPr>
        </p:pic>
      </p:grpSp>
      <p:pic>
        <p:nvPicPr>
          <p:cNvPr id="259" name="Google Shape;259;p28"/>
          <p:cNvPicPr preferRelativeResize="0"/>
          <p:nvPr/>
        </p:nvPicPr>
        <p:blipFill rotWithShape="1">
          <a:blip r:embed="rId12">
            <a:alphaModFix/>
          </a:blip>
          <a:srcRect b="0" l="0" r="0" t="0"/>
          <a:stretch/>
        </p:blipFill>
        <p:spPr>
          <a:xfrm>
            <a:off x="940425" y="4304395"/>
            <a:ext cx="2004506" cy="300493"/>
          </a:xfrm>
          <a:prstGeom prst="rect">
            <a:avLst/>
          </a:prstGeom>
          <a:noFill/>
          <a:ln>
            <a:noFill/>
          </a:ln>
        </p:spPr>
      </p:pic>
      <p:sp>
        <p:nvSpPr>
          <p:cNvPr id="260" name="Google Shape;260;p28"/>
          <p:cNvSpPr txBox="1"/>
          <p:nvPr/>
        </p:nvSpPr>
        <p:spPr>
          <a:xfrm>
            <a:off x="230900" y="861325"/>
            <a:ext cx="4995600" cy="3455700"/>
          </a:xfrm>
          <a:prstGeom prst="rect">
            <a:avLst/>
          </a:prstGeom>
          <a:noFill/>
          <a:ln>
            <a:noFill/>
          </a:ln>
        </p:spPr>
        <p:txBody>
          <a:bodyPr anchorCtr="0" anchor="t" bIns="91425" lIns="91425" spcFirstLastPara="1" rIns="91425" wrap="square" tIns="91425">
            <a:spAutoFit/>
          </a:bodyPr>
          <a:lstStyle/>
          <a:p>
            <a:pPr indent="-336550" lvl="0" marL="457200" rtl="0" algn="just">
              <a:lnSpc>
                <a:spcPct val="230000"/>
              </a:lnSpc>
              <a:spcBef>
                <a:spcPts val="0"/>
              </a:spcBef>
              <a:spcAft>
                <a:spcPts val="0"/>
              </a:spcAft>
              <a:buClr>
                <a:srgbClr val="1F497D"/>
              </a:buClr>
              <a:buSzPts val="1700"/>
              <a:buFont typeface="Roboto"/>
              <a:buAutoNum type="arabicPeriod"/>
            </a:pPr>
            <a:r>
              <a:rPr b="1" lang="es-419" sz="1700">
                <a:solidFill>
                  <a:srgbClr val="1F497D"/>
                </a:solidFill>
                <a:latin typeface="Roboto"/>
                <a:ea typeface="Roboto"/>
                <a:cs typeface="Roboto"/>
                <a:sym typeface="Roboto"/>
              </a:rPr>
              <a:t>Identify the scientific objectives</a:t>
            </a:r>
            <a:endParaRPr b="1" sz="1700">
              <a:solidFill>
                <a:srgbClr val="1F497D"/>
              </a:solidFill>
              <a:latin typeface="Roboto"/>
              <a:ea typeface="Roboto"/>
              <a:cs typeface="Roboto"/>
              <a:sym typeface="Roboto"/>
            </a:endParaRPr>
          </a:p>
          <a:p>
            <a:pPr indent="0" lvl="0" marL="0" rtl="0" algn="l">
              <a:lnSpc>
                <a:spcPct val="230000"/>
              </a:lnSpc>
              <a:spcBef>
                <a:spcPts val="0"/>
              </a:spcBef>
              <a:spcAft>
                <a:spcPts val="0"/>
              </a:spcAft>
              <a:buNone/>
            </a:pPr>
            <a:r>
              <a:t/>
            </a:r>
            <a:endParaRPr b="1" sz="1700">
              <a:solidFill>
                <a:srgbClr val="008792"/>
              </a:solidFill>
              <a:latin typeface="Roboto"/>
              <a:ea typeface="Roboto"/>
              <a:cs typeface="Roboto"/>
              <a:sym typeface="Roboto"/>
            </a:endParaRPr>
          </a:p>
          <a:p>
            <a:pPr indent="-336550" lvl="0" marL="457200" rtl="0" algn="just">
              <a:lnSpc>
                <a:spcPct val="230000"/>
              </a:lnSpc>
              <a:spcBef>
                <a:spcPts val="0"/>
              </a:spcBef>
              <a:spcAft>
                <a:spcPts val="0"/>
              </a:spcAft>
              <a:buClr>
                <a:srgbClr val="1F497D"/>
              </a:buClr>
              <a:buSzPts val="1700"/>
              <a:buFont typeface="Roboto"/>
              <a:buAutoNum type="arabicPeriod"/>
            </a:pPr>
            <a:r>
              <a:rPr b="1" lang="es-419" sz="1700">
                <a:solidFill>
                  <a:srgbClr val="1F497D"/>
                </a:solidFill>
                <a:latin typeface="Roboto"/>
                <a:ea typeface="Roboto"/>
                <a:cs typeface="Roboto"/>
                <a:sym typeface="Roboto"/>
              </a:rPr>
              <a:t>Research Design</a:t>
            </a:r>
            <a:endParaRPr b="1" sz="1700">
              <a:solidFill>
                <a:srgbClr val="1F497D"/>
              </a:solidFill>
              <a:latin typeface="Roboto"/>
              <a:ea typeface="Roboto"/>
              <a:cs typeface="Roboto"/>
              <a:sym typeface="Roboto"/>
            </a:endParaRPr>
          </a:p>
          <a:p>
            <a:pPr indent="-336550" lvl="0" marL="457200" rtl="0" algn="just">
              <a:lnSpc>
                <a:spcPct val="230000"/>
              </a:lnSpc>
              <a:spcBef>
                <a:spcPts val="0"/>
              </a:spcBef>
              <a:spcAft>
                <a:spcPts val="0"/>
              </a:spcAft>
              <a:buClr>
                <a:srgbClr val="1F497D"/>
              </a:buClr>
              <a:buSzPts val="1700"/>
              <a:buFont typeface="Roboto"/>
              <a:buAutoNum type="arabicPeriod"/>
            </a:pPr>
            <a:r>
              <a:rPr b="1" lang="es-419" sz="1700">
                <a:solidFill>
                  <a:srgbClr val="1F497D"/>
                </a:solidFill>
                <a:latin typeface="Roboto"/>
                <a:ea typeface="Roboto"/>
                <a:cs typeface="Roboto"/>
                <a:sym typeface="Roboto"/>
              </a:rPr>
              <a:t>Data analysis and evaluation</a:t>
            </a:r>
            <a:endParaRPr b="1" sz="1700">
              <a:solidFill>
                <a:srgbClr val="1F497D"/>
              </a:solidFill>
              <a:latin typeface="Roboto"/>
              <a:ea typeface="Roboto"/>
              <a:cs typeface="Roboto"/>
              <a:sym typeface="Roboto"/>
            </a:endParaRPr>
          </a:p>
          <a:p>
            <a:pPr indent="-336550" lvl="0" marL="457200" rtl="0" algn="just">
              <a:lnSpc>
                <a:spcPct val="230000"/>
              </a:lnSpc>
              <a:spcBef>
                <a:spcPts val="0"/>
              </a:spcBef>
              <a:spcAft>
                <a:spcPts val="0"/>
              </a:spcAft>
              <a:buClr>
                <a:srgbClr val="1F497D"/>
              </a:buClr>
              <a:buSzPts val="1700"/>
              <a:buFont typeface="Roboto"/>
              <a:buAutoNum type="arabicPeriod"/>
            </a:pPr>
            <a:r>
              <a:rPr b="1" lang="es-419" sz="1700">
                <a:solidFill>
                  <a:srgbClr val="1F497D"/>
                </a:solidFill>
                <a:latin typeface="Roboto"/>
                <a:ea typeface="Roboto"/>
                <a:cs typeface="Roboto"/>
                <a:sym typeface="Roboto"/>
              </a:rPr>
              <a:t>Disseminating results</a:t>
            </a:r>
            <a:endParaRPr b="1" sz="1700">
              <a:solidFill>
                <a:srgbClr val="1F497D"/>
              </a:solidFill>
              <a:latin typeface="Roboto"/>
              <a:ea typeface="Roboto"/>
              <a:cs typeface="Roboto"/>
              <a:sym typeface="Roboto"/>
            </a:endParaRPr>
          </a:p>
          <a:p>
            <a:pPr indent="-336550" lvl="0" marL="457200" rtl="0" algn="just">
              <a:lnSpc>
                <a:spcPct val="230000"/>
              </a:lnSpc>
              <a:spcBef>
                <a:spcPts val="0"/>
              </a:spcBef>
              <a:spcAft>
                <a:spcPts val="0"/>
              </a:spcAft>
              <a:buClr>
                <a:srgbClr val="1F497D"/>
              </a:buClr>
              <a:buSzPts val="1700"/>
              <a:buFont typeface="Roboto"/>
              <a:buAutoNum type="arabicPeriod"/>
            </a:pPr>
            <a:r>
              <a:rPr b="1" lang="es-419" sz="1700">
                <a:solidFill>
                  <a:srgbClr val="1F497D"/>
                </a:solidFill>
                <a:latin typeface="Roboto"/>
                <a:ea typeface="Roboto"/>
                <a:cs typeface="Roboto"/>
                <a:sym typeface="Roboto"/>
              </a:rPr>
              <a:t>Reflection and lessons learned</a:t>
            </a:r>
            <a:endParaRPr b="1" sz="1700">
              <a:solidFill>
                <a:srgbClr val="1F497D"/>
              </a:solidFill>
              <a:latin typeface="Roboto"/>
              <a:ea typeface="Roboto"/>
              <a:cs typeface="Roboto"/>
              <a:sym typeface="Roboto"/>
            </a:endParaRPr>
          </a:p>
        </p:txBody>
      </p:sp>
      <p:sp>
        <p:nvSpPr>
          <p:cNvPr id="261" name="Google Shape;261;p28"/>
          <p:cNvSpPr txBox="1"/>
          <p:nvPr/>
        </p:nvSpPr>
        <p:spPr>
          <a:xfrm>
            <a:off x="919775" y="2374938"/>
            <a:ext cx="4188300" cy="393600"/>
          </a:xfrm>
          <a:prstGeom prst="rect">
            <a:avLst/>
          </a:prstGeom>
          <a:noFill/>
          <a:ln>
            <a:noFill/>
          </a:ln>
        </p:spPr>
        <p:txBody>
          <a:bodyPr anchorCtr="0" anchor="t" bIns="91425" lIns="91425" spcFirstLastPara="1" rIns="91425" wrap="square" tIns="91425">
            <a:noAutofit/>
          </a:bodyPr>
          <a:lstStyle/>
          <a:p>
            <a:pPr indent="0" lvl="2" marL="0" rtl="0" algn="l">
              <a:spcBef>
                <a:spcPts val="0"/>
              </a:spcBef>
              <a:spcAft>
                <a:spcPts val="0"/>
              </a:spcAft>
              <a:buNone/>
            </a:pPr>
            <a:r>
              <a:rPr lang="es-419">
                <a:solidFill>
                  <a:schemeClr val="dk2"/>
                </a:solidFill>
                <a:latin typeface="Raleway"/>
                <a:ea typeface="Raleway"/>
                <a:cs typeface="Raleway"/>
                <a:sym typeface="Raleway"/>
              </a:rPr>
              <a:t>Qualitative and Quantitative Methods</a:t>
            </a:r>
            <a:endParaRPr>
              <a:solidFill>
                <a:schemeClr val="dk2"/>
              </a:solidFill>
              <a:latin typeface="Raleway"/>
              <a:ea typeface="Raleway"/>
              <a:cs typeface="Raleway"/>
              <a:sym typeface="Raleway"/>
            </a:endParaRPr>
          </a:p>
          <a:p>
            <a:pPr indent="0" lvl="0" marL="0" rtl="0" algn="l">
              <a:spcBef>
                <a:spcPts val="0"/>
              </a:spcBef>
              <a:spcAft>
                <a:spcPts val="0"/>
              </a:spcAft>
              <a:buNone/>
            </a:pPr>
            <a:r>
              <a:t/>
            </a:r>
            <a:endParaRPr sz="1800">
              <a:solidFill>
                <a:schemeClr val="dk2"/>
              </a:solidFill>
            </a:endParaRPr>
          </a:p>
        </p:txBody>
      </p:sp>
      <p:sp>
        <p:nvSpPr>
          <p:cNvPr id="262" name="Google Shape;262;p28"/>
          <p:cNvSpPr txBox="1"/>
          <p:nvPr/>
        </p:nvSpPr>
        <p:spPr>
          <a:xfrm>
            <a:off x="919775" y="1156275"/>
            <a:ext cx="3973500" cy="927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s-419">
                <a:solidFill>
                  <a:schemeClr val="dk2"/>
                </a:solidFill>
                <a:latin typeface="Raleway"/>
                <a:ea typeface="Raleway"/>
                <a:cs typeface="Raleway"/>
                <a:sym typeface="Raleway"/>
              </a:rPr>
              <a:t>Who are the stakeholders?  </a:t>
            </a:r>
            <a:endParaRPr>
              <a:solidFill>
                <a:schemeClr val="dk2"/>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lang="es-419">
                <a:solidFill>
                  <a:schemeClr val="dk2"/>
                </a:solidFill>
                <a:latin typeface="Raleway"/>
                <a:ea typeface="Raleway"/>
                <a:cs typeface="Raleway"/>
                <a:sym typeface="Raleway"/>
              </a:rPr>
              <a:t>Who will find the research useful?</a:t>
            </a:r>
            <a:endParaRPr>
              <a:solidFill>
                <a:schemeClr val="dk2"/>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lang="es-419">
                <a:solidFill>
                  <a:schemeClr val="dk2"/>
                </a:solidFill>
                <a:latin typeface="Raleway"/>
                <a:ea typeface="Raleway"/>
                <a:cs typeface="Raleway"/>
                <a:sym typeface="Raleway"/>
              </a:rPr>
              <a:t> Formulating questions </a:t>
            </a:r>
            <a:endParaRPr>
              <a:solidFill>
                <a:schemeClr val="dk2"/>
              </a:solidFill>
              <a:latin typeface="Raleway"/>
              <a:ea typeface="Raleway"/>
              <a:cs typeface="Raleway"/>
              <a:sym typeface="Raleway"/>
            </a:endParaRPr>
          </a:p>
          <a:p>
            <a:pPr indent="0" lvl="0" marL="0" rtl="0" algn="l">
              <a:spcBef>
                <a:spcPts val="0"/>
              </a:spcBef>
              <a:spcAft>
                <a:spcPts val="0"/>
              </a:spcAft>
              <a:buNone/>
            </a:pPr>
            <a:r>
              <a:rPr lang="es-419">
                <a:solidFill>
                  <a:schemeClr val="dk2"/>
                </a:solidFill>
                <a:latin typeface="Raleway"/>
                <a:ea typeface="Raleway"/>
                <a:cs typeface="Raleway"/>
                <a:sym typeface="Raleway"/>
              </a:rPr>
              <a:t> Designing indicators</a:t>
            </a:r>
            <a:endParaRPr>
              <a:solidFill>
                <a:schemeClr val="dk2"/>
              </a:solidFill>
              <a:latin typeface="Raleway"/>
              <a:ea typeface="Raleway"/>
              <a:cs typeface="Raleway"/>
              <a:sym typeface="Raleway"/>
            </a:endParaRPr>
          </a:p>
        </p:txBody>
      </p:sp>
      <p:sp>
        <p:nvSpPr>
          <p:cNvPr id="263" name="Google Shape;263;p28"/>
          <p:cNvSpPr txBox="1"/>
          <p:nvPr/>
        </p:nvSpPr>
        <p:spPr>
          <a:xfrm>
            <a:off x="919775" y="2948775"/>
            <a:ext cx="41883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419">
                <a:solidFill>
                  <a:schemeClr val="dk2"/>
                </a:solidFill>
                <a:latin typeface="Raleway"/>
                <a:ea typeface="Raleway"/>
                <a:cs typeface="Raleway"/>
                <a:sym typeface="Raleway"/>
              </a:rPr>
              <a:t>Conduct Gender and Intersectionality Analysis</a:t>
            </a:r>
            <a:endParaRPr sz="1800">
              <a:solidFill>
                <a:schemeClr val="dk2"/>
              </a:solidFill>
            </a:endParaRPr>
          </a:p>
        </p:txBody>
      </p:sp>
      <p:sp>
        <p:nvSpPr>
          <p:cNvPr id="264" name="Google Shape;264;p28"/>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27th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29"/>
          <p:cNvSpPr txBox="1"/>
          <p:nvPr>
            <p:ph type="title"/>
          </p:nvPr>
        </p:nvSpPr>
        <p:spPr>
          <a:xfrm>
            <a:off x="376350" y="383275"/>
            <a:ext cx="5949600" cy="1306800"/>
          </a:xfrm>
          <a:prstGeom prst="rect">
            <a:avLst/>
          </a:prstGeom>
          <a:noFill/>
          <a:ln>
            <a:noFill/>
          </a:ln>
        </p:spPr>
        <p:txBody>
          <a:bodyPr anchorCtr="0" anchor="t" bIns="34275" lIns="68575" spcFirstLastPara="1" rIns="68575" wrap="square" tIns="34275">
            <a:noAutofit/>
          </a:bodyPr>
          <a:lstStyle/>
          <a:p>
            <a:pPr indent="0" lvl="0" marL="0" rtl="0" algn="l">
              <a:spcBef>
                <a:spcPts val="0"/>
              </a:spcBef>
              <a:spcAft>
                <a:spcPts val="0"/>
              </a:spcAft>
              <a:buClr>
                <a:srgbClr val="004890"/>
              </a:buClr>
              <a:buSzPts val="2700"/>
              <a:buFont typeface="Arial"/>
              <a:buNone/>
            </a:pPr>
            <a:r>
              <a:rPr b="1" i="1" lang="es-419" sz="2700">
                <a:solidFill>
                  <a:srgbClr val="004890"/>
                </a:solidFill>
              </a:rPr>
              <a:t>Data Generation</a:t>
            </a:r>
            <a:br>
              <a:rPr b="1" i="1" lang="es-419" sz="2700">
                <a:solidFill>
                  <a:srgbClr val="004890"/>
                </a:solidFill>
              </a:rPr>
            </a:br>
            <a:r>
              <a:rPr lang="es-419" sz="2700">
                <a:solidFill>
                  <a:srgbClr val="757070"/>
                </a:solidFill>
              </a:rPr>
              <a:t>Bias in Clinical Trials</a:t>
            </a:r>
            <a:endParaRPr/>
          </a:p>
        </p:txBody>
      </p:sp>
      <p:sp>
        <p:nvSpPr>
          <p:cNvPr id="270" name="Google Shape;270;p29"/>
          <p:cNvSpPr txBox="1"/>
          <p:nvPr/>
        </p:nvSpPr>
        <p:spPr>
          <a:xfrm>
            <a:off x="6586875"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271" name="Google Shape;271;p29" title="Logos-BSC-AI-Factory-v3-horizontal.jpg"/>
          <p:cNvPicPr preferRelativeResize="0"/>
          <p:nvPr/>
        </p:nvPicPr>
        <p:blipFill>
          <a:blip r:embed="rId5">
            <a:alphaModFix/>
          </a:blip>
          <a:stretch>
            <a:fillRect/>
          </a:stretch>
        </p:blipFill>
        <p:spPr>
          <a:xfrm>
            <a:off x="376352" y="4452433"/>
            <a:ext cx="1210875" cy="51097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30"/>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Experimental design and propagation of biases</a:t>
            </a:r>
            <a:endParaRPr/>
          </a:p>
        </p:txBody>
      </p:sp>
      <p:pic>
        <p:nvPicPr>
          <p:cNvPr id="277" name="Google Shape;277;p30" title="Logos-BSC-AI-Factory-v3-horizontal.jpg"/>
          <p:cNvPicPr preferRelativeResize="0"/>
          <p:nvPr/>
        </p:nvPicPr>
        <p:blipFill>
          <a:blip r:embed="rId3">
            <a:alphaModFix/>
          </a:blip>
          <a:stretch>
            <a:fillRect/>
          </a:stretch>
        </p:blipFill>
        <p:spPr>
          <a:xfrm>
            <a:off x="19327" y="4554608"/>
            <a:ext cx="1210875" cy="510974"/>
          </a:xfrm>
          <a:prstGeom prst="rect">
            <a:avLst/>
          </a:prstGeom>
          <a:noFill/>
          <a:ln>
            <a:noFill/>
          </a:ln>
        </p:spPr>
      </p:pic>
      <p:pic>
        <p:nvPicPr>
          <p:cNvPr id="278" name="Google Shape;278;p30" title="EuroHPC logo and AIF stamp.png"/>
          <p:cNvPicPr preferRelativeResize="0"/>
          <p:nvPr/>
        </p:nvPicPr>
        <p:blipFill>
          <a:blip r:embed="rId4">
            <a:alphaModFix/>
          </a:blip>
          <a:stretch>
            <a:fillRect/>
          </a:stretch>
        </p:blipFill>
        <p:spPr>
          <a:xfrm>
            <a:off x="6741746" y="4398975"/>
            <a:ext cx="2484254" cy="822225"/>
          </a:xfrm>
          <a:prstGeom prst="rect">
            <a:avLst/>
          </a:prstGeom>
          <a:noFill/>
          <a:ln>
            <a:noFill/>
          </a:ln>
        </p:spPr>
      </p:pic>
      <p:pic>
        <p:nvPicPr>
          <p:cNvPr id="279" name="Google Shape;279;p30" title="EN_Co-fundedbytheEU_RGB_POS.png"/>
          <p:cNvPicPr preferRelativeResize="0"/>
          <p:nvPr/>
        </p:nvPicPr>
        <p:blipFill>
          <a:blip r:embed="rId5">
            <a:alphaModFix/>
          </a:blip>
          <a:stretch>
            <a:fillRect/>
          </a:stretch>
        </p:blipFill>
        <p:spPr>
          <a:xfrm>
            <a:off x="1251386" y="4674052"/>
            <a:ext cx="1218237" cy="272050"/>
          </a:xfrm>
          <a:prstGeom prst="rect">
            <a:avLst/>
          </a:prstGeom>
          <a:noFill/>
          <a:ln>
            <a:noFill/>
          </a:ln>
        </p:spPr>
      </p:pic>
      <p:sp>
        <p:nvSpPr>
          <p:cNvPr id="280" name="Google Shape;280;p30"/>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6">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7">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281" name="Google Shape;281;p30" title="b4w_logo.png"/>
          <p:cNvPicPr preferRelativeResize="0"/>
          <p:nvPr/>
        </p:nvPicPr>
        <p:blipFill>
          <a:blip r:embed="rId8">
            <a:alphaModFix/>
          </a:blip>
          <a:stretch>
            <a:fillRect/>
          </a:stretch>
        </p:blipFill>
        <p:spPr>
          <a:xfrm>
            <a:off x="8063629" y="406825"/>
            <a:ext cx="1059175" cy="323100"/>
          </a:xfrm>
          <a:prstGeom prst="rect">
            <a:avLst/>
          </a:prstGeom>
          <a:noFill/>
          <a:ln>
            <a:noFill/>
          </a:ln>
        </p:spPr>
      </p:pic>
      <p:pic>
        <p:nvPicPr>
          <p:cNvPr id="282" name="Google Shape;282;p30"/>
          <p:cNvPicPr preferRelativeResize="0"/>
          <p:nvPr/>
        </p:nvPicPr>
        <p:blipFill rotWithShape="1">
          <a:blip r:embed="rId9">
            <a:alphaModFix/>
          </a:blip>
          <a:srcRect b="9136" l="5027" r="4237" t="8335"/>
          <a:stretch/>
        </p:blipFill>
        <p:spPr>
          <a:xfrm>
            <a:off x="782330" y="1665521"/>
            <a:ext cx="7579346" cy="1812479"/>
          </a:xfrm>
          <a:prstGeom prst="rect">
            <a:avLst/>
          </a:prstGeom>
          <a:noFill/>
          <a:ln>
            <a:noFill/>
          </a:ln>
        </p:spPr>
      </p:pic>
      <p:sp>
        <p:nvSpPr>
          <p:cNvPr id="283" name="Google Shape;283;p30"/>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27th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31"/>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Medicines withdrawn from the market</a:t>
            </a:r>
            <a:endParaRPr/>
          </a:p>
        </p:txBody>
      </p:sp>
      <p:pic>
        <p:nvPicPr>
          <p:cNvPr id="289" name="Google Shape;289;p31" title="Logos-BSC-AI-Factory-v3-horizontal.jpg"/>
          <p:cNvPicPr preferRelativeResize="0"/>
          <p:nvPr/>
        </p:nvPicPr>
        <p:blipFill>
          <a:blip r:embed="rId3">
            <a:alphaModFix/>
          </a:blip>
          <a:stretch>
            <a:fillRect/>
          </a:stretch>
        </p:blipFill>
        <p:spPr>
          <a:xfrm>
            <a:off x="19327" y="4554608"/>
            <a:ext cx="1210875" cy="510974"/>
          </a:xfrm>
          <a:prstGeom prst="rect">
            <a:avLst/>
          </a:prstGeom>
          <a:noFill/>
          <a:ln>
            <a:noFill/>
          </a:ln>
        </p:spPr>
      </p:pic>
      <p:pic>
        <p:nvPicPr>
          <p:cNvPr id="290" name="Google Shape;290;p31" title="EuroHPC logo and AIF stamp.png"/>
          <p:cNvPicPr preferRelativeResize="0"/>
          <p:nvPr/>
        </p:nvPicPr>
        <p:blipFill>
          <a:blip r:embed="rId4">
            <a:alphaModFix/>
          </a:blip>
          <a:stretch>
            <a:fillRect/>
          </a:stretch>
        </p:blipFill>
        <p:spPr>
          <a:xfrm>
            <a:off x="6741746" y="4398975"/>
            <a:ext cx="2484254" cy="822225"/>
          </a:xfrm>
          <a:prstGeom prst="rect">
            <a:avLst/>
          </a:prstGeom>
          <a:noFill/>
          <a:ln>
            <a:noFill/>
          </a:ln>
        </p:spPr>
      </p:pic>
      <p:pic>
        <p:nvPicPr>
          <p:cNvPr id="291" name="Google Shape;291;p31" title="EN_Co-fundedbytheEU_RGB_POS.png"/>
          <p:cNvPicPr preferRelativeResize="0"/>
          <p:nvPr/>
        </p:nvPicPr>
        <p:blipFill>
          <a:blip r:embed="rId5">
            <a:alphaModFix/>
          </a:blip>
          <a:stretch>
            <a:fillRect/>
          </a:stretch>
        </p:blipFill>
        <p:spPr>
          <a:xfrm>
            <a:off x="1251386" y="4674052"/>
            <a:ext cx="1218237" cy="272050"/>
          </a:xfrm>
          <a:prstGeom prst="rect">
            <a:avLst/>
          </a:prstGeom>
          <a:noFill/>
          <a:ln>
            <a:noFill/>
          </a:ln>
        </p:spPr>
      </p:pic>
      <p:sp>
        <p:nvSpPr>
          <p:cNvPr id="292" name="Google Shape;292;p31"/>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6">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7">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293" name="Google Shape;293;p31" title="b4w_logo.png"/>
          <p:cNvPicPr preferRelativeResize="0"/>
          <p:nvPr/>
        </p:nvPicPr>
        <p:blipFill>
          <a:blip r:embed="rId8">
            <a:alphaModFix/>
          </a:blip>
          <a:stretch>
            <a:fillRect/>
          </a:stretch>
        </p:blipFill>
        <p:spPr>
          <a:xfrm>
            <a:off x="8063629" y="406825"/>
            <a:ext cx="1059175" cy="323100"/>
          </a:xfrm>
          <a:prstGeom prst="rect">
            <a:avLst/>
          </a:prstGeom>
          <a:noFill/>
          <a:ln>
            <a:noFill/>
          </a:ln>
        </p:spPr>
      </p:pic>
      <p:pic>
        <p:nvPicPr>
          <p:cNvPr id="294" name="Google Shape;294;p31"/>
          <p:cNvPicPr preferRelativeResize="0"/>
          <p:nvPr/>
        </p:nvPicPr>
        <p:blipFill>
          <a:blip r:embed="rId9">
            <a:alphaModFix/>
          </a:blip>
          <a:stretch>
            <a:fillRect/>
          </a:stretch>
        </p:blipFill>
        <p:spPr>
          <a:xfrm>
            <a:off x="2010825" y="1026715"/>
            <a:ext cx="5122344" cy="3323718"/>
          </a:xfrm>
          <a:prstGeom prst="rect">
            <a:avLst/>
          </a:prstGeom>
          <a:noFill/>
          <a:ln>
            <a:noFill/>
          </a:ln>
        </p:spPr>
      </p:pic>
      <p:sp>
        <p:nvSpPr>
          <p:cNvPr id="295" name="Google Shape;295;p31"/>
          <p:cNvSpPr txBox="1"/>
          <p:nvPr/>
        </p:nvSpPr>
        <p:spPr>
          <a:xfrm>
            <a:off x="5764866" y="4214663"/>
            <a:ext cx="3166200" cy="310500"/>
          </a:xfrm>
          <a:prstGeom prst="rect">
            <a:avLst/>
          </a:prstGeom>
          <a:noFill/>
          <a:ln>
            <a:noFill/>
          </a:ln>
        </p:spPr>
        <p:txBody>
          <a:bodyPr anchorCtr="0" anchor="ctr" bIns="70900" lIns="70900" spcFirstLastPara="1" rIns="70900" wrap="square" tIns="70900">
            <a:noAutofit/>
          </a:bodyPr>
          <a:lstStyle/>
          <a:p>
            <a:pPr indent="0" lvl="0" marL="0" rtl="0" algn="r">
              <a:spcBef>
                <a:spcPts val="0"/>
              </a:spcBef>
              <a:spcAft>
                <a:spcPts val="0"/>
              </a:spcAft>
              <a:buNone/>
            </a:pPr>
            <a:r>
              <a:rPr lang="es-419" sz="698">
                <a:solidFill>
                  <a:srgbClr val="595959"/>
                </a:solidFill>
              </a:rPr>
              <a:t>source: World Economic Forum. (2024). </a:t>
            </a:r>
            <a:r>
              <a:rPr i="1" lang="es-419" sz="698">
                <a:solidFill>
                  <a:srgbClr val="595959"/>
                </a:solidFill>
              </a:rPr>
              <a:t>Closing the Women’s Health Gap:</a:t>
            </a:r>
            <a:endParaRPr i="1" sz="698">
              <a:solidFill>
                <a:srgbClr val="595959"/>
              </a:solidFill>
            </a:endParaRPr>
          </a:p>
          <a:p>
            <a:pPr indent="0" lvl="0" marL="0" rtl="0" algn="r">
              <a:spcBef>
                <a:spcPts val="0"/>
              </a:spcBef>
              <a:spcAft>
                <a:spcPts val="0"/>
              </a:spcAft>
              <a:buNone/>
            </a:pPr>
            <a:r>
              <a:rPr i="1" lang="es-419" sz="698">
                <a:solidFill>
                  <a:srgbClr val="595959"/>
                </a:solidFill>
              </a:rPr>
              <a:t>A $1 Trillion Opportunity to Improve Lives and Economies.</a:t>
            </a:r>
            <a:endParaRPr i="1" sz="698">
              <a:solidFill>
                <a:srgbClr val="595959"/>
              </a:solidFill>
            </a:endParaRPr>
          </a:p>
        </p:txBody>
      </p:sp>
      <p:sp>
        <p:nvSpPr>
          <p:cNvPr id="296" name="Google Shape;296;p31"/>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27th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32"/>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Gender distribution in clinical trials</a:t>
            </a:r>
            <a:endParaRPr/>
          </a:p>
        </p:txBody>
      </p:sp>
      <p:pic>
        <p:nvPicPr>
          <p:cNvPr id="302" name="Google Shape;302;p32" title="Logos-BSC-AI-Factory-v3-horizontal.jpg"/>
          <p:cNvPicPr preferRelativeResize="0"/>
          <p:nvPr/>
        </p:nvPicPr>
        <p:blipFill>
          <a:blip r:embed="rId3">
            <a:alphaModFix/>
          </a:blip>
          <a:stretch>
            <a:fillRect/>
          </a:stretch>
        </p:blipFill>
        <p:spPr>
          <a:xfrm>
            <a:off x="19327" y="4554608"/>
            <a:ext cx="1210875" cy="510974"/>
          </a:xfrm>
          <a:prstGeom prst="rect">
            <a:avLst/>
          </a:prstGeom>
          <a:noFill/>
          <a:ln>
            <a:noFill/>
          </a:ln>
        </p:spPr>
      </p:pic>
      <p:pic>
        <p:nvPicPr>
          <p:cNvPr id="303" name="Google Shape;303;p32" title="EuroHPC logo and AIF stamp.png"/>
          <p:cNvPicPr preferRelativeResize="0"/>
          <p:nvPr/>
        </p:nvPicPr>
        <p:blipFill>
          <a:blip r:embed="rId4">
            <a:alphaModFix/>
          </a:blip>
          <a:stretch>
            <a:fillRect/>
          </a:stretch>
        </p:blipFill>
        <p:spPr>
          <a:xfrm>
            <a:off x="6741746" y="4398975"/>
            <a:ext cx="2484254" cy="822225"/>
          </a:xfrm>
          <a:prstGeom prst="rect">
            <a:avLst/>
          </a:prstGeom>
          <a:noFill/>
          <a:ln>
            <a:noFill/>
          </a:ln>
        </p:spPr>
      </p:pic>
      <p:pic>
        <p:nvPicPr>
          <p:cNvPr id="304" name="Google Shape;304;p32" title="EN_Co-fundedbytheEU_RGB_POS.png"/>
          <p:cNvPicPr preferRelativeResize="0"/>
          <p:nvPr/>
        </p:nvPicPr>
        <p:blipFill>
          <a:blip r:embed="rId5">
            <a:alphaModFix/>
          </a:blip>
          <a:stretch>
            <a:fillRect/>
          </a:stretch>
        </p:blipFill>
        <p:spPr>
          <a:xfrm>
            <a:off x="1251386" y="4674052"/>
            <a:ext cx="1218237" cy="272050"/>
          </a:xfrm>
          <a:prstGeom prst="rect">
            <a:avLst/>
          </a:prstGeom>
          <a:noFill/>
          <a:ln>
            <a:noFill/>
          </a:ln>
        </p:spPr>
      </p:pic>
      <p:sp>
        <p:nvSpPr>
          <p:cNvPr id="305" name="Google Shape;305;p32"/>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6">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7">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306" name="Google Shape;306;p32" title="b4w_logo.png"/>
          <p:cNvPicPr preferRelativeResize="0"/>
          <p:nvPr/>
        </p:nvPicPr>
        <p:blipFill>
          <a:blip r:embed="rId8">
            <a:alphaModFix/>
          </a:blip>
          <a:stretch>
            <a:fillRect/>
          </a:stretch>
        </p:blipFill>
        <p:spPr>
          <a:xfrm>
            <a:off x="8063629" y="406825"/>
            <a:ext cx="1059175" cy="323100"/>
          </a:xfrm>
          <a:prstGeom prst="rect">
            <a:avLst/>
          </a:prstGeom>
          <a:noFill/>
          <a:ln>
            <a:noFill/>
          </a:ln>
        </p:spPr>
      </p:pic>
      <p:pic>
        <p:nvPicPr>
          <p:cNvPr id="307" name="Google Shape;307;p32"/>
          <p:cNvPicPr preferRelativeResize="0"/>
          <p:nvPr/>
        </p:nvPicPr>
        <p:blipFill rotWithShape="1">
          <a:blip r:embed="rId9">
            <a:alphaModFix/>
          </a:blip>
          <a:srcRect b="10777" l="2003" r="3524" t="5225"/>
          <a:stretch/>
        </p:blipFill>
        <p:spPr>
          <a:xfrm>
            <a:off x="746988" y="1458575"/>
            <a:ext cx="7650025" cy="3162062"/>
          </a:xfrm>
          <a:prstGeom prst="rect">
            <a:avLst/>
          </a:prstGeom>
          <a:noFill/>
          <a:ln>
            <a:noFill/>
          </a:ln>
        </p:spPr>
      </p:pic>
      <p:sp>
        <p:nvSpPr>
          <p:cNvPr id="308" name="Google Shape;308;p32"/>
          <p:cNvSpPr txBox="1"/>
          <p:nvPr/>
        </p:nvSpPr>
        <p:spPr>
          <a:xfrm>
            <a:off x="2217438" y="863700"/>
            <a:ext cx="4709100" cy="578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s-419" sz="1400" u="none" cap="none" strike="noStrike">
                <a:solidFill>
                  <a:srgbClr val="000000"/>
                </a:solidFill>
                <a:latin typeface="Roboto"/>
                <a:ea typeface="Roboto"/>
                <a:cs typeface="Roboto"/>
                <a:sym typeface="Roboto"/>
              </a:rPr>
              <a:t>Clinical trials participation by therapeutic area</a:t>
            </a:r>
            <a:endParaRPr b="1" i="0" sz="1400" u="none" cap="none" strike="noStrike">
              <a:solidFill>
                <a:srgbClr val="000000"/>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1000"/>
              <a:buFont typeface="Arial"/>
              <a:buNone/>
            </a:pPr>
            <a:r>
              <a:rPr i="0" lang="es-419" sz="1000" u="none" cap="none" strike="noStrike">
                <a:solidFill>
                  <a:srgbClr val="000000"/>
                </a:solidFill>
                <a:latin typeface="Roboto"/>
                <a:ea typeface="Roboto"/>
                <a:cs typeface="Roboto"/>
                <a:sym typeface="Roboto"/>
              </a:rPr>
              <a:t>Trials for New Molecular Entities (NMEs) approved in 2015–2016</a:t>
            </a:r>
            <a:endParaRPr i="0" sz="1000" u="none" cap="none" strike="noStrike">
              <a:solidFill>
                <a:srgbClr val="000000"/>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1000"/>
              <a:buFont typeface="Arial"/>
              <a:buNone/>
            </a:pPr>
            <a:r>
              <a:rPr i="1" lang="es-419" sz="1000" u="none" cap="none" strike="noStrike">
                <a:solidFill>
                  <a:srgbClr val="000000"/>
                </a:solidFill>
                <a:latin typeface="Roboto"/>
                <a:ea typeface="Roboto"/>
                <a:cs typeface="Roboto"/>
                <a:sym typeface="Roboto"/>
              </a:rPr>
              <a:t>source: FDA &amp; Office of Women's Health (OWH)</a:t>
            </a:r>
            <a:endParaRPr i="1" sz="1000" u="none" cap="none" strike="noStrike">
              <a:solidFill>
                <a:srgbClr val="000000"/>
              </a:solidFill>
              <a:latin typeface="Roboto"/>
              <a:ea typeface="Roboto"/>
              <a:cs typeface="Roboto"/>
              <a:sym typeface="Roboto"/>
            </a:endParaRPr>
          </a:p>
        </p:txBody>
      </p:sp>
      <p:sp>
        <p:nvSpPr>
          <p:cNvPr id="309" name="Google Shape;309;p32"/>
          <p:cNvSpPr txBox="1"/>
          <p:nvPr/>
        </p:nvSpPr>
        <p:spPr>
          <a:xfrm>
            <a:off x="7217050" y="4182046"/>
            <a:ext cx="1891800" cy="30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0" lang="es-419" sz="1000" u="none" cap="none" strike="noStrike">
                <a:solidFill>
                  <a:srgbClr val="000000"/>
                </a:solidFill>
                <a:latin typeface="Arial"/>
                <a:ea typeface="Arial"/>
                <a:cs typeface="Arial"/>
                <a:sym typeface="Arial"/>
              </a:rPr>
              <a:t>Ayuso. </a:t>
            </a:r>
            <a:r>
              <a:rPr b="0" i="1" lang="es-419" sz="1000" u="none" cap="none" strike="noStrike">
                <a:solidFill>
                  <a:srgbClr val="000000"/>
                </a:solidFill>
                <a:latin typeface="Arial"/>
                <a:ea typeface="Arial"/>
                <a:cs typeface="Arial"/>
                <a:sym typeface="Arial"/>
              </a:rPr>
              <a:t>Cont Clin Trials </a:t>
            </a:r>
            <a:r>
              <a:rPr b="0" i="0" lang="es-419" sz="1000" u="none" cap="none" strike="noStrike">
                <a:solidFill>
                  <a:srgbClr val="000000"/>
                </a:solidFill>
                <a:latin typeface="Arial"/>
                <a:ea typeface="Arial"/>
                <a:cs typeface="Arial"/>
                <a:sym typeface="Arial"/>
              </a:rPr>
              <a:t>(2019)</a:t>
            </a:r>
            <a:endParaRPr b="0" i="0" sz="1000" u="none" cap="none" strike="noStrike">
              <a:solidFill>
                <a:srgbClr val="000000"/>
              </a:solidFill>
              <a:latin typeface="Arial"/>
              <a:ea typeface="Arial"/>
              <a:cs typeface="Arial"/>
              <a:sym typeface="Arial"/>
            </a:endParaRPr>
          </a:p>
        </p:txBody>
      </p:sp>
      <p:sp>
        <p:nvSpPr>
          <p:cNvPr id="310" name="Google Shape;310;p32"/>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27th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33"/>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Co-dispensing of drugs based on gender and age </a:t>
            </a:r>
            <a:endParaRPr/>
          </a:p>
        </p:txBody>
      </p:sp>
      <p:pic>
        <p:nvPicPr>
          <p:cNvPr id="316" name="Google Shape;316;p33" title="Logos-BSC-AI-Factory-v3-horizontal.jpg"/>
          <p:cNvPicPr preferRelativeResize="0"/>
          <p:nvPr/>
        </p:nvPicPr>
        <p:blipFill>
          <a:blip r:embed="rId3">
            <a:alphaModFix/>
          </a:blip>
          <a:stretch>
            <a:fillRect/>
          </a:stretch>
        </p:blipFill>
        <p:spPr>
          <a:xfrm>
            <a:off x="19327" y="4554608"/>
            <a:ext cx="1210875" cy="510974"/>
          </a:xfrm>
          <a:prstGeom prst="rect">
            <a:avLst/>
          </a:prstGeom>
          <a:noFill/>
          <a:ln>
            <a:noFill/>
          </a:ln>
        </p:spPr>
      </p:pic>
      <p:pic>
        <p:nvPicPr>
          <p:cNvPr id="317" name="Google Shape;317;p33" title="EuroHPC logo and AIF stamp.png"/>
          <p:cNvPicPr preferRelativeResize="0"/>
          <p:nvPr/>
        </p:nvPicPr>
        <p:blipFill>
          <a:blip r:embed="rId4">
            <a:alphaModFix/>
          </a:blip>
          <a:stretch>
            <a:fillRect/>
          </a:stretch>
        </p:blipFill>
        <p:spPr>
          <a:xfrm>
            <a:off x="6741746" y="4398975"/>
            <a:ext cx="2484254" cy="822225"/>
          </a:xfrm>
          <a:prstGeom prst="rect">
            <a:avLst/>
          </a:prstGeom>
          <a:noFill/>
          <a:ln>
            <a:noFill/>
          </a:ln>
        </p:spPr>
      </p:pic>
      <p:pic>
        <p:nvPicPr>
          <p:cNvPr id="318" name="Google Shape;318;p33" title="EN_Co-fundedbytheEU_RGB_POS.png"/>
          <p:cNvPicPr preferRelativeResize="0"/>
          <p:nvPr/>
        </p:nvPicPr>
        <p:blipFill>
          <a:blip r:embed="rId5">
            <a:alphaModFix/>
          </a:blip>
          <a:stretch>
            <a:fillRect/>
          </a:stretch>
        </p:blipFill>
        <p:spPr>
          <a:xfrm>
            <a:off x="1251386" y="4674052"/>
            <a:ext cx="1218237" cy="272050"/>
          </a:xfrm>
          <a:prstGeom prst="rect">
            <a:avLst/>
          </a:prstGeom>
          <a:noFill/>
          <a:ln>
            <a:noFill/>
          </a:ln>
        </p:spPr>
      </p:pic>
      <p:sp>
        <p:nvSpPr>
          <p:cNvPr id="319" name="Google Shape;319;p33"/>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6">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7">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320" name="Google Shape;320;p33" title="b4w_logo.png"/>
          <p:cNvPicPr preferRelativeResize="0"/>
          <p:nvPr/>
        </p:nvPicPr>
        <p:blipFill>
          <a:blip r:embed="rId8">
            <a:alphaModFix/>
          </a:blip>
          <a:stretch>
            <a:fillRect/>
          </a:stretch>
        </p:blipFill>
        <p:spPr>
          <a:xfrm>
            <a:off x="8063629" y="406825"/>
            <a:ext cx="1059175" cy="323100"/>
          </a:xfrm>
          <a:prstGeom prst="rect">
            <a:avLst/>
          </a:prstGeom>
          <a:noFill/>
          <a:ln>
            <a:noFill/>
          </a:ln>
        </p:spPr>
      </p:pic>
      <p:pic>
        <p:nvPicPr>
          <p:cNvPr id="321" name="Google Shape;321;p33"/>
          <p:cNvPicPr preferRelativeResize="0"/>
          <p:nvPr/>
        </p:nvPicPr>
        <p:blipFill rotWithShape="1">
          <a:blip r:embed="rId9">
            <a:alphaModFix/>
          </a:blip>
          <a:srcRect b="0" l="0" r="0" t="49179"/>
          <a:stretch/>
        </p:blipFill>
        <p:spPr>
          <a:xfrm>
            <a:off x="2139296" y="1929549"/>
            <a:ext cx="6973556" cy="2362714"/>
          </a:xfrm>
          <a:prstGeom prst="rect">
            <a:avLst/>
          </a:prstGeom>
          <a:noFill/>
          <a:ln>
            <a:noFill/>
          </a:ln>
        </p:spPr>
      </p:pic>
      <p:grpSp>
        <p:nvGrpSpPr>
          <p:cNvPr id="322" name="Google Shape;322;p33"/>
          <p:cNvGrpSpPr/>
          <p:nvPr/>
        </p:nvGrpSpPr>
        <p:grpSpPr>
          <a:xfrm>
            <a:off x="44527" y="910835"/>
            <a:ext cx="2048760" cy="1723694"/>
            <a:chOff x="195455" y="1822515"/>
            <a:chExt cx="3999141" cy="3662757"/>
          </a:xfrm>
        </p:grpSpPr>
        <p:pic>
          <p:nvPicPr>
            <p:cNvPr descr="A close up&#10;&#10;Description automatically generated" id="323" name="Google Shape;323;p33"/>
            <p:cNvPicPr preferRelativeResize="0"/>
            <p:nvPr/>
          </p:nvPicPr>
          <p:blipFill rotWithShape="1">
            <a:blip r:embed="rId10">
              <a:alphaModFix/>
            </a:blip>
            <a:srcRect b="0" l="0" r="0" t="0"/>
            <a:stretch/>
          </p:blipFill>
          <p:spPr>
            <a:xfrm>
              <a:off x="862701" y="1822515"/>
              <a:ext cx="3331895" cy="2007787"/>
            </a:xfrm>
            <a:prstGeom prst="rect">
              <a:avLst/>
            </a:prstGeom>
            <a:noFill/>
            <a:ln>
              <a:noFill/>
            </a:ln>
          </p:spPr>
        </p:pic>
        <p:cxnSp>
          <p:nvCxnSpPr>
            <p:cNvPr id="324" name="Google Shape;324;p33"/>
            <p:cNvCxnSpPr/>
            <p:nvPr/>
          </p:nvCxnSpPr>
          <p:spPr>
            <a:xfrm rot="10800000">
              <a:off x="2437270" y="2591537"/>
              <a:ext cx="736800" cy="1028700"/>
            </a:xfrm>
            <a:prstGeom prst="straightConnector1">
              <a:avLst/>
            </a:prstGeom>
            <a:noFill/>
            <a:ln cap="flat" cmpd="sng" w="19050">
              <a:solidFill>
                <a:srgbClr val="4285F4"/>
              </a:solidFill>
              <a:prstDash val="solid"/>
              <a:miter lim="800000"/>
              <a:headEnd len="sm" w="sm" type="none"/>
              <a:tailEnd len="lg" w="lg" type="stealth"/>
            </a:ln>
          </p:spPr>
        </p:cxnSp>
        <p:pic>
          <p:nvPicPr>
            <p:cNvPr descr="A picture containing food&#10;&#10;Description automatically generated" id="325" name="Google Shape;325;p33"/>
            <p:cNvPicPr preferRelativeResize="0"/>
            <p:nvPr/>
          </p:nvPicPr>
          <p:blipFill rotWithShape="1">
            <a:blip r:embed="rId11">
              <a:alphaModFix/>
            </a:blip>
            <a:srcRect b="0" l="0" r="0" t="0"/>
            <a:stretch/>
          </p:blipFill>
          <p:spPr>
            <a:xfrm>
              <a:off x="3013425" y="3620237"/>
              <a:ext cx="722973" cy="764828"/>
            </a:xfrm>
            <a:prstGeom prst="rect">
              <a:avLst/>
            </a:prstGeom>
            <a:noFill/>
            <a:ln>
              <a:noFill/>
            </a:ln>
          </p:spPr>
        </p:pic>
        <p:pic>
          <p:nvPicPr>
            <p:cNvPr id="326" name="Google Shape;326;p33"/>
            <p:cNvPicPr preferRelativeResize="0"/>
            <p:nvPr/>
          </p:nvPicPr>
          <p:blipFill rotWithShape="1">
            <a:blip r:embed="rId12">
              <a:alphaModFix/>
            </a:blip>
            <a:srcRect b="0" l="0" r="0" t="0"/>
            <a:stretch/>
          </p:blipFill>
          <p:spPr>
            <a:xfrm>
              <a:off x="1826391" y="4019519"/>
              <a:ext cx="479926" cy="800792"/>
            </a:xfrm>
            <a:prstGeom prst="rect">
              <a:avLst/>
            </a:prstGeom>
            <a:noFill/>
            <a:ln>
              <a:noFill/>
            </a:ln>
          </p:spPr>
        </p:pic>
        <p:pic>
          <p:nvPicPr>
            <p:cNvPr descr="A picture containing tree, fence, people&#10;&#10;Description automatically generated" id="327" name="Google Shape;327;p33"/>
            <p:cNvPicPr preferRelativeResize="0"/>
            <p:nvPr/>
          </p:nvPicPr>
          <p:blipFill rotWithShape="1">
            <a:blip r:embed="rId13">
              <a:alphaModFix/>
            </a:blip>
            <a:srcRect b="0" l="0" r="0" t="0"/>
            <a:stretch/>
          </p:blipFill>
          <p:spPr>
            <a:xfrm>
              <a:off x="577424" y="3031089"/>
              <a:ext cx="449853" cy="765682"/>
            </a:xfrm>
            <a:prstGeom prst="rect">
              <a:avLst/>
            </a:prstGeom>
            <a:noFill/>
            <a:ln>
              <a:noFill/>
            </a:ln>
          </p:spPr>
        </p:pic>
        <p:cxnSp>
          <p:nvCxnSpPr>
            <p:cNvPr id="328" name="Google Shape;328;p33"/>
            <p:cNvCxnSpPr/>
            <p:nvPr/>
          </p:nvCxnSpPr>
          <p:spPr>
            <a:xfrm flipH="1" rot="10800000">
              <a:off x="1066534" y="2596688"/>
              <a:ext cx="542100" cy="434400"/>
            </a:xfrm>
            <a:prstGeom prst="straightConnector1">
              <a:avLst/>
            </a:prstGeom>
            <a:noFill/>
            <a:ln cap="flat" cmpd="sng" w="19050">
              <a:solidFill>
                <a:srgbClr val="4285F4"/>
              </a:solidFill>
              <a:prstDash val="solid"/>
              <a:miter lim="800000"/>
              <a:headEnd len="sm" w="sm" type="none"/>
              <a:tailEnd len="lg" w="lg" type="stealth"/>
            </a:ln>
          </p:spPr>
        </p:cxnSp>
        <p:cxnSp>
          <p:nvCxnSpPr>
            <p:cNvPr id="329" name="Google Shape;329;p33"/>
            <p:cNvCxnSpPr>
              <a:stCxn id="326" idx="0"/>
            </p:cNvCxnSpPr>
            <p:nvPr/>
          </p:nvCxnSpPr>
          <p:spPr>
            <a:xfrm rot="10800000">
              <a:off x="1939754" y="3209519"/>
              <a:ext cx="126600" cy="810000"/>
            </a:xfrm>
            <a:prstGeom prst="straightConnector1">
              <a:avLst/>
            </a:prstGeom>
            <a:noFill/>
            <a:ln cap="flat" cmpd="sng" w="19050">
              <a:solidFill>
                <a:srgbClr val="4285F4"/>
              </a:solidFill>
              <a:prstDash val="solid"/>
              <a:miter lim="800000"/>
              <a:headEnd len="sm" w="sm" type="none"/>
              <a:tailEnd len="lg" w="lg" type="stealth"/>
            </a:ln>
          </p:spPr>
        </p:cxnSp>
        <p:sp>
          <p:nvSpPr>
            <p:cNvPr id="330" name="Google Shape;330;p33"/>
            <p:cNvSpPr txBox="1"/>
            <p:nvPr/>
          </p:nvSpPr>
          <p:spPr>
            <a:xfrm>
              <a:off x="195455" y="3764512"/>
              <a:ext cx="1413000" cy="7359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s-419" sz="900">
                  <a:solidFill>
                    <a:srgbClr val="000000"/>
                  </a:solidFill>
                  <a:latin typeface="Calibri"/>
                  <a:ea typeface="Calibri"/>
                  <a:cs typeface="Calibri"/>
                  <a:sym typeface="Calibri"/>
                </a:rPr>
                <a:t>Indianapolis</a:t>
              </a:r>
              <a:endParaRPr sz="900">
                <a:latin typeface="Calibri"/>
                <a:ea typeface="Calibri"/>
                <a:cs typeface="Calibri"/>
                <a:sym typeface="Calibri"/>
              </a:endParaRPr>
            </a:p>
            <a:p>
              <a:pPr indent="0" lvl="0" marL="0" marR="0" rtl="0" algn="ctr">
                <a:spcBef>
                  <a:spcPts val="0"/>
                </a:spcBef>
                <a:spcAft>
                  <a:spcPts val="0"/>
                </a:spcAft>
                <a:buNone/>
              </a:pPr>
              <a:r>
                <a:rPr lang="es-419" sz="900">
                  <a:solidFill>
                    <a:srgbClr val="000000"/>
                  </a:solidFill>
                  <a:latin typeface="Calibri"/>
                  <a:ea typeface="Calibri"/>
                  <a:cs typeface="Calibri"/>
                  <a:sym typeface="Calibri"/>
                </a:rPr>
                <a:t>(USA)</a:t>
              </a:r>
              <a:endParaRPr sz="900">
                <a:latin typeface="Calibri"/>
                <a:ea typeface="Calibri"/>
                <a:cs typeface="Calibri"/>
                <a:sym typeface="Calibri"/>
              </a:endParaRPr>
            </a:p>
          </p:txBody>
        </p:sp>
        <p:sp>
          <p:nvSpPr>
            <p:cNvPr id="331" name="Google Shape;331;p33"/>
            <p:cNvSpPr txBox="1"/>
            <p:nvPr/>
          </p:nvSpPr>
          <p:spPr>
            <a:xfrm>
              <a:off x="1523181" y="4749372"/>
              <a:ext cx="1343700" cy="7359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s-419" sz="900">
                  <a:solidFill>
                    <a:srgbClr val="000000"/>
                  </a:solidFill>
                  <a:latin typeface="Calibri"/>
                  <a:ea typeface="Calibri"/>
                  <a:cs typeface="Calibri"/>
                  <a:sym typeface="Calibri"/>
                </a:rPr>
                <a:t>Blumenau</a:t>
              </a:r>
              <a:endParaRPr sz="900">
                <a:latin typeface="Calibri"/>
                <a:ea typeface="Calibri"/>
                <a:cs typeface="Calibri"/>
                <a:sym typeface="Calibri"/>
              </a:endParaRPr>
            </a:p>
            <a:p>
              <a:pPr indent="0" lvl="0" marL="0" marR="0" rtl="0" algn="ctr">
                <a:spcBef>
                  <a:spcPts val="0"/>
                </a:spcBef>
                <a:spcAft>
                  <a:spcPts val="0"/>
                </a:spcAft>
                <a:buNone/>
              </a:pPr>
              <a:r>
                <a:rPr lang="es-419" sz="900">
                  <a:solidFill>
                    <a:srgbClr val="000000"/>
                  </a:solidFill>
                  <a:latin typeface="Calibri"/>
                  <a:ea typeface="Calibri"/>
                  <a:cs typeface="Calibri"/>
                  <a:sym typeface="Calibri"/>
                </a:rPr>
                <a:t>(Brazil)</a:t>
              </a:r>
              <a:endParaRPr sz="900">
                <a:latin typeface="Calibri"/>
                <a:ea typeface="Calibri"/>
                <a:cs typeface="Calibri"/>
                <a:sym typeface="Calibri"/>
              </a:endParaRPr>
            </a:p>
          </p:txBody>
        </p:sp>
        <p:sp>
          <p:nvSpPr>
            <p:cNvPr id="332" name="Google Shape;332;p33"/>
            <p:cNvSpPr txBox="1"/>
            <p:nvPr/>
          </p:nvSpPr>
          <p:spPr>
            <a:xfrm>
              <a:off x="2867637" y="4319293"/>
              <a:ext cx="1178400" cy="7359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s-419" sz="900">
                  <a:solidFill>
                    <a:srgbClr val="000000"/>
                  </a:solidFill>
                  <a:latin typeface="Calibri"/>
                  <a:ea typeface="Calibri"/>
                  <a:cs typeface="Calibri"/>
                  <a:sym typeface="Calibri"/>
                </a:rPr>
                <a:t>Catalonia</a:t>
              </a:r>
              <a:endParaRPr sz="900">
                <a:latin typeface="Calibri"/>
                <a:ea typeface="Calibri"/>
                <a:cs typeface="Calibri"/>
                <a:sym typeface="Calibri"/>
              </a:endParaRPr>
            </a:p>
            <a:p>
              <a:pPr indent="0" lvl="0" marL="0" marR="0" rtl="0" algn="ctr">
                <a:spcBef>
                  <a:spcPts val="0"/>
                </a:spcBef>
                <a:spcAft>
                  <a:spcPts val="0"/>
                </a:spcAft>
                <a:buNone/>
              </a:pPr>
              <a:r>
                <a:rPr lang="es-419" sz="900">
                  <a:solidFill>
                    <a:srgbClr val="000000"/>
                  </a:solidFill>
                  <a:latin typeface="Calibri"/>
                  <a:ea typeface="Calibri"/>
                  <a:cs typeface="Calibri"/>
                  <a:sym typeface="Calibri"/>
                </a:rPr>
                <a:t>(Spain)</a:t>
              </a:r>
              <a:endParaRPr sz="900">
                <a:latin typeface="Calibri"/>
                <a:ea typeface="Calibri"/>
                <a:cs typeface="Calibri"/>
                <a:sym typeface="Calibri"/>
              </a:endParaRPr>
            </a:p>
          </p:txBody>
        </p:sp>
      </p:grpSp>
      <p:sp>
        <p:nvSpPr>
          <p:cNvPr id="333" name="Google Shape;333;p33"/>
          <p:cNvSpPr txBox="1"/>
          <p:nvPr/>
        </p:nvSpPr>
        <p:spPr>
          <a:xfrm>
            <a:off x="5226455" y="1470106"/>
            <a:ext cx="926400" cy="230700"/>
          </a:xfrm>
          <a:prstGeom prst="rect">
            <a:avLst/>
          </a:prstGeom>
          <a:noFill/>
          <a:ln cap="flat" cmpd="sng" w="9525">
            <a:solidFill>
              <a:srgbClr val="000000"/>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b="1" lang="es-419" sz="1100">
                <a:latin typeface="Calibri"/>
                <a:ea typeface="Calibri"/>
                <a:cs typeface="Calibri"/>
                <a:sym typeface="Calibri"/>
              </a:rPr>
              <a:t>Indianapolis</a:t>
            </a:r>
            <a:endParaRPr b="1" sz="1100">
              <a:latin typeface="Calibri"/>
              <a:ea typeface="Calibri"/>
              <a:cs typeface="Calibri"/>
              <a:sym typeface="Calibri"/>
            </a:endParaRPr>
          </a:p>
        </p:txBody>
      </p:sp>
      <p:sp>
        <p:nvSpPr>
          <p:cNvPr id="334" name="Google Shape;334;p33"/>
          <p:cNvSpPr txBox="1"/>
          <p:nvPr/>
        </p:nvSpPr>
        <p:spPr>
          <a:xfrm>
            <a:off x="7542005" y="1470106"/>
            <a:ext cx="926400" cy="230700"/>
          </a:xfrm>
          <a:prstGeom prst="rect">
            <a:avLst/>
          </a:prstGeom>
          <a:noFill/>
          <a:ln cap="flat" cmpd="sng" w="9525">
            <a:solidFill>
              <a:srgbClr val="000000"/>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b="1" lang="es-419" sz="1100">
                <a:latin typeface="Calibri"/>
                <a:ea typeface="Calibri"/>
                <a:cs typeface="Calibri"/>
                <a:sym typeface="Calibri"/>
              </a:rPr>
              <a:t>Catalonia</a:t>
            </a:r>
            <a:endParaRPr b="1" sz="1100">
              <a:latin typeface="Calibri"/>
              <a:ea typeface="Calibri"/>
              <a:cs typeface="Calibri"/>
              <a:sym typeface="Calibri"/>
            </a:endParaRPr>
          </a:p>
        </p:txBody>
      </p:sp>
      <p:sp>
        <p:nvSpPr>
          <p:cNvPr id="335" name="Google Shape;335;p33"/>
          <p:cNvSpPr txBox="1"/>
          <p:nvPr/>
        </p:nvSpPr>
        <p:spPr>
          <a:xfrm>
            <a:off x="2910905" y="1470106"/>
            <a:ext cx="926400" cy="230700"/>
          </a:xfrm>
          <a:prstGeom prst="rect">
            <a:avLst/>
          </a:prstGeom>
          <a:noFill/>
          <a:ln cap="flat" cmpd="sng" w="9525">
            <a:solidFill>
              <a:srgbClr val="000000"/>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b="1" lang="es-419" sz="1100">
                <a:latin typeface="Calibri"/>
                <a:ea typeface="Calibri"/>
                <a:cs typeface="Calibri"/>
                <a:sym typeface="Calibri"/>
              </a:rPr>
              <a:t>Blumenau</a:t>
            </a:r>
            <a:endParaRPr b="1" sz="1100">
              <a:latin typeface="Calibri"/>
              <a:ea typeface="Calibri"/>
              <a:cs typeface="Calibri"/>
              <a:sym typeface="Calibri"/>
            </a:endParaRPr>
          </a:p>
        </p:txBody>
      </p:sp>
      <p:sp>
        <p:nvSpPr>
          <p:cNvPr id="336" name="Google Shape;336;p33"/>
          <p:cNvSpPr txBox="1"/>
          <p:nvPr/>
        </p:nvSpPr>
        <p:spPr>
          <a:xfrm>
            <a:off x="7542005" y="1758106"/>
            <a:ext cx="926400" cy="185100"/>
          </a:xfrm>
          <a:prstGeom prst="rect">
            <a:avLst/>
          </a:prstGeom>
          <a:no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s-419" sz="800">
                <a:solidFill>
                  <a:srgbClr val="0070C0"/>
                </a:solidFill>
                <a:latin typeface="Calibri"/>
                <a:ea typeface="Calibri"/>
                <a:cs typeface="Calibri"/>
                <a:sym typeface="Calibri"/>
              </a:rPr>
              <a:t>Primary care</a:t>
            </a:r>
            <a:endParaRPr b="1" sz="800">
              <a:solidFill>
                <a:srgbClr val="0070C0"/>
              </a:solidFill>
              <a:latin typeface="Calibri"/>
              <a:ea typeface="Calibri"/>
              <a:cs typeface="Calibri"/>
              <a:sym typeface="Calibri"/>
            </a:endParaRPr>
          </a:p>
        </p:txBody>
      </p:sp>
      <p:sp>
        <p:nvSpPr>
          <p:cNvPr id="337" name="Google Shape;337;p33"/>
          <p:cNvSpPr txBox="1"/>
          <p:nvPr/>
        </p:nvSpPr>
        <p:spPr>
          <a:xfrm>
            <a:off x="4796255" y="1758106"/>
            <a:ext cx="1786800" cy="185100"/>
          </a:xfrm>
          <a:prstGeom prst="rect">
            <a:avLst/>
          </a:prstGeom>
          <a:no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s-419" sz="800">
                <a:solidFill>
                  <a:srgbClr val="0070C0"/>
                </a:solidFill>
                <a:latin typeface="Calibri"/>
                <a:ea typeface="Calibri"/>
                <a:cs typeface="Calibri"/>
                <a:sym typeface="Calibri"/>
              </a:rPr>
              <a:t>Primary, secondary and tertiary care</a:t>
            </a:r>
            <a:endParaRPr b="1" sz="800">
              <a:solidFill>
                <a:srgbClr val="0070C0"/>
              </a:solidFill>
              <a:latin typeface="Calibri"/>
              <a:ea typeface="Calibri"/>
              <a:cs typeface="Calibri"/>
              <a:sym typeface="Calibri"/>
            </a:endParaRPr>
          </a:p>
        </p:txBody>
      </p:sp>
      <p:sp>
        <p:nvSpPr>
          <p:cNvPr id="338" name="Google Shape;338;p33"/>
          <p:cNvSpPr txBox="1"/>
          <p:nvPr/>
        </p:nvSpPr>
        <p:spPr>
          <a:xfrm>
            <a:off x="2687930" y="1758106"/>
            <a:ext cx="1372200" cy="185100"/>
          </a:xfrm>
          <a:prstGeom prst="rect">
            <a:avLst/>
          </a:prstGeom>
          <a:no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s-419" sz="800">
                <a:solidFill>
                  <a:srgbClr val="0070C0"/>
                </a:solidFill>
                <a:latin typeface="Calibri"/>
                <a:ea typeface="Calibri"/>
                <a:cs typeface="Calibri"/>
                <a:sym typeface="Calibri"/>
              </a:rPr>
              <a:t>Primary and secondary care</a:t>
            </a:r>
            <a:endParaRPr b="1" sz="800">
              <a:solidFill>
                <a:srgbClr val="0070C0"/>
              </a:solidFill>
              <a:latin typeface="Calibri"/>
              <a:ea typeface="Calibri"/>
              <a:cs typeface="Calibri"/>
              <a:sym typeface="Calibri"/>
            </a:endParaRPr>
          </a:p>
        </p:txBody>
      </p:sp>
      <p:pic>
        <p:nvPicPr>
          <p:cNvPr id="339" name="Google Shape;339;p33"/>
          <p:cNvPicPr preferRelativeResize="0"/>
          <p:nvPr/>
        </p:nvPicPr>
        <p:blipFill>
          <a:blip r:embed="rId14">
            <a:alphaModFix/>
          </a:blip>
          <a:stretch>
            <a:fillRect/>
          </a:stretch>
        </p:blipFill>
        <p:spPr>
          <a:xfrm>
            <a:off x="179339" y="2774604"/>
            <a:ext cx="1893225" cy="1832238"/>
          </a:xfrm>
          <a:prstGeom prst="rect">
            <a:avLst/>
          </a:prstGeom>
          <a:noFill/>
          <a:ln>
            <a:noFill/>
          </a:ln>
        </p:spPr>
      </p:pic>
      <p:sp>
        <p:nvSpPr>
          <p:cNvPr id="340" name="Google Shape;340;p33"/>
          <p:cNvSpPr txBox="1"/>
          <p:nvPr/>
        </p:nvSpPr>
        <p:spPr>
          <a:xfrm>
            <a:off x="3843235" y="4246212"/>
            <a:ext cx="5144700" cy="377100"/>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lang="es-419" sz="1000">
                <a:solidFill>
                  <a:srgbClr val="000000"/>
                </a:solidFill>
                <a:latin typeface="Calibri"/>
                <a:ea typeface="Calibri"/>
                <a:cs typeface="Calibri"/>
                <a:sym typeface="Calibri"/>
              </a:rPr>
              <a:t>Sánchez-Valle et al. </a:t>
            </a:r>
            <a:r>
              <a:rPr i="1" lang="es-419" sz="1000">
                <a:solidFill>
                  <a:srgbClr val="000000"/>
                </a:solidFill>
                <a:latin typeface="Calibri"/>
                <a:ea typeface="Calibri"/>
                <a:cs typeface="Calibri"/>
                <a:sym typeface="Calibri"/>
              </a:rPr>
              <a:t>Prevalence and differences in the co-administration of drugs known to interact: an analysis of three distinct and large populations. </a:t>
            </a:r>
            <a:r>
              <a:rPr lang="es-419" sz="1000">
                <a:solidFill>
                  <a:srgbClr val="000000"/>
                </a:solidFill>
                <a:latin typeface="Calibri"/>
                <a:ea typeface="Calibri"/>
                <a:cs typeface="Calibri"/>
                <a:sym typeface="Calibri"/>
              </a:rPr>
              <a:t>BMC Med. 2024</a:t>
            </a:r>
            <a:endParaRPr sz="1000">
              <a:latin typeface="Calibri"/>
              <a:ea typeface="Calibri"/>
              <a:cs typeface="Calibri"/>
              <a:sym typeface="Calibri"/>
            </a:endParaRPr>
          </a:p>
        </p:txBody>
      </p:sp>
      <p:sp>
        <p:nvSpPr>
          <p:cNvPr id="341" name="Google Shape;341;p33"/>
          <p:cNvSpPr txBox="1"/>
          <p:nvPr/>
        </p:nvSpPr>
        <p:spPr>
          <a:xfrm>
            <a:off x="3016205" y="841905"/>
            <a:ext cx="5346900" cy="582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419" sz="1500">
                <a:solidFill>
                  <a:schemeClr val="dk1"/>
                </a:solidFill>
              </a:rPr>
              <a:t>Women are at greater risk than men of being prescribed medicines with toxic interactions</a:t>
            </a:r>
            <a:endParaRPr b="1" sz="1200">
              <a:solidFill>
                <a:schemeClr val="dk1"/>
              </a:solidFill>
            </a:endParaRPr>
          </a:p>
        </p:txBody>
      </p:sp>
      <p:sp>
        <p:nvSpPr>
          <p:cNvPr id="342" name="Google Shape;342;p33"/>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27th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34"/>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Interaction between sex, gender and environment</a:t>
            </a:r>
            <a:endParaRPr/>
          </a:p>
        </p:txBody>
      </p:sp>
      <p:pic>
        <p:nvPicPr>
          <p:cNvPr id="348" name="Google Shape;348;p34" title="Logos-BSC-AI-Factory-v3-horizontal.jpg"/>
          <p:cNvPicPr preferRelativeResize="0"/>
          <p:nvPr/>
        </p:nvPicPr>
        <p:blipFill>
          <a:blip r:embed="rId3">
            <a:alphaModFix/>
          </a:blip>
          <a:stretch>
            <a:fillRect/>
          </a:stretch>
        </p:blipFill>
        <p:spPr>
          <a:xfrm>
            <a:off x="19327" y="4554608"/>
            <a:ext cx="1210875" cy="510974"/>
          </a:xfrm>
          <a:prstGeom prst="rect">
            <a:avLst/>
          </a:prstGeom>
          <a:noFill/>
          <a:ln>
            <a:noFill/>
          </a:ln>
        </p:spPr>
      </p:pic>
      <p:pic>
        <p:nvPicPr>
          <p:cNvPr id="349" name="Google Shape;349;p34" title="EuroHPC logo and AIF stamp.png"/>
          <p:cNvPicPr preferRelativeResize="0"/>
          <p:nvPr/>
        </p:nvPicPr>
        <p:blipFill>
          <a:blip r:embed="rId4">
            <a:alphaModFix/>
          </a:blip>
          <a:stretch>
            <a:fillRect/>
          </a:stretch>
        </p:blipFill>
        <p:spPr>
          <a:xfrm>
            <a:off x="6741746" y="4398975"/>
            <a:ext cx="2484254" cy="822225"/>
          </a:xfrm>
          <a:prstGeom prst="rect">
            <a:avLst/>
          </a:prstGeom>
          <a:noFill/>
          <a:ln>
            <a:noFill/>
          </a:ln>
        </p:spPr>
      </p:pic>
      <p:pic>
        <p:nvPicPr>
          <p:cNvPr id="350" name="Google Shape;350;p34" title="EN_Co-fundedbytheEU_RGB_POS.png"/>
          <p:cNvPicPr preferRelativeResize="0"/>
          <p:nvPr/>
        </p:nvPicPr>
        <p:blipFill>
          <a:blip r:embed="rId5">
            <a:alphaModFix/>
          </a:blip>
          <a:stretch>
            <a:fillRect/>
          </a:stretch>
        </p:blipFill>
        <p:spPr>
          <a:xfrm>
            <a:off x="1251386" y="4674052"/>
            <a:ext cx="1218237" cy="272050"/>
          </a:xfrm>
          <a:prstGeom prst="rect">
            <a:avLst/>
          </a:prstGeom>
          <a:noFill/>
          <a:ln>
            <a:noFill/>
          </a:ln>
        </p:spPr>
      </p:pic>
      <p:sp>
        <p:nvSpPr>
          <p:cNvPr id="351" name="Google Shape;351;p34"/>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6">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7">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352" name="Google Shape;352;p34" title="b4w_logo.png"/>
          <p:cNvPicPr preferRelativeResize="0"/>
          <p:nvPr/>
        </p:nvPicPr>
        <p:blipFill>
          <a:blip r:embed="rId8">
            <a:alphaModFix/>
          </a:blip>
          <a:stretch>
            <a:fillRect/>
          </a:stretch>
        </p:blipFill>
        <p:spPr>
          <a:xfrm>
            <a:off x="8063629" y="406825"/>
            <a:ext cx="1059175" cy="323100"/>
          </a:xfrm>
          <a:prstGeom prst="rect">
            <a:avLst/>
          </a:prstGeom>
          <a:noFill/>
          <a:ln>
            <a:noFill/>
          </a:ln>
        </p:spPr>
      </p:pic>
      <p:pic>
        <p:nvPicPr>
          <p:cNvPr id="353" name="Google Shape;353;p34"/>
          <p:cNvPicPr preferRelativeResize="0"/>
          <p:nvPr/>
        </p:nvPicPr>
        <p:blipFill rotWithShape="1">
          <a:blip r:embed="rId9">
            <a:alphaModFix/>
          </a:blip>
          <a:srcRect b="0" l="0" r="0" t="0"/>
          <a:stretch/>
        </p:blipFill>
        <p:spPr>
          <a:xfrm>
            <a:off x="392875" y="1056738"/>
            <a:ext cx="4663799" cy="3497849"/>
          </a:xfrm>
          <a:prstGeom prst="rect">
            <a:avLst/>
          </a:prstGeom>
          <a:noFill/>
          <a:ln>
            <a:noFill/>
          </a:ln>
        </p:spPr>
      </p:pic>
      <p:sp>
        <p:nvSpPr>
          <p:cNvPr id="354" name="Google Shape;354;p34"/>
          <p:cNvSpPr txBox="1"/>
          <p:nvPr/>
        </p:nvSpPr>
        <p:spPr>
          <a:xfrm>
            <a:off x="5029950" y="1021400"/>
            <a:ext cx="3800700" cy="3225000"/>
          </a:xfrm>
          <a:prstGeom prst="rect">
            <a:avLst/>
          </a:prstGeom>
          <a:noFill/>
          <a:ln>
            <a:noFill/>
          </a:ln>
        </p:spPr>
        <p:txBody>
          <a:bodyPr anchorCtr="0" anchor="t" bIns="86800" lIns="86800" spcFirstLastPara="1" rIns="86800" wrap="square" tIns="86800">
            <a:spAutoFit/>
          </a:bodyPr>
          <a:lstStyle/>
          <a:p>
            <a:pPr indent="0" lvl="0" marL="0" marR="0" rtl="0" algn="just">
              <a:lnSpc>
                <a:spcPct val="100000"/>
              </a:lnSpc>
              <a:spcBef>
                <a:spcPts val="0"/>
              </a:spcBef>
              <a:spcAft>
                <a:spcPts val="0"/>
              </a:spcAft>
              <a:buNone/>
            </a:pPr>
            <a:r>
              <a:rPr b="1" i="0" lang="es-419" sz="1524" u="none" cap="none" strike="noStrike">
                <a:solidFill>
                  <a:srgbClr val="000000"/>
                </a:solidFill>
                <a:latin typeface="Arial"/>
                <a:ea typeface="Arial"/>
                <a:cs typeface="Arial"/>
                <a:sym typeface="Arial"/>
              </a:rPr>
              <a:t>Experimenters </a:t>
            </a:r>
            <a:r>
              <a:rPr b="0" i="0" lang="es-419" sz="1524" u="none" cap="none" strike="noStrike">
                <a:solidFill>
                  <a:srgbClr val="000000"/>
                </a:solidFill>
                <a:latin typeface="Arial"/>
                <a:ea typeface="Arial"/>
                <a:cs typeface="Arial"/>
                <a:sym typeface="Arial"/>
              </a:rPr>
              <a:t>can be a confounding variable in rodent research where stress is an important factor.</a:t>
            </a:r>
            <a:endParaRPr b="0" i="0" sz="1524" u="none" cap="none" strike="noStrike">
              <a:solidFill>
                <a:srgbClr val="000000"/>
              </a:solidFill>
              <a:latin typeface="Arial"/>
              <a:ea typeface="Arial"/>
              <a:cs typeface="Arial"/>
              <a:sym typeface="Arial"/>
            </a:endParaRPr>
          </a:p>
          <a:p>
            <a:pPr indent="0" lvl="0" marL="434033" marR="0" rtl="0" algn="just">
              <a:lnSpc>
                <a:spcPct val="100000"/>
              </a:lnSpc>
              <a:spcBef>
                <a:spcPts val="0"/>
              </a:spcBef>
              <a:spcAft>
                <a:spcPts val="0"/>
              </a:spcAft>
              <a:buClr>
                <a:srgbClr val="000000"/>
              </a:buClr>
              <a:buSzPts val="1424"/>
              <a:buFont typeface="Arial"/>
              <a:buNone/>
            </a:pPr>
            <a:r>
              <a:t/>
            </a:r>
            <a:endParaRPr b="0" i="0" sz="1524"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419" sz="1524" u="none" cap="none" strike="noStrike">
                <a:solidFill>
                  <a:srgbClr val="000000"/>
                </a:solidFill>
                <a:latin typeface="Arial"/>
                <a:ea typeface="Arial"/>
                <a:cs typeface="Arial"/>
                <a:sym typeface="Arial"/>
              </a:rPr>
              <a:t>Environmental processes, such as caging practices or differential handling, may affect females and males differently.</a:t>
            </a:r>
            <a:endParaRPr b="0" i="0" sz="1524" u="none" cap="none" strike="noStrike">
              <a:solidFill>
                <a:srgbClr val="000000"/>
              </a:solidFill>
              <a:latin typeface="Arial"/>
              <a:ea typeface="Arial"/>
              <a:cs typeface="Arial"/>
              <a:sym typeface="Arial"/>
            </a:endParaRPr>
          </a:p>
          <a:p>
            <a:pPr indent="0" lvl="0" marL="434033" marR="0" rtl="0" algn="just">
              <a:lnSpc>
                <a:spcPct val="100000"/>
              </a:lnSpc>
              <a:spcBef>
                <a:spcPts val="0"/>
              </a:spcBef>
              <a:spcAft>
                <a:spcPts val="0"/>
              </a:spcAft>
              <a:buClr>
                <a:srgbClr val="000000"/>
              </a:buClr>
              <a:buSzPts val="1424"/>
              <a:buFont typeface="Arial"/>
              <a:buNone/>
            </a:pPr>
            <a:r>
              <a:t/>
            </a:r>
            <a:endParaRPr b="0" i="0" sz="1524"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1" i="0" lang="es-419" sz="1524" u="none" cap="none" strike="noStrike">
                <a:solidFill>
                  <a:srgbClr val="000000"/>
                </a:solidFill>
                <a:latin typeface="Arial"/>
                <a:ea typeface="Arial"/>
                <a:cs typeface="Arial"/>
                <a:sym typeface="Arial"/>
              </a:rPr>
              <a:t>Researchers should not identify an effect as dependent on sex (or a biological trait) when, in fact, it is dependent on an environmental condition.</a:t>
            </a:r>
            <a:endParaRPr b="1" i="0" sz="1524" u="none" cap="none" strike="noStrike">
              <a:solidFill>
                <a:srgbClr val="000000"/>
              </a:solidFill>
              <a:latin typeface="Arial"/>
              <a:ea typeface="Arial"/>
              <a:cs typeface="Arial"/>
              <a:sym typeface="Arial"/>
            </a:endParaRPr>
          </a:p>
        </p:txBody>
      </p:sp>
      <p:sp>
        <p:nvSpPr>
          <p:cNvPr id="355" name="Google Shape;355;p34"/>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27th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35"/>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chemeClr val="dk1"/>
              </a:buClr>
              <a:buSzPts val="1100"/>
              <a:buFont typeface="Arial"/>
              <a:buNone/>
            </a:pPr>
            <a:r>
              <a:rPr lang="es-419"/>
              <a:t>Intersection between sex and gender: </a:t>
            </a:r>
            <a:endParaRPr/>
          </a:p>
          <a:p>
            <a:pPr indent="0" lvl="0" marL="0" rtl="0" algn="ctr">
              <a:lnSpc>
                <a:spcPct val="90000"/>
              </a:lnSpc>
              <a:spcBef>
                <a:spcPts val="0"/>
              </a:spcBef>
              <a:spcAft>
                <a:spcPts val="0"/>
              </a:spcAft>
              <a:buClr>
                <a:schemeClr val="lt1"/>
              </a:buClr>
              <a:buSzPts val="2100"/>
              <a:buFont typeface="Arial"/>
              <a:buNone/>
            </a:pPr>
            <a:r>
              <a:rPr lang="es-419"/>
              <a:t>mechanisms of pain</a:t>
            </a:r>
            <a:endParaRPr/>
          </a:p>
        </p:txBody>
      </p:sp>
      <p:pic>
        <p:nvPicPr>
          <p:cNvPr id="361" name="Google Shape;361;p35" title="Logos-BSC-AI-Factory-v3-horizontal.jpg"/>
          <p:cNvPicPr preferRelativeResize="0"/>
          <p:nvPr/>
        </p:nvPicPr>
        <p:blipFill>
          <a:blip r:embed="rId3">
            <a:alphaModFix/>
          </a:blip>
          <a:stretch>
            <a:fillRect/>
          </a:stretch>
        </p:blipFill>
        <p:spPr>
          <a:xfrm>
            <a:off x="19327" y="4554608"/>
            <a:ext cx="1210875" cy="510974"/>
          </a:xfrm>
          <a:prstGeom prst="rect">
            <a:avLst/>
          </a:prstGeom>
          <a:noFill/>
          <a:ln>
            <a:noFill/>
          </a:ln>
        </p:spPr>
      </p:pic>
      <p:pic>
        <p:nvPicPr>
          <p:cNvPr id="362" name="Google Shape;362;p35" title="EuroHPC logo and AIF stamp.png"/>
          <p:cNvPicPr preferRelativeResize="0"/>
          <p:nvPr/>
        </p:nvPicPr>
        <p:blipFill>
          <a:blip r:embed="rId4">
            <a:alphaModFix/>
          </a:blip>
          <a:stretch>
            <a:fillRect/>
          </a:stretch>
        </p:blipFill>
        <p:spPr>
          <a:xfrm>
            <a:off x="6741746" y="4398975"/>
            <a:ext cx="2484254" cy="822225"/>
          </a:xfrm>
          <a:prstGeom prst="rect">
            <a:avLst/>
          </a:prstGeom>
          <a:noFill/>
          <a:ln>
            <a:noFill/>
          </a:ln>
        </p:spPr>
      </p:pic>
      <p:pic>
        <p:nvPicPr>
          <p:cNvPr id="363" name="Google Shape;363;p35" title="EN_Co-fundedbytheEU_RGB_POS.png"/>
          <p:cNvPicPr preferRelativeResize="0"/>
          <p:nvPr/>
        </p:nvPicPr>
        <p:blipFill>
          <a:blip r:embed="rId5">
            <a:alphaModFix/>
          </a:blip>
          <a:stretch>
            <a:fillRect/>
          </a:stretch>
        </p:blipFill>
        <p:spPr>
          <a:xfrm>
            <a:off x="1251386" y="4674052"/>
            <a:ext cx="1218237" cy="272050"/>
          </a:xfrm>
          <a:prstGeom prst="rect">
            <a:avLst/>
          </a:prstGeom>
          <a:noFill/>
          <a:ln>
            <a:noFill/>
          </a:ln>
        </p:spPr>
      </p:pic>
      <p:sp>
        <p:nvSpPr>
          <p:cNvPr id="364" name="Google Shape;364;p35"/>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6">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7">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365" name="Google Shape;365;p35" title="b4w_logo.png"/>
          <p:cNvPicPr preferRelativeResize="0"/>
          <p:nvPr/>
        </p:nvPicPr>
        <p:blipFill>
          <a:blip r:embed="rId8">
            <a:alphaModFix/>
          </a:blip>
          <a:stretch>
            <a:fillRect/>
          </a:stretch>
        </p:blipFill>
        <p:spPr>
          <a:xfrm>
            <a:off x="8063629" y="406825"/>
            <a:ext cx="1059175" cy="323100"/>
          </a:xfrm>
          <a:prstGeom prst="rect">
            <a:avLst/>
          </a:prstGeom>
          <a:noFill/>
          <a:ln>
            <a:noFill/>
          </a:ln>
        </p:spPr>
      </p:pic>
      <p:pic>
        <p:nvPicPr>
          <p:cNvPr id="366" name="Google Shape;366;p35"/>
          <p:cNvPicPr preferRelativeResize="0"/>
          <p:nvPr/>
        </p:nvPicPr>
        <p:blipFill rotWithShape="1">
          <a:blip r:embed="rId9">
            <a:alphaModFix/>
          </a:blip>
          <a:srcRect b="2967" l="0" r="0" t="15307"/>
          <a:stretch/>
        </p:blipFill>
        <p:spPr>
          <a:xfrm>
            <a:off x="951948" y="915738"/>
            <a:ext cx="2798958" cy="3685586"/>
          </a:xfrm>
          <a:prstGeom prst="rect">
            <a:avLst/>
          </a:prstGeom>
          <a:noFill/>
          <a:ln>
            <a:noFill/>
          </a:ln>
        </p:spPr>
      </p:pic>
      <p:sp>
        <p:nvSpPr>
          <p:cNvPr id="367" name="Google Shape;367;p35"/>
          <p:cNvSpPr txBox="1"/>
          <p:nvPr/>
        </p:nvSpPr>
        <p:spPr>
          <a:xfrm>
            <a:off x="4186681" y="1184325"/>
            <a:ext cx="4377000" cy="341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s-419"/>
              <a:t>Different immune cells—microglia in males and T cells in females—mediate </a:t>
            </a:r>
            <a:r>
              <a:rPr b="1" lang="es-419"/>
              <a:t>hypersensitivity to mechanical pain</a:t>
            </a:r>
            <a:r>
              <a:rPr lang="es-419"/>
              <a:t> in mice.</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s-419"/>
              <a:t>Deletion of the Arg1 gene in microglia reduced hypersensitivity to mechanical pain in females but not in males, indicating a crucial role for ARG1+ microglia in female pain processing.</a:t>
            </a:r>
            <a:endParaRPr/>
          </a:p>
          <a:p>
            <a:pPr indent="0" lvl="0" marL="0" rtl="0" algn="l">
              <a:spcBef>
                <a:spcPts val="0"/>
              </a:spcBef>
              <a:spcAft>
                <a:spcPts val="0"/>
              </a:spcAft>
              <a:buClr>
                <a:schemeClr val="dk1"/>
              </a:buClr>
              <a:buSzPts val="1100"/>
              <a:buFont typeface="Arial"/>
              <a:buNone/>
            </a:pPr>
            <a:r>
              <a:t/>
            </a:r>
            <a:endParaRPr/>
          </a:p>
          <a:p>
            <a:pPr indent="0" lvl="0" marL="0" marR="0" rtl="0" algn="l">
              <a:lnSpc>
                <a:spcPct val="100000"/>
              </a:lnSpc>
              <a:spcBef>
                <a:spcPts val="0"/>
              </a:spcBef>
              <a:spcAft>
                <a:spcPts val="0"/>
              </a:spcAft>
              <a:buNone/>
            </a:pPr>
            <a:r>
              <a:rPr lang="es-419"/>
              <a:t>These results reveal significant sex differences in the immune mechanisms involved in pain processing, underscoring the </a:t>
            </a:r>
            <a:r>
              <a:rPr b="1" lang="es-419"/>
              <a:t>need to include sex as a biological variable in pain studies,</a:t>
            </a:r>
            <a:r>
              <a:rPr lang="es-419"/>
              <a:t> with implications for understanding sex-specific chronic pain conditions.</a:t>
            </a:r>
            <a:endParaRPr/>
          </a:p>
        </p:txBody>
      </p:sp>
      <p:sp>
        <p:nvSpPr>
          <p:cNvPr id="368" name="Google Shape;368;p35"/>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27th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36"/>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General recommendations for experimental design </a:t>
            </a:r>
            <a:endParaRPr/>
          </a:p>
        </p:txBody>
      </p:sp>
      <p:sp>
        <p:nvSpPr>
          <p:cNvPr id="374" name="Google Shape;374;p36"/>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26</a:t>
            </a:r>
            <a:r>
              <a:rPr b="0" i="0" lang="es-419" sz="800" u="none" cap="none" strike="noStrike">
                <a:solidFill>
                  <a:srgbClr val="000000"/>
                </a:solidFill>
                <a:latin typeface="Montserrat"/>
                <a:ea typeface="Montserrat"/>
                <a:cs typeface="Montserrat"/>
                <a:sym typeface="Montserrat"/>
              </a:rPr>
              <a:t>th </a:t>
            </a:r>
            <a:r>
              <a:rPr lang="es-419" sz="800">
                <a:latin typeface="Montserrat"/>
                <a:ea typeface="Montserrat"/>
                <a:cs typeface="Montserrat"/>
                <a:sym typeface="Montserrat"/>
              </a:rPr>
              <a:t>October</a:t>
            </a:r>
            <a:r>
              <a:rPr b="0" i="0" lang="es-419" sz="800" u="none" cap="none" strike="noStrike">
                <a:solidFill>
                  <a:srgbClr val="000000"/>
                </a:solidFill>
                <a:latin typeface="Montserrat"/>
                <a:ea typeface="Montserrat"/>
                <a:cs typeface="Montserrat"/>
                <a:sym typeface="Montserrat"/>
              </a:rPr>
              <a:t> 2025)</a:t>
            </a:r>
            <a:endParaRPr b="0" i="0" sz="800" u="none" cap="none" strike="noStrike">
              <a:solidFill>
                <a:srgbClr val="000000"/>
              </a:solidFill>
              <a:latin typeface="Montserrat"/>
              <a:ea typeface="Montserrat"/>
              <a:cs typeface="Montserrat"/>
              <a:sym typeface="Montserrat"/>
            </a:endParaRPr>
          </a:p>
        </p:txBody>
      </p:sp>
      <p:pic>
        <p:nvPicPr>
          <p:cNvPr id="375" name="Google Shape;375;p36" title="Logos-BSC-AI-Factory-v3-horizontal.jpg"/>
          <p:cNvPicPr preferRelativeResize="0"/>
          <p:nvPr/>
        </p:nvPicPr>
        <p:blipFill>
          <a:blip r:embed="rId3">
            <a:alphaModFix/>
          </a:blip>
          <a:stretch>
            <a:fillRect/>
          </a:stretch>
        </p:blipFill>
        <p:spPr>
          <a:xfrm>
            <a:off x="19327" y="4554608"/>
            <a:ext cx="1210875" cy="510974"/>
          </a:xfrm>
          <a:prstGeom prst="rect">
            <a:avLst/>
          </a:prstGeom>
          <a:noFill/>
          <a:ln>
            <a:noFill/>
          </a:ln>
        </p:spPr>
      </p:pic>
      <p:pic>
        <p:nvPicPr>
          <p:cNvPr id="376" name="Google Shape;376;p36" title="EuroHPC logo and AIF stamp.png"/>
          <p:cNvPicPr preferRelativeResize="0"/>
          <p:nvPr/>
        </p:nvPicPr>
        <p:blipFill>
          <a:blip r:embed="rId4">
            <a:alphaModFix/>
          </a:blip>
          <a:stretch>
            <a:fillRect/>
          </a:stretch>
        </p:blipFill>
        <p:spPr>
          <a:xfrm>
            <a:off x="6741746" y="4398975"/>
            <a:ext cx="2484254" cy="822225"/>
          </a:xfrm>
          <a:prstGeom prst="rect">
            <a:avLst/>
          </a:prstGeom>
          <a:noFill/>
          <a:ln>
            <a:noFill/>
          </a:ln>
        </p:spPr>
      </p:pic>
      <p:pic>
        <p:nvPicPr>
          <p:cNvPr id="377" name="Google Shape;377;p36" title="EN_Co-fundedbytheEU_RGB_POS.png"/>
          <p:cNvPicPr preferRelativeResize="0"/>
          <p:nvPr/>
        </p:nvPicPr>
        <p:blipFill>
          <a:blip r:embed="rId5">
            <a:alphaModFix/>
          </a:blip>
          <a:stretch>
            <a:fillRect/>
          </a:stretch>
        </p:blipFill>
        <p:spPr>
          <a:xfrm>
            <a:off x="1251386" y="4674052"/>
            <a:ext cx="1218237" cy="272050"/>
          </a:xfrm>
          <a:prstGeom prst="rect">
            <a:avLst/>
          </a:prstGeom>
          <a:noFill/>
          <a:ln>
            <a:noFill/>
          </a:ln>
        </p:spPr>
      </p:pic>
      <p:sp>
        <p:nvSpPr>
          <p:cNvPr id="378" name="Google Shape;378;p36"/>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6">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7">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379" name="Google Shape;379;p36" title="b4w_logo.png"/>
          <p:cNvPicPr preferRelativeResize="0"/>
          <p:nvPr/>
        </p:nvPicPr>
        <p:blipFill>
          <a:blip r:embed="rId8">
            <a:alphaModFix/>
          </a:blip>
          <a:stretch>
            <a:fillRect/>
          </a:stretch>
        </p:blipFill>
        <p:spPr>
          <a:xfrm>
            <a:off x="8063629" y="406825"/>
            <a:ext cx="1059175" cy="323100"/>
          </a:xfrm>
          <a:prstGeom prst="rect">
            <a:avLst/>
          </a:prstGeom>
          <a:noFill/>
          <a:ln>
            <a:noFill/>
          </a:ln>
        </p:spPr>
      </p:pic>
      <p:sp>
        <p:nvSpPr>
          <p:cNvPr id="380" name="Google Shape;380;p36"/>
          <p:cNvSpPr txBox="1"/>
          <p:nvPr/>
        </p:nvSpPr>
        <p:spPr>
          <a:xfrm>
            <a:off x="7388325" y="4161456"/>
            <a:ext cx="1683000" cy="3774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0" lang="es-419" sz="1000" u="none" cap="none" strike="noStrike">
                <a:solidFill>
                  <a:srgbClr val="000000"/>
                </a:solidFill>
                <a:latin typeface="Arial"/>
                <a:ea typeface="Arial"/>
                <a:cs typeface="Arial"/>
                <a:sym typeface="Arial"/>
              </a:rPr>
              <a:t>Shansky. </a:t>
            </a:r>
            <a:r>
              <a:rPr b="0" i="1" lang="es-419" sz="1000" u="none" cap="none" strike="noStrike">
                <a:solidFill>
                  <a:srgbClr val="000000"/>
                </a:solidFill>
                <a:latin typeface="Arial"/>
                <a:ea typeface="Arial"/>
                <a:cs typeface="Arial"/>
                <a:sym typeface="Arial"/>
              </a:rPr>
              <a:t>Science</a:t>
            </a:r>
            <a:r>
              <a:rPr b="0" i="0" lang="es-419" sz="1000" u="none" cap="none" strike="noStrike">
                <a:solidFill>
                  <a:srgbClr val="000000"/>
                </a:solidFill>
                <a:latin typeface="Arial"/>
                <a:ea typeface="Arial"/>
                <a:cs typeface="Arial"/>
                <a:sym typeface="Arial"/>
              </a:rPr>
              <a:t> (2019)</a:t>
            </a:r>
            <a:endParaRPr b="0" i="0" sz="1000" u="none" cap="none" strike="noStrike">
              <a:solidFill>
                <a:srgbClr val="000000"/>
              </a:solidFill>
              <a:latin typeface="Arial"/>
              <a:ea typeface="Arial"/>
              <a:cs typeface="Arial"/>
              <a:sym typeface="Arial"/>
            </a:endParaRPr>
          </a:p>
        </p:txBody>
      </p:sp>
      <p:pic>
        <p:nvPicPr>
          <p:cNvPr id="381" name="Google Shape;381;p36"/>
          <p:cNvPicPr preferRelativeResize="0"/>
          <p:nvPr/>
        </p:nvPicPr>
        <p:blipFill rotWithShape="1">
          <a:blip r:embed="rId9">
            <a:alphaModFix/>
          </a:blip>
          <a:srcRect b="0" l="0" r="0" t="44283"/>
          <a:stretch/>
        </p:blipFill>
        <p:spPr>
          <a:xfrm>
            <a:off x="2030975" y="1960378"/>
            <a:ext cx="5055624" cy="2256172"/>
          </a:xfrm>
          <a:prstGeom prst="rect">
            <a:avLst/>
          </a:prstGeom>
          <a:noFill/>
          <a:ln>
            <a:noFill/>
          </a:ln>
        </p:spPr>
      </p:pic>
      <p:pic>
        <p:nvPicPr>
          <p:cNvPr id="382" name="Google Shape;382;p36"/>
          <p:cNvPicPr preferRelativeResize="0"/>
          <p:nvPr/>
        </p:nvPicPr>
        <p:blipFill rotWithShape="1">
          <a:blip r:embed="rId9">
            <a:alphaModFix/>
          </a:blip>
          <a:srcRect b="60679" l="63055" r="0" t="10323"/>
          <a:stretch/>
        </p:blipFill>
        <p:spPr>
          <a:xfrm>
            <a:off x="3773414" y="1021475"/>
            <a:ext cx="1570749" cy="98755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37"/>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chemeClr val="lt1"/>
              </a:buClr>
              <a:buSzPts val="2100"/>
              <a:buFont typeface="Arial"/>
              <a:buNone/>
            </a:pPr>
            <a:r>
              <a:rPr lang="es-419"/>
              <a:t>General recommendations for experimental design </a:t>
            </a:r>
            <a:endParaRPr/>
          </a:p>
        </p:txBody>
      </p:sp>
      <p:pic>
        <p:nvPicPr>
          <p:cNvPr id="388" name="Google Shape;388;p37" title="Logos-BSC-AI-Factory-v3-horizontal.jpg"/>
          <p:cNvPicPr preferRelativeResize="0"/>
          <p:nvPr/>
        </p:nvPicPr>
        <p:blipFill>
          <a:blip r:embed="rId3">
            <a:alphaModFix/>
          </a:blip>
          <a:stretch>
            <a:fillRect/>
          </a:stretch>
        </p:blipFill>
        <p:spPr>
          <a:xfrm>
            <a:off x="19327" y="4554608"/>
            <a:ext cx="1210875" cy="510974"/>
          </a:xfrm>
          <a:prstGeom prst="rect">
            <a:avLst/>
          </a:prstGeom>
          <a:noFill/>
          <a:ln>
            <a:noFill/>
          </a:ln>
        </p:spPr>
      </p:pic>
      <p:pic>
        <p:nvPicPr>
          <p:cNvPr id="389" name="Google Shape;389;p37" title="EuroHPC logo and AIF stamp.png"/>
          <p:cNvPicPr preferRelativeResize="0"/>
          <p:nvPr/>
        </p:nvPicPr>
        <p:blipFill>
          <a:blip r:embed="rId4">
            <a:alphaModFix/>
          </a:blip>
          <a:stretch>
            <a:fillRect/>
          </a:stretch>
        </p:blipFill>
        <p:spPr>
          <a:xfrm>
            <a:off x="6741746" y="4398975"/>
            <a:ext cx="2484254" cy="822225"/>
          </a:xfrm>
          <a:prstGeom prst="rect">
            <a:avLst/>
          </a:prstGeom>
          <a:noFill/>
          <a:ln>
            <a:noFill/>
          </a:ln>
        </p:spPr>
      </p:pic>
      <p:pic>
        <p:nvPicPr>
          <p:cNvPr id="390" name="Google Shape;390;p37" title="EN_Co-fundedbytheEU_RGB_POS.png"/>
          <p:cNvPicPr preferRelativeResize="0"/>
          <p:nvPr/>
        </p:nvPicPr>
        <p:blipFill>
          <a:blip r:embed="rId5">
            <a:alphaModFix/>
          </a:blip>
          <a:stretch>
            <a:fillRect/>
          </a:stretch>
        </p:blipFill>
        <p:spPr>
          <a:xfrm>
            <a:off x="1251386" y="4674052"/>
            <a:ext cx="1218237" cy="272050"/>
          </a:xfrm>
          <a:prstGeom prst="rect">
            <a:avLst/>
          </a:prstGeom>
          <a:noFill/>
          <a:ln>
            <a:noFill/>
          </a:ln>
        </p:spPr>
      </p:pic>
      <p:sp>
        <p:nvSpPr>
          <p:cNvPr id="391" name="Google Shape;391;p37"/>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6">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7">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392" name="Google Shape;392;p37" title="b4w_logo.png"/>
          <p:cNvPicPr preferRelativeResize="0"/>
          <p:nvPr/>
        </p:nvPicPr>
        <p:blipFill>
          <a:blip r:embed="rId8">
            <a:alphaModFix/>
          </a:blip>
          <a:stretch>
            <a:fillRect/>
          </a:stretch>
        </p:blipFill>
        <p:spPr>
          <a:xfrm>
            <a:off x="8063629" y="406825"/>
            <a:ext cx="1059175" cy="323100"/>
          </a:xfrm>
          <a:prstGeom prst="rect">
            <a:avLst/>
          </a:prstGeom>
          <a:noFill/>
          <a:ln>
            <a:noFill/>
          </a:ln>
        </p:spPr>
      </p:pic>
      <p:pic>
        <p:nvPicPr>
          <p:cNvPr id="393" name="Google Shape;393;p37"/>
          <p:cNvPicPr preferRelativeResize="0"/>
          <p:nvPr/>
        </p:nvPicPr>
        <p:blipFill rotWithShape="1">
          <a:blip r:embed="rId9">
            <a:alphaModFix/>
          </a:blip>
          <a:srcRect b="0" l="0" r="0" t="0"/>
          <a:stretch/>
        </p:blipFill>
        <p:spPr>
          <a:xfrm>
            <a:off x="1586875" y="892300"/>
            <a:ext cx="5970250" cy="3660448"/>
          </a:xfrm>
          <a:prstGeom prst="rect">
            <a:avLst/>
          </a:prstGeom>
          <a:noFill/>
          <a:ln>
            <a:noFill/>
          </a:ln>
        </p:spPr>
      </p:pic>
      <p:sp>
        <p:nvSpPr>
          <p:cNvPr id="394" name="Google Shape;394;p37"/>
          <p:cNvSpPr txBox="1"/>
          <p:nvPr/>
        </p:nvSpPr>
        <p:spPr>
          <a:xfrm>
            <a:off x="3468150" y="4552750"/>
            <a:ext cx="5580600" cy="2328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0" lang="es-419" sz="1000" u="none" cap="none" strike="noStrike">
                <a:solidFill>
                  <a:srgbClr val="000000"/>
                </a:solidFill>
                <a:latin typeface="Arial"/>
                <a:ea typeface="Arial"/>
                <a:cs typeface="Arial"/>
                <a:sym typeface="Arial"/>
              </a:rPr>
              <a:t>Slide adapted from Frédéric Schütz, Université de Lausanne, Swiss Institute of Bioinformatics</a:t>
            </a:r>
            <a:endParaRPr b="0" i="0" sz="1000" u="none" cap="none" strike="noStrike">
              <a:solidFill>
                <a:srgbClr val="000000"/>
              </a:solidFill>
              <a:latin typeface="Arial"/>
              <a:ea typeface="Arial"/>
              <a:cs typeface="Arial"/>
              <a:sym typeface="Arial"/>
            </a:endParaRPr>
          </a:p>
        </p:txBody>
      </p:sp>
      <p:sp>
        <p:nvSpPr>
          <p:cNvPr id="395" name="Google Shape;395;p37"/>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27th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0"/>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Biases in healthcare</a:t>
            </a:r>
            <a:endParaRPr/>
          </a:p>
        </p:txBody>
      </p:sp>
      <p:sp>
        <p:nvSpPr>
          <p:cNvPr id="115" name="Google Shape;115;p20"/>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116" name="Google Shape;116;p20" title="Logos-BSC-AI-Factory-v3-horizontal.jpg"/>
          <p:cNvPicPr preferRelativeResize="0"/>
          <p:nvPr/>
        </p:nvPicPr>
        <p:blipFill>
          <a:blip r:embed="rId5">
            <a:alphaModFix/>
          </a:blip>
          <a:stretch>
            <a:fillRect/>
          </a:stretch>
        </p:blipFill>
        <p:spPr>
          <a:xfrm>
            <a:off x="19327" y="4554608"/>
            <a:ext cx="1210875" cy="510974"/>
          </a:xfrm>
          <a:prstGeom prst="rect">
            <a:avLst/>
          </a:prstGeom>
          <a:noFill/>
          <a:ln>
            <a:noFill/>
          </a:ln>
        </p:spPr>
      </p:pic>
      <p:pic>
        <p:nvPicPr>
          <p:cNvPr id="117" name="Google Shape;117;p20" title="b4w_logo.png"/>
          <p:cNvPicPr preferRelativeResize="0"/>
          <p:nvPr/>
        </p:nvPicPr>
        <p:blipFill>
          <a:blip r:embed="rId6">
            <a:alphaModFix/>
          </a:blip>
          <a:stretch>
            <a:fillRect/>
          </a:stretch>
        </p:blipFill>
        <p:spPr>
          <a:xfrm>
            <a:off x="8071801" y="406825"/>
            <a:ext cx="1059175" cy="323100"/>
          </a:xfrm>
          <a:prstGeom prst="rect">
            <a:avLst/>
          </a:prstGeom>
          <a:noFill/>
          <a:ln>
            <a:noFill/>
          </a:ln>
        </p:spPr>
      </p:pic>
      <p:pic>
        <p:nvPicPr>
          <p:cNvPr id="118" name="Google Shape;118;p20" title="EuroHPC logo and AIF stamp.png"/>
          <p:cNvPicPr preferRelativeResize="0"/>
          <p:nvPr/>
        </p:nvPicPr>
        <p:blipFill>
          <a:blip r:embed="rId7">
            <a:alphaModFix/>
          </a:blip>
          <a:stretch>
            <a:fillRect/>
          </a:stretch>
        </p:blipFill>
        <p:spPr>
          <a:xfrm>
            <a:off x="6741746" y="4398975"/>
            <a:ext cx="2484254" cy="822225"/>
          </a:xfrm>
          <a:prstGeom prst="rect">
            <a:avLst/>
          </a:prstGeom>
          <a:noFill/>
          <a:ln>
            <a:noFill/>
          </a:ln>
        </p:spPr>
      </p:pic>
      <p:pic>
        <p:nvPicPr>
          <p:cNvPr id="119" name="Google Shape;119;p20" title="EN_Co-fundedbytheEU_RGB_POS.png"/>
          <p:cNvPicPr preferRelativeResize="0"/>
          <p:nvPr/>
        </p:nvPicPr>
        <p:blipFill>
          <a:blip r:embed="rId8">
            <a:alphaModFix/>
          </a:blip>
          <a:stretch>
            <a:fillRect/>
          </a:stretch>
        </p:blipFill>
        <p:spPr>
          <a:xfrm>
            <a:off x="1251386" y="4674052"/>
            <a:ext cx="1218237" cy="272050"/>
          </a:xfrm>
          <a:prstGeom prst="rect">
            <a:avLst/>
          </a:prstGeom>
          <a:noFill/>
          <a:ln>
            <a:noFill/>
          </a:ln>
        </p:spPr>
      </p:pic>
      <p:sp>
        <p:nvSpPr>
          <p:cNvPr id="120" name="Google Shape;120;p20"/>
          <p:cNvSpPr txBox="1"/>
          <p:nvPr/>
        </p:nvSpPr>
        <p:spPr>
          <a:xfrm>
            <a:off x="164075" y="1080100"/>
            <a:ext cx="2850000" cy="1609500"/>
          </a:xfrm>
          <a:prstGeom prst="rect">
            <a:avLst/>
          </a:prstGeom>
          <a:noFill/>
          <a:ln cap="flat" cmpd="sng" w="9525">
            <a:solidFill>
              <a:srgbClr val="0070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s-419" sz="1300"/>
              <a:t>An algorithm used by U.S. health systems underestimated the health needs of Black patients, </a:t>
            </a:r>
            <a:r>
              <a:rPr b="1" lang="es-419" sz="1300">
                <a:solidFill>
                  <a:srgbClr val="CC4125"/>
                </a:solidFill>
              </a:rPr>
              <a:t>reducing their access to high-risk care programs</a:t>
            </a:r>
            <a:r>
              <a:rPr lang="es-419" sz="1300"/>
              <a:t> compared to equally sick white patients.</a:t>
            </a:r>
            <a:r>
              <a:rPr lang="es-419"/>
              <a:t> </a:t>
            </a:r>
            <a:endParaRPr/>
          </a:p>
          <a:p>
            <a:pPr indent="0" lvl="0" marL="0" rtl="0" algn="r">
              <a:spcBef>
                <a:spcPts val="1000"/>
              </a:spcBef>
              <a:spcAft>
                <a:spcPts val="0"/>
              </a:spcAft>
              <a:buNone/>
            </a:pPr>
            <a:r>
              <a:rPr lang="es-419">
                <a:latin typeface="Cambria"/>
                <a:ea typeface="Cambria"/>
                <a:cs typeface="Cambria"/>
                <a:sym typeface="Cambria"/>
              </a:rPr>
              <a:t>Obermeyer et al. </a:t>
            </a:r>
            <a:r>
              <a:rPr i="1" lang="es-419">
                <a:latin typeface="Cambria"/>
                <a:ea typeface="Cambria"/>
                <a:cs typeface="Cambria"/>
                <a:sym typeface="Cambria"/>
              </a:rPr>
              <a:t>Science</a:t>
            </a:r>
            <a:r>
              <a:rPr lang="es-419">
                <a:latin typeface="Cambria"/>
                <a:ea typeface="Cambria"/>
                <a:cs typeface="Cambria"/>
                <a:sym typeface="Cambria"/>
              </a:rPr>
              <a:t> 2019</a:t>
            </a:r>
            <a:endParaRPr>
              <a:latin typeface="Cambria"/>
              <a:ea typeface="Cambria"/>
              <a:cs typeface="Cambria"/>
              <a:sym typeface="Cambria"/>
            </a:endParaRPr>
          </a:p>
        </p:txBody>
      </p:sp>
      <p:sp>
        <p:nvSpPr>
          <p:cNvPr id="121" name="Google Shape;121;p20"/>
          <p:cNvSpPr txBox="1"/>
          <p:nvPr/>
        </p:nvSpPr>
        <p:spPr>
          <a:xfrm>
            <a:off x="4677539" y="2872553"/>
            <a:ext cx="2850000" cy="1609500"/>
          </a:xfrm>
          <a:prstGeom prst="rect">
            <a:avLst/>
          </a:prstGeom>
          <a:noFill/>
          <a:ln cap="flat" cmpd="sng" w="9525">
            <a:solidFill>
              <a:srgbClr val="0070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s-419" sz="1300">
                <a:solidFill>
                  <a:srgbClr val="000000"/>
                </a:solidFill>
              </a:rPr>
              <a:t>AI trained mostly on white, urban populations often fail to diagnose or prioritize treatment for Black and Latinx patients, resulting in </a:t>
            </a:r>
            <a:r>
              <a:rPr b="1" lang="es-419" sz="1300">
                <a:solidFill>
                  <a:srgbClr val="CC4125"/>
                </a:solidFill>
              </a:rPr>
              <a:t>misdiagnosis and delayed care</a:t>
            </a:r>
            <a:r>
              <a:rPr lang="es-419" sz="1300">
                <a:solidFill>
                  <a:srgbClr val="000000"/>
                </a:solidFill>
              </a:rPr>
              <a:t>.</a:t>
            </a:r>
            <a:r>
              <a:rPr b="1" lang="es-419" sz="1300">
                <a:solidFill>
                  <a:srgbClr val="000000"/>
                </a:solidFill>
              </a:rPr>
              <a:t> </a:t>
            </a:r>
            <a:endParaRPr b="1" sz="1300">
              <a:solidFill>
                <a:srgbClr val="000000"/>
              </a:solidFill>
            </a:endParaRPr>
          </a:p>
          <a:p>
            <a:pPr indent="0" lvl="0" marL="0" rtl="0" algn="r">
              <a:spcBef>
                <a:spcPts val="1000"/>
              </a:spcBef>
              <a:spcAft>
                <a:spcPts val="0"/>
              </a:spcAft>
              <a:buNone/>
            </a:pPr>
            <a:r>
              <a:rPr lang="es-419">
                <a:solidFill>
                  <a:srgbClr val="000000"/>
                </a:solidFill>
                <a:latin typeface="Cambria"/>
                <a:ea typeface="Cambria"/>
                <a:cs typeface="Cambria"/>
                <a:sym typeface="Cambria"/>
              </a:rPr>
              <a:t>Payton et al. </a:t>
            </a:r>
            <a:r>
              <a:rPr i="1" lang="es-419">
                <a:solidFill>
                  <a:srgbClr val="000000"/>
                </a:solidFill>
                <a:latin typeface="Cambria"/>
                <a:ea typeface="Cambria"/>
                <a:cs typeface="Cambria"/>
                <a:sym typeface="Cambria"/>
              </a:rPr>
              <a:t>Milbank Q.</a:t>
            </a:r>
            <a:r>
              <a:rPr lang="es-419">
                <a:solidFill>
                  <a:srgbClr val="000000"/>
                </a:solidFill>
                <a:latin typeface="Cambria"/>
                <a:ea typeface="Cambria"/>
                <a:cs typeface="Cambria"/>
                <a:sym typeface="Cambria"/>
              </a:rPr>
              <a:t> 2024</a:t>
            </a:r>
            <a:endParaRPr>
              <a:latin typeface="Cambria"/>
              <a:ea typeface="Cambria"/>
              <a:cs typeface="Cambria"/>
              <a:sym typeface="Cambria"/>
            </a:endParaRPr>
          </a:p>
        </p:txBody>
      </p:sp>
      <p:sp>
        <p:nvSpPr>
          <p:cNvPr id="122" name="Google Shape;122;p20"/>
          <p:cNvSpPr txBox="1"/>
          <p:nvPr/>
        </p:nvSpPr>
        <p:spPr>
          <a:xfrm>
            <a:off x="3146994" y="1080100"/>
            <a:ext cx="2850000" cy="1609500"/>
          </a:xfrm>
          <a:prstGeom prst="rect">
            <a:avLst/>
          </a:prstGeom>
          <a:noFill/>
          <a:ln cap="flat" cmpd="sng" w="9525">
            <a:solidFill>
              <a:srgbClr val="0070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s-419" sz="1300">
                <a:solidFill>
                  <a:srgbClr val="000000"/>
                </a:solidFill>
              </a:rPr>
              <a:t>Pulse oximeters were found to </a:t>
            </a:r>
            <a:r>
              <a:rPr b="1" lang="es-419" sz="1300">
                <a:solidFill>
                  <a:srgbClr val="CC4125"/>
                </a:solidFill>
              </a:rPr>
              <a:t>overestimate blood oxygen levels</a:t>
            </a:r>
            <a:r>
              <a:rPr lang="es-419" sz="1300">
                <a:solidFill>
                  <a:srgbClr val="000000"/>
                </a:solidFill>
              </a:rPr>
              <a:t> in non-White patients, potentially delaying life-saving treatment during the COVID-19 pandemic.</a:t>
            </a:r>
            <a:endParaRPr sz="1300">
              <a:solidFill>
                <a:srgbClr val="000000"/>
              </a:solidFill>
            </a:endParaRPr>
          </a:p>
          <a:p>
            <a:pPr indent="0" lvl="0" marL="0" rtl="0" algn="r">
              <a:spcBef>
                <a:spcPts val="1000"/>
              </a:spcBef>
              <a:spcAft>
                <a:spcPts val="0"/>
              </a:spcAft>
              <a:buNone/>
            </a:pPr>
            <a:r>
              <a:rPr lang="es-419">
                <a:solidFill>
                  <a:srgbClr val="000000"/>
                </a:solidFill>
                <a:latin typeface="Cambria"/>
                <a:ea typeface="Cambria"/>
                <a:cs typeface="Cambria"/>
                <a:sym typeface="Cambria"/>
              </a:rPr>
              <a:t>Sjoding et al. </a:t>
            </a:r>
            <a:r>
              <a:rPr i="1" lang="es-419">
                <a:solidFill>
                  <a:srgbClr val="000000"/>
                </a:solidFill>
                <a:latin typeface="Cambria"/>
                <a:ea typeface="Cambria"/>
                <a:cs typeface="Cambria"/>
                <a:sym typeface="Cambria"/>
              </a:rPr>
              <a:t>NEJM</a:t>
            </a:r>
            <a:r>
              <a:rPr lang="es-419">
                <a:solidFill>
                  <a:srgbClr val="000000"/>
                </a:solidFill>
                <a:latin typeface="Cambria"/>
                <a:ea typeface="Cambria"/>
                <a:cs typeface="Cambria"/>
                <a:sym typeface="Cambria"/>
              </a:rPr>
              <a:t> 2020</a:t>
            </a:r>
            <a:endParaRPr>
              <a:latin typeface="Cambria"/>
              <a:ea typeface="Cambria"/>
              <a:cs typeface="Cambria"/>
              <a:sym typeface="Cambria"/>
            </a:endParaRPr>
          </a:p>
        </p:txBody>
      </p:sp>
      <p:sp>
        <p:nvSpPr>
          <p:cNvPr id="123" name="Google Shape;123;p20"/>
          <p:cNvSpPr txBox="1"/>
          <p:nvPr/>
        </p:nvSpPr>
        <p:spPr>
          <a:xfrm>
            <a:off x="6129913" y="1080100"/>
            <a:ext cx="2850000" cy="1609500"/>
          </a:xfrm>
          <a:prstGeom prst="rect">
            <a:avLst/>
          </a:prstGeom>
          <a:noFill/>
          <a:ln cap="flat" cmpd="sng" w="9525">
            <a:solidFill>
              <a:srgbClr val="0070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s-419" sz="1300">
                <a:solidFill>
                  <a:srgbClr val="000000"/>
                </a:solidFill>
              </a:rPr>
              <a:t>AI frequently underestimate risks for conditions like kidney stones and heart failure in African American patients, </a:t>
            </a:r>
            <a:r>
              <a:rPr b="1" lang="es-419" sz="1300">
                <a:solidFill>
                  <a:srgbClr val="CC4125"/>
                </a:solidFill>
              </a:rPr>
              <a:t>leading to less aggressive treatment</a:t>
            </a:r>
            <a:r>
              <a:rPr lang="es-419" sz="1300">
                <a:solidFill>
                  <a:srgbClr val="000000"/>
                </a:solidFill>
              </a:rPr>
              <a:t> and worse health outcomes.</a:t>
            </a:r>
            <a:endParaRPr sz="1300">
              <a:solidFill>
                <a:srgbClr val="000000"/>
              </a:solidFill>
            </a:endParaRPr>
          </a:p>
          <a:p>
            <a:pPr indent="0" lvl="0" marL="0" rtl="0" algn="r">
              <a:spcBef>
                <a:spcPts val="1000"/>
              </a:spcBef>
              <a:spcAft>
                <a:spcPts val="0"/>
              </a:spcAft>
              <a:buNone/>
            </a:pPr>
            <a:r>
              <a:rPr lang="es-419">
                <a:solidFill>
                  <a:srgbClr val="000000"/>
                </a:solidFill>
                <a:latin typeface="Cambria"/>
                <a:ea typeface="Cambria"/>
                <a:cs typeface="Cambria"/>
                <a:sym typeface="Cambria"/>
              </a:rPr>
              <a:t>Vyas et al. </a:t>
            </a:r>
            <a:r>
              <a:rPr i="1" lang="es-419">
                <a:solidFill>
                  <a:srgbClr val="000000"/>
                </a:solidFill>
                <a:latin typeface="Cambria"/>
                <a:ea typeface="Cambria"/>
                <a:cs typeface="Cambria"/>
                <a:sym typeface="Cambria"/>
              </a:rPr>
              <a:t>NEJM</a:t>
            </a:r>
            <a:r>
              <a:rPr lang="es-419">
                <a:latin typeface="Cambria"/>
                <a:ea typeface="Cambria"/>
                <a:cs typeface="Cambria"/>
                <a:sym typeface="Cambria"/>
              </a:rPr>
              <a:t> 2020</a:t>
            </a:r>
            <a:endParaRPr>
              <a:latin typeface="Cambria"/>
              <a:ea typeface="Cambria"/>
              <a:cs typeface="Cambria"/>
              <a:sym typeface="Cambria"/>
            </a:endParaRPr>
          </a:p>
        </p:txBody>
      </p:sp>
      <p:sp>
        <p:nvSpPr>
          <p:cNvPr id="124" name="Google Shape;124;p20"/>
          <p:cNvSpPr txBox="1"/>
          <p:nvPr/>
        </p:nvSpPr>
        <p:spPr>
          <a:xfrm>
            <a:off x="1668447" y="2872553"/>
            <a:ext cx="2850000" cy="1609500"/>
          </a:xfrm>
          <a:prstGeom prst="rect">
            <a:avLst/>
          </a:prstGeom>
          <a:noFill/>
          <a:ln cap="flat" cmpd="sng" w="9525">
            <a:solidFill>
              <a:srgbClr val="0070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s-419" sz="1300">
                <a:solidFill>
                  <a:srgbClr val="000000"/>
                </a:solidFill>
              </a:rPr>
              <a:t>AI for medical imaging often rely on demographic shortcuts causing </a:t>
            </a:r>
            <a:r>
              <a:rPr b="1" lang="es-419" sz="1300">
                <a:solidFill>
                  <a:srgbClr val="CC4125"/>
                </a:solidFill>
              </a:rPr>
              <a:t>diagnostic disparities that remain even after algorithmic bias corrections</a:t>
            </a:r>
            <a:r>
              <a:rPr lang="es-419" sz="1300">
                <a:solidFill>
                  <a:srgbClr val="000000"/>
                </a:solidFill>
              </a:rPr>
              <a:t> when applied to real-world clinical settings.</a:t>
            </a:r>
            <a:endParaRPr sz="1300">
              <a:solidFill>
                <a:srgbClr val="000000"/>
              </a:solidFill>
            </a:endParaRPr>
          </a:p>
          <a:p>
            <a:pPr indent="0" lvl="0" marL="0" rtl="0" algn="r">
              <a:spcBef>
                <a:spcPts val="1000"/>
              </a:spcBef>
              <a:spcAft>
                <a:spcPts val="0"/>
              </a:spcAft>
              <a:buNone/>
            </a:pPr>
            <a:r>
              <a:rPr lang="es-419">
                <a:solidFill>
                  <a:srgbClr val="000000"/>
                </a:solidFill>
                <a:latin typeface="Cambria"/>
                <a:ea typeface="Cambria"/>
                <a:cs typeface="Cambria"/>
                <a:sym typeface="Cambria"/>
              </a:rPr>
              <a:t>Yang et al. </a:t>
            </a:r>
            <a:r>
              <a:rPr i="1" lang="es-419">
                <a:solidFill>
                  <a:srgbClr val="000000"/>
                </a:solidFill>
                <a:latin typeface="Cambria"/>
                <a:ea typeface="Cambria"/>
                <a:cs typeface="Cambria"/>
                <a:sym typeface="Cambria"/>
              </a:rPr>
              <a:t>Nat Med </a:t>
            </a:r>
            <a:r>
              <a:rPr lang="es-419">
                <a:latin typeface="Cambria"/>
                <a:ea typeface="Cambria"/>
                <a:cs typeface="Cambria"/>
                <a:sym typeface="Cambria"/>
              </a:rPr>
              <a:t>2024</a:t>
            </a:r>
            <a:endParaRPr>
              <a:latin typeface="Cambria"/>
              <a:ea typeface="Cambria"/>
              <a:cs typeface="Cambria"/>
              <a:sym typeface="Cambria"/>
            </a:endParaRPr>
          </a:p>
        </p:txBody>
      </p:sp>
      <p:sp>
        <p:nvSpPr>
          <p:cNvPr id="125" name="Google Shape;125;p20"/>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27th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38"/>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chemeClr val="lt1"/>
              </a:buClr>
              <a:buSzPts val="2100"/>
              <a:buFont typeface="Arial"/>
              <a:buNone/>
            </a:pPr>
            <a:r>
              <a:rPr lang="es-419"/>
              <a:t>General recommendations for experimental design </a:t>
            </a:r>
            <a:endParaRPr/>
          </a:p>
        </p:txBody>
      </p:sp>
      <p:pic>
        <p:nvPicPr>
          <p:cNvPr id="401" name="Google Shape;401;p38" title="Logos-BSC-AI-Factory-v3-horizontal.jpg"/>
          <p:cNvPicPr preferRelativeResize="0"/>
          <p:nvPr/>
        </p:nvPicPr>
        <p:blipFill>
          <a:blip r:embed="rId3">
            <a:alphaModFix/>
          </a:blip>
          <a:stretch>
            <a:fillRect/>
          </a:stretch>
        </p:blipFill>
        <p:spPr>
          <a:xfrm>
            <a:off x="19327" y="4554608"/>
            <a:ext cx="1210875" cy="510974"/>
          </a:xfrm>
          <a:prstGeom prst="rect">
            <a:avLst/>
          </a:prstGeom>
          <a:noFill/>
          <a:ln>
            <a:noFill/>
          </a:ln>
        </p:spPr>
      </p:pic>
      <p:pic>
        <p:nvPicPr>
          <p:cNvPr id="402" name="Google Shape;402;p38" title="EuroHPC logo and AIF stamp.png"/>
          <p:cNvPicPr preferRelativeResize="0"/>
          <p:nvPr/>
        </p:nvPicPr>
        <p:blipFill>
          <a:blip r:embed="rId4">
            <a:alphaModFix/>
          </a:blip>
          <a:stretch>
            <a:fillRect/>
          </a:stretch>
        </p:blipFill>
        <p:spPr>
          <a:xfrm>
            <a:off x="6741746" y="4398975"/>
            <a:ext cx="2484254" cy="822225"/>
          </a:xfrm>
          <a:prstGeom prst="rect">
            <a:avLst/>
          </a:prstGeom>
          <a:noFill/>
          <a:ln>
            <a:noFill/>
          </a:ln>
        </p:spPr>
      </p:pic>
      <p:pic>
        <p:nvPicPr>
          <p:cNvPr id="403" name="Google Shape;403;p38" title="EN_Co-fundedbytheEU_RGB_POS.png"/>
          <p:cNvPicPr preferRelativeResize="0"/>
          <p:nvPr/>
        </p:nvPicPr>
        <p:blipFill>
          <a:blip r:embed="rId5">
            <a:alphaModFix/>
          </a:blip>
          <a:stretch>
            <a:fillRect/>
          </a:stretch>
        </p:blipFill>
        <p:spPr>
          <a:xfrm>
            <a:off x="1251386" y="4674052"/>
            <a:ext cx="1218237" cy="272050"/>
          </a:xfrm>
          <a:prstGeom prst="rect">
            <a:avLst/>
          </a:prstGeom>
          <a:noFill/>
          <a:ln>
            <a:noFill/>
          </a:ln>
        </p:spPr>
      </p:pic>
      <p:sp>
        <p:nvSpPr>
          <p:cNvPr id="404" name="Google Shape;404;p38"/>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6">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7">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405" name="Google Shape;405;p38" title="b4w_logo.png"/>
          <p:cNvPicPr preferRelativeResize="0"/>
          <p:nvPr/>
        </p:nvPicPr>
        <p:blipFill>
          <a:blip r:embed="rId8">
            <a:alphaModFix/>
          </a:blip>
          <a:stretch>
            <a:fillRect/>
          </a:stretch>
        </p:blipFill>
        <p:spPr>
          <a:xfrm>
            <a:off x="8063629" y="406825"/>
            <a:ext cx="1059175" cy="323100"/>
          </a:xfrm>
          <a:prstGeom prst="rect">
            <a:avLst/>
          </a:prstGeom>
          <a:noFill/>
          <a:ln>
            <a:noFill/>
          </a:ln>
        </p:spPr>
      </p:pic>
      <p:pic>
        <p:nvPicPr>
          <p:cNvPr id="406" name="Google Shape;406;p38"/>
          <p:cNvPicPr preferRelativeResize="0"/>
          <p:nvPr/>
        </p:nvPicPr>
        <p:blipFill>
          <a:blip r:embed="rId9">
            <a:alphaModFix/>
          </a:blip>
          <a:stretch>
            <a:fillRect/>
          </a:stretch>
        </p:blipFill>
        <p:spPr>
          <a:xfrm>
            <a:off x="1037768" y="994425"/>
            <a:ext cx="4488124" cy="2143050"/>
          </a:xfrm>
          <a:prstGeom prst="rect">
            <a:avLst/>
          </a:prstGeom>
          <a:noFill/>
          <a:ln cap="flat" cmpd="sng" w="9525">
            <a:solidFill>
              <a:srgbClr val="FFFFFF"/>
            </a:solidFill>
            <a:prstDash val="solid"/>
            <a:round/>
            <a:headEnd len="sm" w="sm" type="none"/>
            <a:tailEnd len="sm" w="sm" type="none"/>
          </a:ln>
          <a:effectLst>
            <a:outerShdw blurRad="57150" rotWithShape="0" algn="bl" dir="5400000" dist="19050">
              <a:srgbClr val="000000">
                <a:alpha val="50000"/>
              </a:srgbClr>
            </a:outerShdw>
          </a:effectLst>
        </p:spPr>
      </p:pic>
      <p:pic>
        <p:nvPicPr>
          <p:cNvPr id="407" name="Google Shape;407;p38"/>
          <p:cNvPicPr preferRelativeResize="0"/>
          <p:nvPr/>
        </p:nvPicPr>
        <p:blipFill>
          <a:blip r:embed="rId10">
            <a:alphaModFix/>
          </a:blip>
          <a:stretch>
            <a:fillRect/>
          </a:stretch>
        </p:blipFill>
        <p:spPr>
          <a:xfrm>
            <a:off x="5693641" y="928675"/>
            <a:ext cx="2316525" cy="3791449"/>
          </a:xfrm>
          <a:prstGeom prst="rect">
            <a:avLst/>
          </a:prstGeom>
          <a:noFill/>
          <a:ln>
            <a:noFill/>
          </a:ln>
        </p:spPr>
      </p:pic>
      <p:sp>
        <p:nvSpPr>
          <p:cNvPr id="408" name="Google Shape;408;p38"/>
          <p:cNvSpPr txBox="1"/>
          <p:nvPr/>
        </p:nvSpPr>
        <p:spPr>
          <a:xfrm>
            <a:off x="919018" y="3213675"/>
            <a:ext cx="5132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a:t>‘‘Difference In Sex-specific Significance (DISS)’’ error</a:t>
            </a:r>
            <a:endParaRPr b="1"/>
          </a:p>
        </p:txBody>
      </p:sp>
      <p:sp>
        <p:nvSpPr>
          <p:cNvPr id="409" name="Google Shape;409;p38"/>
          <p:cNvSpPr txBox="1"/>
          <p:nvPr/>
        </p:nvSpPr>
        <p:spPr>
          <a:xfrm>
            <a:off x="1046418" y="3502150"/>
            <a:ext cx="4620000" cy="1236600"/>
          </a:xfrm>
          <a:prstGeom prst="rect">
            <a:avLst/>
          </a:prstGeom>
          <a:noFill/>
          <a:ln>
            <a:noFill/>
          </a:ln>
        </p:spPr>
        <p:txBody>
          <a:bodyPr anchorCtr="0" anchor="t" bIns="91425" lIns="91425" spcFirstLastPara="1" rIns="91425" wrap="square" tIns="91425">
            <a:spAutoFit/>
          </a:bodyPr>
          <a:lstStyle/>
          <a:p>
            <a:pPr indent="-304800" lvl="0" marL="457200" rtl="0" algn="l">
              <a:spcBef>
                <a:spcPts val="0"/>
              </a:spcBef>
              <a:spcAft>
                <a:spcPts val="0"/>
              </a:spcAft>
              <a:buSzPts val="1200"/>
              <a:buChar char="●"/>
            </a:pPr>
            <a:r>
              <a:rPr lang="es-419" sz="1200"/>
              <a:t>drug effect in male mice (p = 0.02) but not in female mice (p = 0.10) </a:t>
            </a:r>
            <a:r>
              <a:rPr lang="es-419" sz="1200">
                <a:solidFill>
                  <a:srgbClr val="000000"/>
                </a:solidFill>
              </a:rPr>
              <a:t>but with no comparison of male and female responses!!</a:t>
            </a:r>
            <a:endParaRPr sz="1200"/>
          </a:p>
          <a:p>
            <a:pPr indent="-304800" lvl="0" marL="457200" rtl="0" algn="l">
              <a:spcBef>
                <a:spcPts val="1000"/>
              </a:spcBef>
              <a:spcAft>
                <a:spcPts val="0"/>
              </a:spcAft>
              <a:buSzPts val="1200"/>
              <a:buChar char="●"/>
            </a:pPr>
            <a:r>
              <a:rPr lang="es-419" sz="1200"/>
              <a:t>no sex-by-treatment interaction (p = 0.89) and a strong overall effect of the drug (p = 0.004)</a:t>
            </a:r>
            <a:endParaRPr sz="1200"/>
          </a:p>
        </p:txBody>
      </p:sp>
      <p:sp>
        <p:nvSpPr>
          <p:cNvPr id="410" name="Google Shape;410;p38"/>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27th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39"/>
          <p:cNvSpPr txBox="1"/>
          <p:nvPr/>
        </p:nvSpPr>
        <p:spPr>
          <a:xfrm>
            <a:off x="6586875"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sp>
        <p:nvSpPr>
          <p:cNvPr id="416" name="Google Shape;416;p39"/>
          <p:cNvSpPr txBox="1"/>
          <p:nvPr>
            <p:ph type="title"/>
          </p:nvPr>
        </p:nvSpPr>
        <p:spPr>
          <a:xfrm>
            <a:off x="376350" y="383275"/>
            <a:ext cx="5949600" cy="1306800"/>
          </a:xfrm>
          <a:prstGeom prst="rect">
            <a:avLst/>
          </a:prstGeom>
          <a:noFill/>
          <a:ln>
            <a:noFill/>
          </a:ln>
        </p:spPr>
        <p:txBody>
          <a:bodyPr anchorCtr="0" anchor="t" bIns="34275" lIns="68575" spcFirstLastPara="1" rIns="68575" wrap="square" tIns="34275">
            <a:noAutofit/>
          </a:bodyPr>
          <a:lstStyle/>
          <a:p>
            <a:pPr indent="0" lvl="0" marL="0" rtl="0" algn="l">
              <a:spcBef>
                <a:spcPts val="0"/>
              </a:spcBef>
              <a:spcAft>
                <a:spcPts val="0"/>
              </a:spcAft>
              <a:buClr>
                <a:srgbClr val="004890"/>
              </a:buClr>
              <a:buSzPts val="2700"/>
              <a:buFont typeface="Arial"/>
              <a:buNone/>
            </a:pPr>
            <a:r>
              <a:rPr b="1" i="1" lang="es-419" sz="2700">
                <a:solidFill>
                  <a:srgbClr val="004890"/>
                </a:solidFill>
              </a:rPr>
              <a:t>Data Collection</a:t>
            </a:r>
            <a:br>
              <a:rPr b="1" i="1" lang="es-419" sz="2700">
                <a:solidFill>
                  <a:srgbClr val="004890"/>
                </a:solidFill>
              </a:rPr>
            </a:br>
            <a:r>
              <a:rPr lang="es-419" sz="2700">
                <a:solidFill>
                  <a:srgbClr val="757070"/>
                </a:solidFill>
              </a:rPr>
              <a:t>Bias in Databases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40"/>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Sex labels in human samples</a:t>
            </a:r>
            <a:endParaRPr/>
          </a:p>
        </p:txBody>
      </p:sp>
      <p:pic>
        <p:nvPicPr>
          <p:cNvPr id="422" name="Google Shape;422;p40" title="Logos-BSC-AI-Factory-v3-horizontal.jpg"/>
          <p:cNvPicPr preferRelativeResize="0"/>
          <p:nvPr/>
        </p:nvPicPr>
        <p:blipFill>
          <a:blip r:embed="rId3">
            <a:alphaModFix/>
          </a:blip>
          <a:stretch>
            <a:fillRect/>
          </a:stretch>
        </p:blipFill>
        <p:spPr>
          <a:xfrm>
            <a:off x="19327" y="4554608"/>
            <a:ext cx="1210875" cy="510974"/>
          </a:xfrm>
          <a:prstGeom prst="rect">
            <a:avLst/>
          </a:prstGeom>
          <a:noFill/>
          <a:ln>
            <a:noFill/>
          </a:ln>
        </p:spPr>
      </p:pic>
      <p:pic>
        <p:nvPicPr>
          <p:cNvPr id="423" name="Google Shape;423;p40" title="EuroHPC logo and AIF stamp.png"/>
          <p:cNvPicPr preferRelativeResize="0"/>
          <p:nvPr/>
        </p:nvPicPr>
        <p:blipFill>
          <a:blip r:embed="rId4">
            <a:alphaModFix/>
          </a:blip>
          <a:stretch>
            <a:fillRect/>
          </a:stretch>
        </p:blipFill>
        <p:spPr>
          <a:xfrm>
            <a:off x="6741746" y="4398975"/>
            <a:ext cx="2484254" cy="822225"/>
          </a:xfrm>
          <a:prstGeom prst="rect">
            <a:avLst/>
          </a:prstGeom>
          <a:noFill/>
          <a:ln>
            <a:noFill/>
          </a:ln>
        </p:spPr>
      </p:pic>
      <p:pic>
        <p:nvPicPr>
          <p:cNvPr id="424" name="Google Shape;424;p40" title="EN_Co-fundedbytheEU_RGB_POS.png"/>
          <p:cNvPicPr preferRelativeResize="0"/>
          <p:nvPr/>
        </p:nvPicPr>
        <p:blipFill>
          <a:blip r:embed="rId5">
            <a:alphaModFix/>
          </a:blip>
          <a:stretch>
            <a:fillRect/>
          </a:stretch>
        </p:blipFill>
        <p:spPr>
          <a:xfrm>
            <a:off x="1251386" y="4674052"/>
            <a:ext cx="1218237" cy="272050"/>
          </a:xfrm>
          <a:prstGeom prst="rect">
            <a:avLst/>
          </a:prstGeom>
          <a:noFill/>
          <a:ln>
            <a:noFill/>
          </a:ln>
        </p:spPr>
      </p:pic>
      <p:sp>
        <p:nvSpPr>
          <p:cNvPr id="425" name="Google Shape;425;p40"/>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6">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7">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426" name="Google Shape;426;p40" title="b4w_logo.png"/>
          <p:cNvPicPr preferRelativeResize="0"/>
          <p:nvPr/>
        </p:nvPicPr>
        <p:blipFill>
          <a:blip r:embed="rId8">
            <a:alphaModFix/>
          </a:blip>
          <a:stretch>
            <a:fillRect/>
          </a:stretch>
        </p:blipFill>
        <p:spPr>
          <a:xfrm>
            <a:off x="8063629" y="406825"/>
            <a:ext cx="1059175" cy="323100"/>
          </a:xfrm>
          <a:prstGeom prst="rect">
            <a:avLst/>
          </a:prstGeom>
          <a:noFill/>
          <a:ln>
            <a:noFill/>
          </a:ln>
        </p:spPr>
      </p:pic>
      <p:pic>
        <p:nvPicPr>
          <p:cNvPr id="427" name="Google Shape;427;p40"/>
          <p:cNvPicPr preferRelativeResize="0"/>
          <p:nvPr/>
        </p:nvPicPr>
        <p:blipFill>
          <a:blip r:embed="rId9">
            <a:alphaModFix/>
          </a:blip>
          <a:stretch>
            <a:fillRect/>
          </a:stretch>
        </p:blipFill>
        <p:spPr>
          <a:xfrm>
            <a:off x="1639193" y="1236301"/>
            <a:ext cx="5977540" cy="3052809"/>
          </a:xfrm>
          <a:prstGeom prst="rect">
            <a:avLst/>
          </a:prstGeom>
          <a:noFill/>
          <a:ln>
            <a:noFill/>
          </a:ln>
        </p:spPr>
      </p:pic>
      <p:sp>
        <p:nvSpPr>
          <p:cNvPr id="428" name="Google Shape;428;p40"/>
          <p:cNvSpPr txBox="1"/>
          <p:nvPr/>
        </p:nvSpPr>
        <p:spPr>
          <a:xfrm>
            <a:off x="4700776" y="948700"/>
            <a:ext cx="2837400" cy="333900"/>
          </a:xfrm>
          <a:prstGeom prst="rect">
            <a:avLst/>
          </a:prstGeom>
          <a:noFill/>
          <a:ln>
            <a:noFill/>
          </a:ln>
        </p:spPr>
        <p:txBody>
          <a:bodyPr anchorCtr="0" anchor="t" bIns="76425" lIns="76425" spcFirstLastPara="1" rIns="76425" wrap="square" tIns="76425">
            <a:noAutofit/>
          </a:bodyPr>
          <a:lstStyle/>
          <a:p>
            <a:pPr indent="0" lvl="0" marL="0" rtl="0" algn="ctr">
              <a:lnSpc>
                <a:spcPct val="115000"/>
              </a:lnSpc>
              <a:spcBef>
                <a:spcPts val="0"/>
              </a:spcBef>
              <a:spcAft>
                <a:spcPts val="0"/>
              </a:spcAft>
              <a:buNone/>
            </a:pPr>
            <a:r>
              <a:rPr lang="es-419" sz="1254">
                <a:solidFill>
                  <a:srgbClr val="000000"/>
                </a:solidFill>
                <a:latin typeface="Calibri"/>
                <a:ea typeface="Calibri"/>
                <a:cs typeface="Calibri"/>
                <a:sym typeface="Calibri"/>
              </a:rPr>
              <a:t>1,249,255 total samples </a:t>
            </a:r>
            <a:r>
              <a:rPr lang="es-419" sz="1254">
                <a:latin typeface="Calibri"/>
                <a:ea typeface="Calibri"/>
                <a:cs typeface="Calibri"/>
                <a:sym typeface="Calibri"/>
              </a:rPr>
              <a:t>in </a:t>
            </a:r>
            <a:r>
              <a:rPr lang="es-419" sz="1254">
                <a:solidFill>
                  <a:srgbClr val="000000"/>
                </a:solidFill>
                <a:latin typeface="Calibri"/>
                <a:ea typeface="Calibri"/>
                <a:cs typeface="Calibri"/>
                <a:sym typeface="Calibri"/>
              </a:rPr>
              <a:t>1,490 studies</a:t>
            </a:r>
            <a:endParaRPr sz="1254">
              <a:latin typeface="Calibri"/>
              <a:ea typeface="Calibri"/>
              <a:cs typeface="Calibri"/>
              <a:sym typeface="Calibri"/>
            </a:endParaRPr>
          </a:p>
        </p:txBody>
      </p:sp>
      <p:sp>
        <p:nvSpPr>
          <p:cNvPr id="429" name="Google Shape;429;p40"/>
          <p:cNvSpPr txBox="1"/>
          <p:nvPr/>
        </p:nvSpPr>
        <p:spPr>
          <a:xfrm>
            <a:off x="1708674" y="948700"/>
            <a:ext cx="2821200" cy="333900"/>
          </a:xfrm>
          <a:prstGeom prst="rect">
            <a:avLst/>
          </a:prstGeom>
          <a:noFill/>
          <a:ln>
            <a:noFill/>
          </a:ln>
        </p:spPr>
        <p:txBody>
          <a:bodyPr anchorCtr="0" anchor="t" bIns="76425" lIns="76425" spcFirstLastPara="1" rIns="76425" wrap="square" tIns="76425">
            <a:noAutofit/>
          </a:bodyPr>
          <a:lstStyle/>
          <a:p>
            <a:pPr indent="0" lvl="0" marL="0" rtl="0" algn="ctr">
              <a:lnSpc>
                <a:spcPct val="115000"/>
              </a:lnSpc>
              <a:spcBef>
                <a:spcPts val="0"/>
              </a:spcBef>
              <a:spcAft>
                <a:spcPts val="0"/>
              </a:spcAft>
              <a:buNone/>
            </a:pPr>
            <a:r>
              <a:rPr lang="es-419" sz="1254">
                <a:solidFill>
                  <a:srgbClr val="000000"/>
                </a:solidFill>
                <a:latin typeface="Calibri"/>
                <a:ea typeface="Calibri"/>
                <a:cs typeface="Calibri"/>
                <a:sym typeface="Calibri"/>
              </a:rPr>
              <a:t>7,036,375 total samples </a:t>
            </a:r>
            <a:r>
              <a:rPr lang="es-419" sz="1254">
                <a:latin typeface="Calibri"/>
                <a:ea typeface="Calibri"/>
                <a:cs typeface="Calibri"/>
                <a:sym typeface="Calibri"/>
              </a:rPr>
              <a:t>in </a:t>
            </a:r>
            <a:r>
              <a:rPr lang="es-419" sz="1254">
                <a:solidFill>
                  <a:srgbClr val="000000"/>
                </a:solidFill>
                <a:latin typeface="Calibri"/>
                <a:ea typeface="Calibri"/>
                <a:cs typeface="Calibri"/>
                <a:sym typeface="Calibri"/>
              </a:rPr>
              <a:t>753 studies</a:t>
            </a:r>
            <a:endParaRPr sz="1254">
              <a:latin typeface="Calibri"/>
              <a:ea typeface="Calibri"/>
              <a:cs typeface="Calibri"/>
              <a:sym typeface="Calibri"/>
            </a:endParaRPr>
          </a:p>
        </p:txBody>
      </p:sp>
      <p:sp>
        <p:nvSpPr>
          <p:cNvPr id="430" name="Google Shape;430;p40"/>
          <p:cNvSpPr txBox="1"/>
          <p:nvPr/>
        </p:nvSpPr>
        <p:spPr>
          <a:xfrm>
            <a:off x="3441827" y="4303820"/>
            <a:ext cx="4867800" cy="311700"/>
          </a:xfrm>
          <a:prstGeom prst="rect">
            <a:avLst/>
          </a:prstGeom>
          <a:noFill/>
          <a:ln>
            <a:noFill/>
          </a:ln>
        </p:spPr>
        <p:txBody>
          <a:bodyPr anchorCtr="0" anchor="t" bIns="76425" lIns="76425" spcFirstLastPara="1" rIns="76425" wrap="square" tIns="76425">
            <a:noAutofit/>
          </a:bodyPr>
          <a:lstStyle/>
          <a:p>
            <a:pPr indent="0" lvl="0" marL="0" rtl="0" algn="r">
              <a:spcBef>
                <a:spcPts val="0"/>
              </a:spcBef>
              <a:spcAft>
                <a:spcPts val="0"/>
              </a:spcAft>
              <a:buNone/>
            </a:pPr>
            <a:r>
              <a:rPr lang="es-419" sz="1086"/>
              <a:t>Ruiz-Serra, Buslón, et al. 2024. </a:t>
            </a:r>
            <a:r>
              <a:rPr i="1" lang="es-419" sz="1086"/>
              <a:t>iScience</a:t>
            </a:r>
            <a:r>
              <a:rPr lang="es-419" sz="1086"/>
              <a:t>. doi:10.1016/j.isci.2024.110831</a:t>
            </a:r>
            <a:endParaRPr sz="1086"/>
          </a:p>
        </p:txBody>
      </p:sp>
      <p:pic>
        <p:nvPicPr>
          <p:cNvPr id="431" name="Google Shape;431;p40"/>
          <p:cNvPicPr preferRelativeResize="0"/>
          <p:nvPr/>
        </p:nvPicPr>
        <p:blipFill>
          <a:blip r:embed="rId10">
            <a:alphaModFix/>
          </a:blip>
          <a:stretch>
            <a:fillRect/>
          </a:stretch>
        </p:blipFill>
        <p:spPr>
          <a:xfrm>
            <a:off x="5410051" y="1359444"/>
            <a:ext cx="500040" cy="333758"/>
          </a:xfrm>
          <a:prstGeom prst="rect">
            <a:avLst/>
          </a:prstGeom>
          <a:noFill/>
          <a:ln>
            <a:noFill/>
          </a:ln>
        </p:spPr>
      </p:pic>
      <p:pic>
        <p:nvPicPr>
          <p:cNvPr id="432" name="Google Shape;432;p40"/>
          <p:cNvPicPr preferRelativeResize="0"/>
          <p:nvPr/>
        </p:nvPicPr>
        <p:blipFill>
          <a:blip r:embed="rId11">
            <a:alphaModFix/>
          </a:blip>
          <a:stretch>
            <a:fillRect/>
          </a:stretch>
        </p:blipFill>
        <p:spPr>
          <a:xfrm>
            <a:off x="2612374" y="1398637"/>
            <a:ext cx="500035" cy="263487"/>
          </a:xfrm>
          <a:prstGeom prst="rect">
            <a:avLst/>
          </a:prstGeom>
          <a:noFill/>
          <a:ln>
            <a:noFill/>
          </a:ln>
        </p:spPr>
      </p:pic>
      <p:sp>
        <p:nvSpPr>
          <p:cNvPr id="433" name="Google Shape;433;p40"/>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27th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p41"/>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Sex labels along the years</a:t>
            </a:r>
            <a:endParaRPr/>
          </a:p>
        </p:txBody>
      </p:sp>
      <p:pic>
        <p:nvPicPr>
          <p:cNvPr id="439" name="Google Shape;439;p41" title="Logos-BSC-AI-Factory-v3-horizontal.jpg"/>
          <p:cNvPicPr preferRelativeResize="0"/>
          <p:nvPr/>
        </p:nvPicPr>
        <p:blipFill>
          <a:blip r:embed="rId3">
            <a:alphaModFix/>
          </a:blip>
          <a:stretch>
            <a:fillRect/>
          </a:stretch>
        </p:blipFill>
        <p:spPr>
          <a:xfrm>
            <a:off x="19327" y="4554608"/>
            <a:ext cx="1210875" cy="510974"/>
          </a:xfrm>
          <a:prstGeom prst="rect">
            <a:avLst/>
          </a:prstGeom>
          <a:noFill/>
          <a:ln>
            <a:noFill/>
          </a:ln>
        </p:spPr>
      </p:pic>
      <p:pic>
        <p:nvPicPr>
          <p:cNvPr id="440" name="Google Shape;440;p41" title="EuroHPC logo and AIF stamp.png"/>
          <p:cNvPicPr preferRelativeResize="0"/>
          <p:nvPr/>
        </p:nvPicPr>
        <p:blipFill>
          <a:blip r:embed="rId4">
            <a:alphaModFix/>
          </a:blip>
          <a:stretch>
            <a:fillRect/>
          </a:stretch>
        </p:blipFill>
        <p:spPr>
          <a:xfrm>
            <a:off x="6741746" y="4398975"/>
            <a:ext cx="2484254" cy="822225"/>
          </a:xfrm>
          <a:prstGeom prst="rect">
            <a:avLst/>
          </a:prstGeom>
          <a:noFill/>
          <a:ln>
            <a:noFill/>
          </a:ln>
        </p:spPr>
      </p:pic>
      <p:pic>
        <p:nvPicPr>
          <p:cNvPr id="441" name="Google Shape;441;p41" title="EN_Co-fundedbytheEU_RGB_POS.png"/>
          <p:cNvPicPr preferRelativeResize="0"/>
          <p:nvPr/>
        </p:nvPicPr>
        <p:blipFill>
          <a:blip r:embed="rId5">
            <a:alphaModFix/>
          </a:blip>
          <a:stretch>
            <a:fillRect/>
          </a:stretch>
        </p:blipFill>
        <p:spPr>
          <a:xfrm>
            <a:off x="1251386" y="4674052"/>
            <a:ext cx="1218237" cy="272050"/>
          </a:xfrm>
          <a:prstGeom prst="rect">
            <a:avLst/>
          </a:prstGeom>
          <a:noFill/>
          <a:ln>
            <a:noFill/>
          </a:ln>
        </p:spPr>
      </p:pic>
      <p:sp>
        <p:nvSpPr>
          <p:cNvPr id="442" name="Google Shape;442;p41"/>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6">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7">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443" name="Google Shape;443;p41" title="b4w_logo.png"/>
          <p:cNvPicPr preferRelativeResize="0"/>
          <p:nvPr/>
        </p:nvPicPr>
        <p:blipFill>
          <a:blip r:embed="rId8">
            <a:alphaModFix/>
          </a:blip>
          <a:stretch>
            <a:fillRect/>
          </a:stretch>
        </p:blipFill>
        <p:spPr>
          <a:xfrm>
            <a:off x="8063629" y="406825"/>
            <a:ext cx="1059175" cy="323100"/>
          </a:xfrm>
          <a:prstGeom prst="rect">
            <a:avLst/>
          </a:prstGeom>
          <a:noFill/>
          <a:ln>
            <a:noFill/>
          </a:ln>
        </p:spPr>
      </p:pic>
      <p:pic>
        <p:nvPicPr>
          <p:cNvPr id="444" name="Google Shape;444;p41"/>
          <p:cNvPicPr preferRelativeResize="0"/>
          <p:nvPr/>
        </p:nvPicPr>
        <p:blipFill rotWithShape="1">
          <a:blip r:embed="rId9">
            <a:alphaModFix/>
          </a:blip>
          <a:srcRect b="40109" l="0" r="0" t="25427"/>
          <a:stretch/>
        </p:blipFill>
        <p:spPr>
          <a:xfrm>
            <a:off x="1778134" y="2709859"/>
            <a:ext cx="5064528" cy="1617074"/>
          </a:xfrm>
          <a:prstGeom prst="rect">
            <a:avLst/>
          </a:prstGeom>
          <a:noFill/>
          <a:ln>
            <a:noFill/>
          </a:ln>
        </p:spPr>
      </p:pic>
      <p:grpSp>
        <p:nvGrpSpPr>
          <p:cNvPr id="445" name="Google Shape;445;p41"/>
          <p:cNvGrpSpPr/>
          <p:nvPr/>
        </p:nvGrpSpPr>
        <p:grpSpPr>
          <a:xfrm>
            <a:off x="1814715" y="979564"/>
            <a:ext cx="4991947" cy="1705149"/>
            <a:chOff x="1819875" y="257100"/>
            <a:chExt cx="8552248" cy="2918277"/>
          </a:xfrm>
        </p:grpSpPr>
        <p:pic>
          <p:nvPicPr>
            <p:cNvPr id="446" name="Google Shape;446;p41"/>
            <p:cNvPicPr preferRelativeResize="0"/>
            <p:nvPr/>
          </p:nvPicPr>
          <p:blipFill rotWithShape="1">
            <a:blip r:embed="rId10">
              <a:alphaModFix/>
            </a:blip>
            <a:srcRect b="42796" l="0" r="0" t="20866"/>
            <a:stretch/>
          </p:blipFill>
          <p:spPr>
            <a:xfrm>
              <a:off x="1819875" y="298775"/>
              <a:ext cx="8552248" cy="2876602"/>
            </a:xfrm>
            <a:prstGeom prst="rect">
              <a:avLst/>
            </a:prstGeom>
            <a:noFill/>
            <a:ln>
              <a:noFill/>
            </a:ln>
          </p:spPr>
        </p:pic>
        <p:sp>
          <p:nvSpPr>
            <p:cNvPr id="447" name="Google Shape;447;p41"/>
            <p:cNvSpPr/>
            <p:nvPr/>
          </p:nvSpPr>
          <p:spPr>
            <a:xfrm>
              <a:off x="1834350" y="257100"/>
              <a:ext cx="250200" cy="291900"/>
            </a:xfrm>
            <a:prstGeom prst="rect">
              <a:avLst/>
            </a:prstGeom>
            <a:solidFill>
              <a:srgbClr val="FFFFFF"/>
            </a:solidFill>
            <a:ln>
              <a:noFill/>
            </a:ln>
          </p:spPr>
          <p:txBody>
            <a:bodyPr anchorCtr="0" anchor="ctr" bIns="69750" lIns="69750" spcFirstLastPara="1" rIns="69750" wrap="square" tIns="69750">
              <a:noAutofit/>
            </a:bodyPr>
            <a:lstStyle/>
            <a:p>
              <a:pPr indent="0" lvl="0" marL="0" rtl="0" algn="l">
                <a:spcBef>
                  <a:spcPts val="0"/>
                </a:spcBef>
                <a:spcAft>
                  <a:spcPts val="0"/>
                </a:spcAft>
                <a:buNone/>
              </a:pPr>
              <a:r>
                <a:t/>
              </a:r>
              <a:endParaRPr/>
            </a:p>
          </p:txBody>
        </p:sp>
      </p:grpSp>
      <p:pic>
        <p:nvPicPr>
          <p:cNvPr id="448" name="Google Shape;448;p41"/>
          <p:cNvPicPr preferRelativeResize="0"/>
          <p:nvPr/>
        </p:nvPicPr>
        <p:blipFill>
          <a:blip r:embed="rId11">
            <a:alphaModFix/>
          </a:blip>
          <a:stretch>
            <a:fillRect/>
          </a:stretch>
        </p:blipFill>
        <p:spPr>
          <a:xfrm>
            <a:off x="1207962" y="1896365"/>
            <a:ext cx="392386" cy="206801"/>
          </a:xfrm>
          <a:prstGeom prst="rect">
            <a:avLst/>
          </a:prstGeom>
          <a:noFill/>
          <a:ln>
            <a:noFill/>
          </a:ln>
        </p:spPr>
      </p:pic>
      <p:pic>
        <p:nvPicPr>
          <p:cNvPr id="449" name="Google Shape;449;p41"/>
          <p:cNvPicPr preferRelativeResize="0"/>
          <p:nvPr/>
        </p:nvPicPr>
        <p:blipFill>
          <a:blip r:embed="rId12">
            <a:alphaModFix/>
          </a:blip>
          <a:stretch>
            <a:fillRect/>
          </a:stretch>
        </p:blipFill>
        <p:spPr>
          <a:xfrm>
            <a:off x="1207964" y="3387418"/>
            <a:ext cx="392402" cy="261951"/>
          </a:xfrm>
          <a:prstGeom prst="rect">
            <a:avLst/>
          </a:prstGeom>
          <a:noFill/>
          <a:ln>
            <a:noFill/>
          </a:ln>
        </p:spPr>
      </p:pic>
      <p:sp>
        <p:nvSpPr>
          <p:cNvPr id="450" name="Google Shape;450;p41"/>
          <p:cNvSpPr txBox="1"/>
          <p:nvPr/>
        </p:nvSpPr>
        <p:spPr>
          <a:xfrm>
            <a:off x="3017696" y="4383367"/>
            <a:ext cx="4443600" cy="284400"/>
          </a:xfrm>
          <a:prstGeom prst="rect">
            <a:avLst/>
          </a:prstGeom>
          <a:noFill/>
          <a:ln>
            <a:noFill/>
          </a:ln>
        </p:spPr>
        <p:txBody>
          <a:bodyPr anchorCtr="0" anchor="t" bIns="69750" lIns="69750" spcFirstLastPara="1" rIns="69750" wrap="square" tIns="69750">
            <a:noAutofit/>
          </a:bodyPr>
          <a:lstStyle/>
          <a:p>
            <a:pPr indent="0" lvl="0" marL="0" rtl="0" algn="r">
              <a:spcBef>
                <a:spcPts val="0"/>
              </a:spcBef>
              <a:spcAft>
                <a:spcPts val="0"/>
              </a:spcAft>
              <a:buNone/>
            </a:pPr>
            <a:r>
              <a:rPr lang="es-419" sz="992"/>
              <a:t>Ruiz-Serra, Buslón, et al. 2024. </a:t>
            </a:r>
            <a:r>
              <a:rPr i="1" lang="es-419" sz="992"/>
              <a:t>iScience</a:t>
            </a:r>
            <a:r>
              <a:rPr lang="es-419" sz="992"/>
              <a:t>. doi:10.1016/j.isci.2024.110831</a:t>
            </a:r>
            <a:endParaRPr sz="992"/>
          </a:p>
        </p:txBody>
      </p:sp>
      <p:sp>
        <p:nvSpPr>
          <p:cNvPr id="451" name="Google Shape;451;p41"/>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27th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 name="Shape 455"/>
        <p:cNvGrpSpPr/>
        <p:nvPr/>
      </p:nvGrpSpPr>
      <p:grpSpPr>
        <a:xfrm>
          <a:off x="0" y="0"/>
          <a:ext cx="0" cy="0"/>
          <a:chOff x="0" y="0"/>
          <a:chExt cx="0" cy="0"/>
        </a:xfrm>
      </p:grpSpPr>
      <p:sp>
        <p:nvSpPr>
          <p:cNvPr id="456" name="Google Shape;456;p42"/>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What have we learned?</a:t>
            </a:r>
            <a:endParaRPr/>
          </a:p>
        </p:txBody>
      </p:sp>
      <p:sp>
        <p:nvSpPr>
          <p:cNvPr id="457" name="Google Shape;457;p42"/>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458" name="Google Shape;458;p42" title="Logos-BSC-AI-Factory-v3-horizontal.jpg"/>
          <p:cNvPicPr preferRelativeResize="0"/>
          <p:nvPr/>
        </p:nvPicPr>
        <p:blipFill>
          <a:blip r:embed="rId5">
            <a:alphaModFix/>
          </a:blip>
          <a:stretch>
            <a:fillRect/>
          </a:stretch>
        </p:blipFill>
        <p:spPr>
          <a:xfrm>
            <a:off x="19327" y="4554608"/>
            <a:ext cx="1210875" cy="510974"/>
          </a:xfrm>
          <a:prstGeom prst="rect">
            <a:avLst/>
          </a:prstGeom>
          <a:noFill/>
          <a:ln>
            <a:noFill/>
          </a:ln>
        </p:spPr>
      </p:pic>
      <p:pic>
        <p:nvPicPr>
          <p:cNvPr id="459" name="Google Shape;459;p42" title="b4w_logo.png"/>
          <p:cNvPicPr preferRelativeResize="0"/>
          <p:nvPr/>
        </p:nvPicPr>
        <p:blipFill>
          <a:blip r:embed="rId6">
            <a:alphaModFix/>
          </a:blip>
          <a:stretch>
            <a:fillRect/>
          </a:stretch>
        </p:blipFill>
        <p:spPr>
          <a:xfrm>
            <a:off x="8071801" y="406825"/>
            <a:ext cx="1059175" cy="323100"/>
          </a:xfrm>
          <a:prstGeom prst="rect">
            <a:avLst/>
          </a:prstGeom>
          <a:noFill/>
          <a:ln>
            <a:noFill/>
          </a:ln>
        </p:spPr>
      </p:pic>
      <p:pic>
        <p:nvPicPr>
          <p:cNvPr id="460" name="Google Shape;460;p42" title="EuroHPC logo and AIF stamp.png"/>
          <p:cNvPicPr preferRelativeResize="0"/>
          <p:nvPr/>
        </p:nvPicPr>
        <p:blipFill>
          <a:blip r:embed="rId7">
            <a:alphaModFix/>
          </a:blip>
          <a:stretch>
            <a:fillRect/>
          </a:stretch>
        </p:blipFill>
        <p:spPr>
          <a:xfrm>
            <a:off x="6741746" y="4398975"/>
            <a:ext cx="2484254" cy="822225"/>
          </a:xfrm>
          <a:prstGeom prst="rect">
            <a:avLst/>
          </a:prstGeom>
          <a:noFill/>
          <a:ln>
            <a:noFill/>
          </a:ln>
        </p:spPr>
      </p:pic>
      <p:pic>
        <p:nvPicPr>
          <p:cNvPr id="461" name="Google Shape;461;p42" title="EN_Co-fundedbytheEU_RGB_POS.png"/>
          <p:cNvPicPr preferRelativeResize="0"/>
          <p:nvPr/>
        </p:nvPicPr>
        <p:blipFill>
          <a:blip r:embed="rId8">
            <a:alphaModFix/>
          </a:blip>
          <a:stretch>
            <a:fillRect/>
          </a:stretch>
        </p:blipFill>
        <p:spPr>
          <a:xfrm>
            <a:off x="1251386" y="4674052"/>
            <a:ext cx="1218237" cy="272050"/>
          </a:xfrm>
          <a:prstGeom prst="rect">
            <a:avLst/>
          </a:prstGeom>
          <a:noFill/>
          <a:ln>
            <a:noFill/>
          </a:ln>
        </p:spPr>
      </p:pic>
      <p:sp>
        <p:nvSpPr>
          <p:cNvPr id="462" name="Google Shape;462;p42"/>
          <p:cNvSpPr txBox="1"/>
          <p:nvPr/>
        </p:nvSpPr>
        <p:spPr>
          <a:xfrm>
            <a:off x="713475" y="928675"/>
            <a:ext cx="5150100" cy="3839700"/>
          </a:xfrm>
          <a:prstGeom prst="rect">
            <a:avLst/>
          </a:prstGeom>
          <a:noFill/>
          <a:ln>
            <a:noFill/>
          </a:ln>
        </p:spPr>
        <p:txBody>
          <a:bodyPr anchorCtr="0" anchor="ctr" bIns="84550" lIns="84550" spcFirstLastPara="1" rIns="84550" wrap="square" tIns="84550">
            <a:noAutofit/>
          </a:bodyPr>
          <a:lstStyle/>
          <a:p>
            <a:pPr indent="-293626" lvl="0" marL="332931" rtl="0" algn="just">
              <a:lnSpc>
                <a:spcPct val="120000"/>
              </a:lnSpc>
              <a:spcBef>
                <a:spcPts val="0"/>
              </a:spcBef>
              <a:spcAft>
                <a:spcPts val="0"/>
              </a:spcAft>
              <a:buClr>
                <a:srgbClr val="124484"/>
              </a:buClr>
              <a:buSzPts val="1295"/>
              <a:buFont typeface="Roboto"/>
              <a:buAutoNum type="arabicPeriod"/>
            </a:pPr>
            <a:r>
              <a:rPr b="1" lang="es-419" sz="1295">
                <a:solidFill>
                  <a:srgbClr val="124484"/>
                </a:solidFill>
                <a:latin typeface="Roboto"/>
                <a:ea typeface="Roboto"/>
                <a:cs typeface="Roboto"/>
                <a:sym typeface="Roboto"/>
              </a:rPr>
              <a:t>Clearly define sex and gender</a:t>
            </a:r>
            <a:endParaRPr b="1" sz="1295">
              <a:solidFill>
                <a:srgbClr val="124484"/>
              </a:solidFill>
              <a:latin typeface="Roboto"/>
              <a:ea typeface="Roboto"/>
              <a:cs typeface="Roboto"/>
              <a:sym typeface="Roboto"/>
            </a:endParaRPr>
          </a:p>
          <a:p>
            <a:pPr indent="-270136" lvl="1" marL="332931" rtl="0" algn="just">
              <a:lnSpc>
                <a:spcPct val="120000"/>
              </a:lnSpc>
              <a:spcBef>
                <a:spcPts val="0"/>
              </a:spcBef>
              <a:spcAft>
                <a:spcPts val="0"/>
              </a:spcAft>
              <a:buClr>
                <a:srgbClr val="1F1F1F"/>
              </a:buClr>
              <a:buSzPts val="925"/>
              <a:buFont typeface="Roboto"/>
              <a:buChar char="○"/>
            </a:pPr>
            <a:r>
              <a:rPr lang="es-419" sz="925">
                <a:solidFill>
                  <a:srgbClr val="1F1F1F"/>
                </a:solidFill>
                <a:latin typeface="Roboto"/>
                <a:ea typeface="Roboto"/>
                <a:cs typeface="Roboto"/>
                <a:sym typeface="Roboto"/>
              </a:rPr>
              <a:t>Differentiate between sex (biological characteristics) and gender (sociocultural aspects).</a:t>
            </a:r>
            <a:endParaRPr sz="925">
              <a:solidFill>
                <a:srgbClr val="1F1F1F"/>
              </a:solidFill>
              <a:latin typeface="Roboto"/>
              <a:ea typeface="Roboto"/>
              <a:cs typeface="Roboto"/>
              <a:sym typeface="Roboto"/>
            </a:endParaRPr>
          </a:p>
          <a:p>
            <a:pPr indent="-270136" lvl="1" marL="332931" rtl="0" algn="just">
              <a:lnSpc>
                <a:spcPct val="120000"/>
              </a:lnSpc>
              <a:spcBef>
                <a:spcPts val="0"/>
              </a:spcBef>
              <a:spcAft>
                <a:spcPts val="0"/>
              </a:spcAft>
              <a:buClr>
                <a:srgbClr val="1F1F1F"/>
              </a:buClr>
              <a:buSzPts val="925"/>
              <a:buFont typeface="Roboto"/>
              <a:buChar char="○"/>
            </a:pPr>
            <a:r>
              <a:rPr lang="es-419" sz="925">
                <a:solidFill>
                  <a:srgbClr val="1F1F1F"/>
                </a:solidFill>
                <a:latin typeface="Roboto"/>
                <a:ea typeface="Roboto"/>
                <a:cs typeface="Roboto"/>
                <a:sym typeface="Roboto"/>
              </a:rPr>
              <a:t>Avoid free terms: use standardised categories (e.g., male, female, other).</a:t>
            </a:r>
            <a:endParaRPr sz="925">
              <a:solidFill>
                <a:srgbClr val="1F1F1F"/>
              </a:solidFill>
              <a:latin typeface="Roboto"/>
              <a:ea typeface="Roboto"/>
              <a:cs typeface="Roboto"/>
              <a:sym typeface="Roboto"/>
            </a:endParaRPr>
          </a:p>
          <a:p>
            <a:pPr indent="-270136" lvl="1" marL="332931" rtl="0" algn="just">
              <a:lnSpc>
                <a:spcPct val="120000"/>
              </a:lnSpc>
              <a:spcBef>
                <a:spcPts val="0"/>
              </a:spcBef>
              <a:spcAft>
                <a:spcPts val="0"/>
              </a:spcAft>
              <a:buClr>
                <a:srgbClr val="1F1F1F"/>
              </a:buClr>
              <a:buSzPts val="925"/>
              <a:buFont typeface="Roboto"/>
              <a:buChar char="○"/>
            </a:pPr>
            <a:r>
              <a:rPr lang="es-419" sz="925">
                <a:solidFill>
                  <a:srgbClr val="1F1F1F"/>
                </a:solidFill>
                <a:latin typeface="Roboto"/>
                <a:ea typeface="Roboto"/>
                <a:cs typeface="Roboto"/>
                <a:sym typeface="Roboto"/>
              </a:rPr>
              <a:t>Include options for intersex and recognise legal changes in gender identities. </a:t>
            </a:r>
            <a:endParaRPr sz="925">
              <a:solidFill>
                <a:srgbClr val="1F1F1F"/>
              </a:solidFill>
              <a:latin typeface="Roboto"/>
              <a:ea typeface="Roboto"/>
              <a:cs typeface="Roboto"/>
              <a:sym typeface="Roboto"/>
            </a:endParaRPr>
          </a:p>
          <a:p>
            <a:pPr indent="-293626" lvl="0" marL="332931" rtl="0" algn="just">
              <a:lnSpc>
                <a:spcPct val="120000"/>
              </a:lnSpc>
              <a:spcBef>
                <a:spcPts val="0"/>
              </a:spcBef>
              <a:spcAft>
                <a:spcPts val="0"/>
              </a:spcAft>
              <a:buClr>
                <a:srgbClr val="124484"/>
              </a:buClr>
              <a:buSzPts val="1295"/>
              <a:buFont typeface="Roboto"/>
              <a:buAutoNum type="arabicPeriod"/>
            </a:pPr>
            <a:r>
              <a:rPr b="1" lang="es-419" sz="1295">
                <a:solidFill>
                  <a:srgbClr val="124484"/>
                </a:solidFill>
                <a:latin typeface="Roboto"/>
                <a:ea typeface="Roboto"/>
                <a:cs typeface="Roboto"/>
                <a:sym typeface="Roboto"/>
              </a:rPr>
              <a:t>Improve data management</a:t>
            </a:r>
            <a:endParaRPr b="1" sz="1295">
              <a:solidFill>
                <a:srgbClr val="124484"/>
              </a:solidFill>
              <a:latin typeface="Roboto"/>
              <a:ea typeface="Roboto"/>
              <a:cs typeface="Roboto"/>
              <a:sym typeface="Roboto"/>
            </a:endParaRPr>
          </a:p>
          <a:p>
            <a:pPr indent="-270136" lvl="1" marL="332931" marR="0" rtl="0" algn="just">
              <a:lnSpc>
                <a:spcPct val="120000"/>
              </a:lnSpc>
              <a:spcBef>
                <a:spcPts val="0"/>
              </a:spcBef>
              <a:spcAft>
                <a:spcPts val="0"/>
              </a:spcAft>
              <a:buClr>
                <a:srgbClr val="1F1F1F"/>
              </a:buClr>
              <a:buSzPts val="925"/>
              <a:buFont typeface="Roboto"/>
              <a:buChar char="○"/>
            </a:pPr>
            <a:r>
              <a:rPr lang="es-419" sz="925">
                <a:solidFill>
                  <a:srgbClr val="1F1F1F"/>
                </a:solidFill>
                <a:latin typeface="Roboto"/>
                <a:ea typeface="Roboto"/>
                <a:cs typeface="Roboto"/>
                <a:sym typeface="Roboto"/>
              </a:rPr>
              <a:t>Implement mandatory fields and drop-down lists for gender in design stages.</a:t>
            </a:r>
            <a:endParaRPr sz="925">
              <a:solidFill>
                <a:srgbClr val="1F1F1F"/>
              </a:solidFill>
              <a:latin typeface="Roboto"/>
              <a:ea typeface="Roboto"/>
              <a:cs typeface="Roboto"/>
              <a:sym typeface="Roboto"/>
            </a:endParaRPr>
          </a:p>
          <a:p>
            <a:pPr indent="-270136" lvl="1" marL="332931" marR="0" rtl="0" algn="just">
              <a:lnSpc>
                <a:spcPct val="120000"/>
              </a:lnSpc>
              <a:spcBef>
                <a:spcPts val="0"/>
              </a:spcBef>
              <a:spcAft>
                <a:spcPts val="0"/>
              </a:spcAft>
              <a:buClr>
                <a:srgbClr val="1F1F1F"/>
              </a:buClr>
              <a:buSzPts val="925"/>
              <a:buFont typeface="Roboto"/>
              <a:buChar char="○"/>
            </a:pPr>
            <a:r>
              <a:rPr lang="es-419" sz="925">
                <a:solidFill>
                  <a:srgbClr val="1F1F1F"/>
                </a:solidFill>
                <a:latin typeface="Roboto"/>
                <a:ea typeface="Roboto"/>
                <a:cs typeface="Roboto"/>
                <a:sym typeface="Roboto"/>
              </a:rPr>
              <a:t>Adopt common data models and comply with regulations (GDPR, FAIR).</a:t>
            </a:r>
            <a:endParaRPr sz="925">
              <a:solidFill>
                <a:srgbClr val="1F1F1F"/>
              </a:solidFill>
              <a:latin typeface="Roboto"/>
              <a:ea typeface="Roboto"/>
              <a:cs typeface="Roboto"/>
              <a:sym typeface="Roboto"/>
            </a:endParaRPr>
          </a:p>
          <a:p>
            <a:pPr indent="-270136" lvl="1" marL="332931" marR="0" rtl="0" algn="just">
              <a:lnSpc>
                <a:spcPct val="120000"/>
              </a:lnSpc>
              <a:spcBef>
                <a:spcPts val="0"/>
              </a:spcBef>
              <a:spcAft>
                <a:spcPts val="0"/>
              </a:spcAft>
              <a:buClr>
                <a:srgbClr val="1F1F1F"/>
              </a:buClr>
              <a:buSzPts val="925"/>
              <a:buFont typeface="Roboto"/>
              <a:buChar char="○"/>
            </a:pPr>
            <a:r>
              <a:rPr lang="es-419" sz="925">
                <a:solidFill>
                  <a:srgbClr val="1F1F1F"/>
                </a:solidFill>
                <a:latin typeface="Roboto"/>
                <a:ea typeface="Roboto"/>
                <a:cs typeface="Roboto"/>
                <a:sym typeface="Roboto"/>
              </a:rPr>
              <a:t>Centralise metadata in a single repository to ensure compatibility and interoperability. </a:t>
            </a:r>
            <a:endParaRPr sz="925">
              <a:solidFill>
                <a:srgbClr val="1F1F1F"/>
              </a:solidFill>
              <a:latin typeface="Roboto"/>
              <a:ea typeface="Roboto"/>
              <a:cs typeface="Roboto"/>
              <a:sym typeface="Roboto"/>
            </a:endParaRPr>
          </a:p>
          <a:p>
            <a:pPr indent="-293626" lvl="0" marL="332931" rtl="0" algn="just">
              <a:lnSpc>
                <a:spcPct val="120000"/>
              </a:lnSpc>
              <a:spcBef>
                <a:spcPts val="0"/>
              </a:spcBef>
              <a:spcAft>
                <a:spcPts val="0"/>
              </a:spcAft>
              <a:buClr>
                <a:srgbClr val="124484"/>
              </a:buClr>
              <a:buSzPts val="1295"/>
              <a:buFont typeface="Roboto"/>
              <a:buAutoNum type="arabicPeriod"/>
            </a:pPr>
            <a:r>
              <a:rPr b="1" lang="es-419" sz="1295">
                <a:solidFill>
                  <a:srgbClr val="124484"/>
                </a:solidFill>
                <a:latin typeface="Roboto"/>
                <a:ea typeface="Roboto"/>
                <a:cs typeface="Roboto"/>
                <a:sym typeface="Roboto"/>
              </a:rPr>
              <a:t>Preserve privacy</a:t>
            </a:r>
            <a:endParaRPr b="1" sz="1295">
              <a:solidFill>
                <a:srgbClr val="124484"/>
              </a:solidFill>
              <a:latin typeface="Roboto"/>
              <a:ea typeface="Roboto"/>
              <a:cs typeface="Roboto"/>
              <a:sym typeface="Roboto"/>
            </a:endParaRPr>
          </a:p>
          <a:p>
            <a:pPr indent="-270136" lvl="1" marL="332931" marR="0" rtl="0" algn="just">
              <a:lnSpc>
                <a:spcPct val="120000"/>
              </a:lnSpc>
              <a:spcBef>
                <a:spcPts val="0"/>
              </a:spcBef>
              <a:spcAft>
                <a:spcPts val="0"/>
              </a:spcAft>
              <a:buClr>
                <a:srgbClr val="1F1F1F"/>
              </a:buClr>
              <a:buSzPts val="925"/>
              <a:buFont typeface="Roboto"/>
              <a:buChar char="○"/>
            </a:pPr>
            <a:r>
              <a:rPr lang="es-419" sz="925">
                <a:solidFill>
                  <a:srgbClr val="1F1F1F"/>
                </a:solidFill>
                <a:latin typeface="Roboto"/>
                <a:ea typeface="Roboto"/>
                <a:cs typeface="Roboto"/>
                <a:sym typeface="Roboto"/>
              </a:rPr>
              <a:t>Apply anonymisation, encryption, and secure sharing protocols for sensitive data.</a:t>
            </a:r>
            <a:endParaRPr sz="925">
              <a:solidFill>
                <a:srgbClr val="1F1F1F"/>
              </a:solidFill>
              <a:latin typeface="Roboto"/>
              <a:ea typeface="Roboto"/>
              <a:cs typeface="Roboto"/>
              <a:sym typeface="Roboto"/>
            </a:endParaRPr>
          </a:p>
          <a:p>
            <a:pPr indent="-270136" lvl="1" marL="332931" marR="0" rtl="0" algn="just">
              <a:lnSpc>
                <a:spcPct val="120000"/>
              </a:lnSpc>
              <a:spcBef>
                <a:spcPts val="0"/>
              </a:spcBef>
              <a:spcAft>
                <a:spcPts val="0"/>
              </a:spcAft>
              <a:buClr>
                <a:srgbClr val="1F1F1F"/>
              </a:buClr>
              <a:buSzPts val="925"/>
              <a:buFont typeface="Roboto"/>
              <a:buChar char="○"/>
            </a:pPr>
            <a:r>
              <a:rPr lang="es-419" sz="925">
                <a:solidFill>
                  <a:srgbClr val="1F1F1F"/>
                </a:solidFill>
                <a:latin typeface="Roboto"/>
                <a:ea typeface="Roboto"/>
                <a:cs typeface="Roboto"/>
                <a:sym typeface="Roboto"/>
              </a:rPr>
              <a:t>Align with AI Act standards and other emerging guidelines.</a:t>
            </a:r>
            <a:endParaRPr sz="925">
              <a:solidFill>
                <a:srgbClr val="1F1F1F"/>
              </a:solidFill>
              <a:latin typeface="Roboto"/>
              <a:ea typeface="Roboto"/>
              <a:cs typeface="Roboto"/>
              <a:sym typeface="Roboto"/>
            </a:endParaRPr>
          </a:p>
          <a:p>
            <a:pPr indent="-270136" lvl="1" marL="332931" marR="0" rtl="0" algn="just">
              <a:lnSpc>
                <a:spcPct val="120000"/>
              </a:lnSpc>
              <a:spcBef>
                <a:spcPts val="0"/>
              </a:spcBef>
              <a:spcAft>
                <a:spcPts val="0"/>
              </a:spcAft>
              <a:buClr>
                <a:srgbClr val="1F1F1F"/>
              </a:buClr>
              <a:buSzPts val="925"/>
              <a:buFont typeface="Roboto"/>
              <a:buChar char="○"/>
            </a:pPr>
            <a:r>
              <a:rPr lang="es-419" sz="925">
                <a:solidFill>
                  <a:srgbClr val="1F1F1F"/>
                </a:solidFill>
                <a:latin typeface="Roboto"/>
                <a:ea typeface="Roboto"/>
                <a:cs typeface="Roboto"/>
                <a:sym typeface="Roboto"/>
              </a:rPr>
              <a:t>Build donor trust to reduce the use of “unknown” in the gender field. </a:t>
            </a:r>
            <a:endParaRPr sz="925">
              <a:solidFill>
                <a:srgbClr val="1F1F1F"/>
              </a:solidFill>
              <a:latin typeface="Roboto"/>
              <a:ea typeface="Roboto"/>
              <a:cs typeface="Roboto"/>
              <a:sym typeface="Roboto"/>
            </a:endParaRPr>
          </a:p>
          <a:p>
            <a:pPr indent="-293626" lvl="0" marL="332931" rtl="0" algn="just">
              <a:lnSpc>
                <a:spcPct val="120000"/>
              </a:lnSpc>
              <a:spcBef>
                <a:spcPts val="0"/>
              </a:spcBef>
              <a:spcAft>
                <a:spcPts val="0"/>
              </a:spcAft>
              <a:buClr>
                <a:srgbClr val="124484"/>
              </a:buClr>
              <a:buSzPts val="1295"/>
              <a:buFont typeface="Roboto"/>
              <a:buAutoNum type="arabicPeriod"/>
            </a:pPr>
            <a:r>
              <a:rPr b="1" lang="es-419" sz="1295">
                <a:solidFill>
                  <a:srgbClr val="124484"/>
                </a:solidFill>
                <a:latin typeface="Roboto"/>
                <a:ea typeface="Roboto"/>
                <a:cs typeface="Roboto"/>
                <a:sym typeface="Roboto"/>
              </a:rPr>
              <a:t>Ensure transparency and accountability</a:t>
            </a:r>
            <a:endParaRPr b="1" sz="1295">
              <a:solidFill>
                <a:srgbClr val="124484"/>
              </a:solidFill>
              <a:latin typeface="Roboto"/>
              <a:ea typeface="Roboto"/>
              <a:cs typeface="Roboto"/>
              <a:sym typeface="Roboto"/>
            </a:endParaRPr>
          </a:p>
          <a:p>
            <a:pPr indent="-270136" lvl="1" marL="332931" rtl="0" algn="just">
              <a:lnSpc>
                <a:spcPct val="120000"/>
              </a:lnSpc>
              <a:spcBef>
                <a:spcPts val="0"/>
              </a:spcBef>
              <a:spcAft>
                <a:spcPts val="0"/>
              </a:spcAft>
              <a:buClr>
                <a:srgbClr val="1F1F1F"/>
              </a:buClr>
              <a:buSzPts val="925"/>
              <a:buFont typeface="Roboto"/>
              <a:buChar char="○"/>
            </a:pPr>
            <a:r>
              <a:rPr lang="es-419" sz="925">
                <a:solidFill>
                  <a:srgbClr val="1F1F1F"/>
                </a:solidFill>
                <a:latin typeface="Roboto"/>
                <a:ea typeface="Roboto"/>
                <a:cs typeface="Roboto"/>
                <a:sym typeface="Roboto"/>
              </a:rPr>
              <a:t>Standardise ontologies and metamodels (e.g., GSSO vs. OMOP CDM) for sex and gender.</a:t>
            </a:r>
            <a:endParaRPr sz="925">
              <a:solidFill>
                <a:srgbClr val="1F1F1F"/>
              </a:solidFill>
              <a:latin typeface="Roboto"/>
              <a:ea typeface="Roboto"/>
              <a:cs typeface="Roboto"/>
              <a:sym typeface="Roboto"/>
            </a:endParaRPr>
          </a:p>
          <a:p>
            <a:pPr indent="-270136" lvl="1" marL="332931" rtl="0" algn="just">
              <a:lnSpc>
                <a:spcPct val="120000"/>
              </a:lnSpc>
              <a:spcBef>
                <a:spcPts val="0"/>
              </a:spcBef>
              <a:spcAft>
                <a:spcPts val="0"/>
              </a:spcAft>
              <a:buClr>
                <a:srgbClr val="1F1F1F"/>
              </a:buClr>
              <a:buSzPts val="925"/>
              <a:buFont typeface="Roboto"/>
              <a:buChar char="○"/>
            </a:pPr>
            <a:r>
              <a:rPr lang="es-419" sz="925">
                <a:solidFill>
                  <a:srgbClr val="1F1F1F"/>
                </a:solidFill>
                <a:latin typeface="Roboto"/>
                <a:ea typeface="Roboto"/>
                <a:cs typeface="Roboto"/>
                <a:sym typeface="Roboto"/>
              </a:rPr>
              <a:t>Verify that the sex classification in metadata matches the associated publication.</a:t>
            </a:r>
            <a:endParaRPr sz="925">
              <a:solidFill>
                <a:srgbClr val="1F1F1F"/>
              </a:solidFill>
              <a:latin typeface="Roboto"/>
              <a:ea typeface="Roboto"/>
              <a:cs typeface="Roboto"/>
              <a:sym typeface="Roboto"/>
            </a:endParaRPr>
          </a:p>
          <a:p>
            <a:pPr indent="-270136" lvl="1" marL="332931" rtl="0" algn="just">
              <a:lnSpc>
                <a:spcPct val="120000"/>
              </a:lnSpc>
              <a:spcBef>
                <a:spcPts val="0"/>
              </a:spcBef>
              <a:spcAft>
                <a:spcPts val="0"/>
              </a:spcAft>
              <a:buClr>
                <a:srgbClr val="1F1F1F"/>
              </a:buClr>
              <a:buSzPts val="925"/>
              <a:buFont typeface="Roboto"/>
              <a:buChar char="○"/>
            </a:pPr>
            <a:r>
              <a:rPr lang="es-419" sz="925">
                <a:solidFill>
                  <a:srgbClr val="1F1F1F"/>
                </a:solidFill>
                <a:latin typeface="Roboto"/>
                <a:ea typeface="Roboto"/>
                <a:cs typeface="Roboto"/>
                <a:sym typeface="Roboto"/>
              </a:rPr>
              <a:t>Document the method of determination (chromosomes, self-identification, etc.).</a:t>
            </a:r>
            <a:endParaRPr sz="925">
              <a:solidFill>
                <a:srgbClr val="1F1F1F"/>
              </a:solidFill>
              <a:latin typeface="Roboto"/>
              <a:ea typeface="Roboto"/>
              <a:cs typeface="Roboto"/>
              <a:sym typeface="Roboto"/>
            </a:endParaRPr>
          </a:p>
          <a:p>
            <a:pPr indent="-293626" lvl="0" marL="332931" marR="0" rtl="0" algn="just">
              <a:lnSpc>
                <a:spcPct val="120000"/>
              </a:lnSpc>
              <a:spcBef>
                <a:spcPts val="0"/>
              </a:spcBef>
              <a:spcAft>
                <a:spcPts val="0"/>
              </a:spcAft>
              <a:buClr>
                <a:srgbClr val="124484"/>
              </a:buClr>
              <a:buSzPts val="1295"/>
              <a:buFont typeface="Roboto"/>
              <a:buAutoNum type="arabicPeriod"/>
            </a:pPr>
            <a:r>
              <a:rPr b="1" lang="es-419" sz="1295">
                <a:solidFill>
                  <a:srgbClr val="124484"/>
                </a:solidFill>
                <a:latin typeface="Roboto"/>
                <a:ea typeface="Roboto"/>
                <a:cs typeface="Roboto"/>
                <a:sym typeface="Roboto"/>
              </a:rPr>
              <a:t>Promote education and social impact assessment</a:t>
            </a:r>
            <a:endParaRPr b="1" sz="1295">
              <a:solidFill>
                <a:srgbClr val="124484"/>
              </a:solidFill>
              <a:latin typeface="Roboto"/>
              <a:ea typeface="Roboto"/>
              <a:cs typeface="Roboto"/>
              <a:sym typeface="Roboto"/>
            </a:endParaRPr>
          </a:p>
          <a:p>
            <a:pPr indent="-270136" lvl="1" marL="332931" rtl="0" algn="just">
              <a:lnSpc>
                <a:spcPct val="120000"/>
              </a:lnSpc>
              <a:spcBef>
                <a:spcPts val="0"/>
              </a:spcBef>
              <a:spcAft>
                <a:spcPts val="0"/>
              </a:spcAft>
              <a:buClr>
                <a:srgbClr val="1F1F1F"/>
              </a:buClr>
              <a:buSzPts val="925"/>
              <a:buFont typeface="Roboto"/>
              <a:buChar char="○"/>
            </a:pPr>
            <a:r>
              <a:rPr lang="es-419" sz="925">
                <a:solidFill>
                  <a:srgbClr val="1F1F1F"/>
                </a:solidFill>
                <a:latin typeface="Roboto"/>
                <a:ea typeface="Roboto"/>
                <a:cs typeface="Roboto"/>
                <a:sym typeface="Roboto"/>
              </a:rPr>
              <a:t>Include sex/gender perspectives in university education and professional workshops.</a:t>
            </a:r>
            <a:endParaRPr sz="925">
              <a:solidFill>
                <a:srgbClr val="1F1F1F"/>
              </a:solidFill>
              <a:latin typeface="Roboto"/>
              <a:ea typeface="Roboto"/>
              <a:cs typeface="Roboto"/>
              <a:sym typeface="Roboto"/>
            </a:endParaRPr>
          </a:p>
          <a:p>
            <a:pPr indent="-270136" lvl="1" marL="332931" rtl="0" algn="just">
              <a:lnSpc>
                <a:spcPct val="120000"/>
              </a:lnSpc>
              <a:spcBef>
                <a:spcPts val="0"/>
              </a:spcBef>
              <a:spcAft>
                <a:spcPts val="0"/>
              </a:spcAft>
              <a:buClr>
                <a:srgbClr val="1F1F1F"/>
              </a:buClr>
              <a:buSzPts val="925"/>
              <a:buFont typeface="Roboto"/>
              <a:buChar char="○"/>
            </a:pPr>
            <a:r>
              <a:rPr lang="es-419" sz="925">
                <a:solidFill>
                  <a:srgbClr val="1F1F1F"/>
                </a:solidFill>
                <a:latin typeface="Roboto"/>
                <a:ea typeface="Roboto"/>
                <a:cs typeface="Roboto"/>
                <a:sym typeface="Roboto"/>
              </a:rPr>
              <a:t>Incorporate participatory methods with underrepresented communities.</a:t>
            </a:r>
            <a:endParaRPr sz="925">
              <a:solidFill>
                <a:srgbClr val="1F1F1F"/>
              </a:solidFill>
              <a:latin typeface="Roboto"/>
              <a:ea typeface="Roboto"/>
              <a:cs typeface="Roboto"/>
              <a:sym typeface="Roboto"/>
            </a:endParaRPr>
          </a:p>
          <a:p>
            <a:pPr indent="-270136" lvl="1" marL="332931" rtl="0" algn="just">
              <a:lnSpc>
                <a:spcPct val="120000"/>
              </a:lnSpc>
              <a:spcBef>
                <a:spcPts val="0"/>
              </a:spcBef>
              <a:spcAft>
                <a:spcPts val="0"/>
              </a:spcAft>
              <a:buClr>
                <a:srgbClr val="1F1F1F"/>
              </a:buClr>
              <a:buSzPts val="925"/>
              <a:buFont typeface="Roboto"/>
              <a:buChar char="○"/>
            </a:pPr>
            <a:r>
              <a:rPr lang="es-419" sz="925">
                <a:solidFill>
                  <a:srgbClr val="1F1F1F"/>
                </a:solidFill>
                <a:latin typeface="Roboto"/>
                <a:ea typeface="Roboto"/>
                <a:cs typeface="Roboto"/>
                <a:sym typeface="Roboto"/>
              </a:rPr>
              <a:t>Assess how metadata policies affect inclusion and equity in research.</a:t>
            </a:r>
            <a:endParaRPr sz="925">
              <a:solidFill>
                <a:srgbClr val="1F1F1F"/>
              </a:solidFill>
              <a:latin typeface="Roboto"/>
              <a:ea typeface="Roboto"/>
              <a:cs typeface="Roboto"/>
              <a:sym typeface="Roboto"/>
            </a:endParaRPr>
          </a:p>
          <a:p>
            <a:pPr indent="-211411" lvl="0" marL="332931" marR="0" rtl="0" algn="just">
              <a:lnSpc>
                <a:spcPct val="120000"/>
              </a:lnSpc>
              <a:spcBef>
                <a:spcPts val="0"/>
              </a:spcBef>
              <a:spcAft>
                <a:spcPts val="0"/>
              </a:spcAft>
              <a:buNone/>
            </a:pPr>
            <a:r>
              <a:t/>
            </a:r>
            <a:endParaRPr sz="925">
              <a:solidFill>
                <a:srgbClr val="1F1F1F"/>
              </a:solidFill>
              <a:latin typeface="Roboto"/>
              <a:ea typeface="Roboto"/>
              <a:cs typeface="Roboto"/>
              <a:sym typeface="Roboto"/>
            </a:endParaRPr>
          </a:p>
        </p:txBody>
      </p:sp>
      <p:pic>
        <p:nvPicPr>
          <p:cNvPr id="463" name="Google Shape;463;p42"/>
          <p:cNvPicPr preferRelativeResize="0"/>
          <p:nvPr/>
        </p:nvPicPr>
        <p:blipFill>
          <a:blip r:embed="rId9">
            <a:alphaModFix/>
          </a:blip>
          <a:stretch>
            <a:fillRect/>
          </a:stretch>
        </p:blipFill>
        <p:spPr>
          <a:xfrm>
            <a:off x="5945622" y="1170142"/>
            <a:ext cx="2671429" cy="3156492"/>
          </a:xfrm>
          <a:prstGeom prst="rect">
            <a:avLst/>
          </a:prstGeom>
          <a:noFill/>
          <a:ln>
            <a:noFill/>
          </a:ln>
          <a:effectLst>
            <a:outerShdw blurRad="52853" rotWithShape="0" algn="bl" dir="3900000" dist="17618">
              <a:srgbClr val="000000">
                <a:alpha val="49410"/>
              </a:srgbClr>
            </a:outerShdw>
          </a:effectLst>
        </p:spPr>
      </p:pic>
      <p:sp>
        <p:nvSpPr>
          <p:cNvPr id="464" name="Google Shape;464;p42"/>
          <p:cNvSpPr txBox="1"/>
          <p:nvPr/>
        </p:nvSpPr>
        <p:spPr>
          <a:xfrm>
            <a:off x="5880480" y="4383825"/>
            <a:ext cx="1903800" cy="172800"/>
          </a:xfrm>
          <a:prstGeom prst="rect">
            <a:avLst/>
          </a:prstGeom>
          <a:noFill/>
          <a:ln>
            <a:noFill/>
          </a:ln>
        </p:spPr>
        <p:txBody>
          <a:bodyPr anchorCtr="0" anchor="ctr" bIns="84550" lIns="84550" spcFirstLastPara="1" rIns="84550" wrap="square" tIns="84550">
            <a:noAutofit/>
          </a:bodyPr>
          <a:lstStyle/>
          <a:p>
            <a:pPr indent="0" lvl="0" marL="0" marR="0" rtl="0" algn="l">
              <a:lnSpc>
                <a:spcPct val="100000"/>
              </a:lnSpc>
              <a:spcBef>
                <a:spcPts val="0"/>
              </a:spcBef>
              <a:spcAft>
                <a:spcPts val="0"/>
              </a:spcAft>
              <a:buClr>
                <a:srgbClr val="000000"/>
              </a:buClr>
              <a:buSzPts val="1017"/>
              <a:buFont typeface="Arial"/>
              <a:buNone/>
            </a:pPr>
            <a:r>
              <a:rPr i="1" lang="es-419" sz="740">
                <a:solidFill>
                  <a:srgbClr val="595959"/>
                </a:solidFill>
              </a:rPr>
              <a:t>Ruiz-Serra, Buslón et al. 2024, iScience </a:t>
            </a:r>
            <a:endParaRPr sz="1110">
              <a:latin typeface="Calibri"/>
              <a:ea typeface="Calibri"/>
              <a:cs typeface="Calibri"/>
              <a:sym typeface="Calibri"/>
            </a:endParaRPr>
          </a:p>
        </p:txBody>
      </p:sp>
      <p:sp>
        <p:nvSpPr>
          <p:cNvPr id="465" name="Google Shape;465;p42"/>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27th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43"/>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How to design a good database?</a:t>
            </a:r>
            <a:endParaRPr/>
          </a:p>
        </p:txBody>
      </p:sp>
      <p:pic>
        <p:nvPicPr>
          <p:cNvPr id="471" name="Google Shape;471;p43" title="Logos-BSC-AI-Factory-v3-horizontal.jpg"/>
          <p:cNvPicPr preferRelativeResize="0"/>
          <p:nvPr/>
        </p:nvPicPr>
        <p:blipFill>
          <a:blip r:embed="rId3">
            <a:alphaModFix/>
          </a:blip>
          <a:stretch>
            <a:fillRect/>
          </a:stretch>
        </p:blipFill>
        <p:spPr>
          <a:xfrm>
            <a:off x="19327" y="4554608"/>
            <a:ext cx="1210875" cy="510974"/>
          </a:xfrm>
          <a:prstGeom prst="rect">
            <a:avLst/>
          </a:prstGeom>
          <a:noFill/>
          <a:ln>
            <a:noFill/>
          </a:ln>
        </p:spPr>
      </p:pic>
      <p:pic>
        <p:nvPicPr>
          <p:cNvPr id="472" name="Google Shape;472;p43" title="EuroHPC logo and AIF stamp.png"/>
          <p:cNvPicPr preferRelativeResize="0"/>
          <p:nvPr/>
        </p:nvPicPr>
        <p:blipFill>
          <a:blip r:embed="rId4">
            <a:alphaModFix/>
          </a:blip>
          <a:stretch>
            <a:fillRect/>
          </a:stretch>
        </p:blipFill>
        <p:spPr>
          <a:xfrm>
            <a:off x="6741746" y="4398975"/>
            <a:ext cx="2484254" cy="822225"/>
          </a:xfrm>
          <a:prstGeom prst="rect">
            <a:avLst/>
          </a:prstGeom>
          <a:noFill/>
          <a:ln>
            <a:noFill/>
          </a:ln>
        </p:spPr>
      </p:pic>
      <p:pic>
        <p:nvPicPr>
          <p:cNvPr id="473" name="Google Shape;473;p43" title="EN_Co-fundedbytheEU_RGB_POS.png"/>
          <p:cNvPicPr preferRelativeResize="0"/>
          <p:nvPr/>
        </p:nvPicPr>
        <p:blipFill>
          <a:blip r:embed="rId5">
            <a:alphaModFix/>
          </a:blip>
          <a:stretch>
            <a:fillRect/>
          </a:stretch>
        </p:blipFill>
        <p:spPr>
          <a:xfrm>
            <a:off x="1251386" y="4674052"/>
            <a:ext cx="1218237" cy="272050"/>
          </a:xfrm>
          <a:prstGeom prst="rect">
            <a:avLst/>
          </a:prstGeom>
          <a:noFill/>
          <a:ln>
            <a:noFill/>
          </a:ln>
        </p:spPr>
      </p:pic>
      <p:sp>
        <p:nvSpPr>
          <p:cNvPr id="474" name="Google Shape;474;p43"/>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6">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7">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475" name="Google Shape;475;p43" title="b4w_logo.png"/>
          <p:cNvPicPr preferRelativeResize="0"/>
          <p:nvPr/>
        </p:nvPicPr>
        <p:blipFill>
          <a:blip r:embed="rId8">
            <a:alphaModFix/>
          </a:blip>
          <a:stretch>
            <a:fillRect/>
          </a:stretch>
        </p:blipFill>
        <p:spPr>
          <a:xfrm>
            <a:off x="8063629" y="406825"/>
            <a:ext cx="1059175" cy="323100"/>
          </a:xfrm>
          <a:prstGeom prst="rect">
            <a:avLst/>
          </a:prstGeom>
          <a:noFill/>
          <a:ln>
            <a:noFill/>
          </a:ln>
        </p:spPr>
      </p:pic>
      <p:sp>
        <p:nvSpPr>
          <p:cNvPr id="476" name="Google Shape;476;p43"/>
          <p:cNvSpPr/>
          <p:nvPr/>
        </p:nvSpPr>
        <p:spPr>
          <a:xfrm>
            <a:off x="104560" y="2202921"/>
            <a:ext cx="4451100" cy="1463100"/>
          </a:xfrm>
          <a:prstGeom prst="rect">
            <a:avLst/>
          </a:prstGeom>
          <a:noFill/>
          <a:ln cap="flat" cmpd="sng" w="9525">
            <a:solidFill>
              <a:srgbClr val="12448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77" name="Google Shape;477;p43"/>
          <p:cNvSpPr/>
          <p:nvPr/>
        </p:nvSpPr>
        <p:spPr>
          <a:xfrm>
            <a:off x="104560" y="918519"/>
            <a:ext cx="4451100" cy="1208400"/>
          </a:xfrm>
          <a:prstGeom prst="rect">
            <a:avLst/>
          </a:prstGeom>
          <a:noFill/>
          <a:ln cap="flat" cmpd="sng" w="9525">
            <a:solidFill>
              <a:srgbClr val="12448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78" name="Google Shape;478;p43"/>
          <p:cNvSpPr/>
          <p:nvPr/>
        </p:nvSpPr>
        <p:spPr>
          <a:xfrm>
            <a:off x="4688410" y="3209694"/>
            <a:ext cx="1845900" cy="1548900"/>
          </a:xfrm>
          <a:prstGeom prst="rect">
            <a:avLst/>
          </a:prstGeom>
          <a:noFill/>
          <a:ln cap="flat" cmpd="sng" w="9525">
            <a:solidFill>
              <a:srgbClr val="12448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79" name="Google Shape;479;p43"/>
          <p:cNvSpPr/>
          <p:nvPr/>
        </p:nvSpPr>
        <p:spPr>
          <a:xfrm>
            <a:off x="6599860" y="3209694"/>
            <a:ext cx="2359800" cy="1548900"/>
          </a:xfrm>
          <a:prstGeom prst="rect">
            <a:avLst/>
          </a:prstGeom>
          <a:noFill/>
          <a:ln cap="flat" cmpd="sng" w="9525">
            <a:solidFill>
              <a:srgbClr val="12448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80" name="Google Shape;480;p43"/>
          <p:cNvSpPr/>
          <p:nvPr/>
        </p:nvSpPr>
        <p:spPr>
          <a:xfrm>
            <a:off x="4688410" y="1950194"/>
            <a:ext cx="4275600" cy="1208400"/>
          </a:xfrm>
          <a:prstGeom prst="rect">
            <a:avLst/>
          </a:prstGeom>
          <a:noFill/>
          <a:ln cap="flat" cmpd="sng" w="9525">
            <a:solidFill>
              <a:srgbClr val="12448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81" name="Google Shape;481;p43"/>
          <p:cNvSpPr/>
          <p:nvPr/>
        </p:nvSpPr>
        <p:spPr>
          <a:xfrm>
            <a:off x="4688410" y="909994"/>
            <a:ext cx="4275600" cy="989100"/>
          </a:xfrm>
          <a:prstGeom prst="rect">
            <a:avLst/>
          </a:prstGeom>
          <a:noFill/>
          <a:ln cap="flat" cmpd="sng" w="9525">
            <a:solidFill>
              <a:srgbClr val="12448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82" name="Google Shape;482;p43"/>
          <p:cNvSpPr/>
          <p:nvPr/>
        </p:nvSpPr>
        <p:spPr>
          <a:xfrm>
            <a:off x="116410" y="2185869"/>
            <a:ext cx="4275600" cy="1383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lang="es-419" sz="1200">
                <a:solidFill>
                  <a:srgbClr val="124484"/>
                </a:solidFill>
                <a:latin typeface="Roboto"/>
                <a:ea typeface="Roboto"/>
                <a:cs typeface="Roboto"/>
                <a:sym typeface="Roboto"/>
              </a:rPr>
              <a:t>Composition </a:t>
            </a:r>
            <a:endParaRPr sz="1000">
              <a:solidFill>
                <a:srgbClr val="124484"/>
              </a:solidFill>
              <a:latin typeface="Roboto"/>
              <a:ea typeface="Roboto"/>
              <a:cs typeface="Roboto"/>
              <a:sym typeface="Roboto"/>
            </a:endParaRPr>
          </a:p>
          <a:p>
            <a:pPr indent="0" lvl="0" marL="0" rtl="0" algn="l">
              <a:spcBef>
                <a:spcPts val="450"/>
              </a:spcBef>
              <a:spcAft>
                <a:spcPts val="0"/>
              </a:spcAft>
              <a:buNone/>
            </a:pPr>
            <a:r>
              <a:rPr b="1" lang="es-419" sz="1000">
                <a:solidFill>
                  <a:srgbClr val="2F2D2E"/>
                </a:solidFill>
                <a:latin typeface="Roboto"/>
                <a:ea typeface="Roboto"/>
                <a:cs typeface="Roboto"/>
                <a:sym typeface="Roboto"/>
              </a:rPr>
              <a:t>Does the dataset identify any subpopulations (e.g., by age, gender)?</a:t>
            </a:r>
            <a:endParaRPr b="1" sz="1000">
              <a:solidFill>
                <a:srgbClr val="2F2D2E"/>
              </a:solidFill>
              <a:latin typeface="Roboto"/>
              <a:ea typeface="Roboto"/>
              <a:cs typeface="Roboto"/>
              <a:sym typeface="Roboto"/>
            </a:endParaRPr>
          </a:p>
          <a:p>
            <a:pPr indent="0" lvl="0" marL="0" rtl="0" algn="l">
              <a:spcBef>
                <a:spcPts val="450"/>
              </a:spcBef>
              <a:spcAft>
                <a:spcPts val="0"/>
              </a:spcAft>
              <a:buNone/>
            </a:pPr>
            <a:r>
              <a:rPr b="1" lang="es-419" sz="1000">
                <a:solidFill>
                  <a:srgbClr val="2F2D2E"/>
                </a:solidFill>
                <a:latin typeface="Roboto"/>
                <a:ea typeface="Roboto"/>
                <a:cs typeface="Roboto"/>
                <a:sym typeface="Roboto"/>
              </a:rPr>
              <a:t> Is it possible to identify individuals either directly or indirectly (i.e., in combination with other data) from the dataset?</a:t>
            </a:r>
            <a:endParaRPr b="1" sz="1000">
              <a:solidFill>
                <a:srgbClr val="2F2D2E"/>
              </a:solidFill>
              <a:latin typeface="Roboto"/>
              <a:ea typeface="Roboto"/>
              <a:cs typeface="Roboto"/>
              <a:sym typeface="Roboto"/>
            </a:endParaRPr>
          </a:p>
          <a:p>
            <a:pPr indent="0" lvl="0" marL="0" rtl="0" algn="l">
              <a:spcBef>
                <a:spcPts val="450"/>
              </a:spcBef>
              <a:spcAft>
                <a:spcPts val="0"/>
              </a:spcAft>
              <a:buNone/>
            </a:pPr>
            <a:r>
              <a:rPr b="1" lang="es-419" sz="1000">
                <a:solidFill>
                  <a:srgbClr val="2F2D2E"/>
                </a:solidFill>
                <a:latin typeface="Roboto"/>
                <a:ea typeface="Roboto"/>
                <a:cs typeface="Roboto"/>
                <a:sym typeface="Roboto"/>
              </a:rPr>
              <a:t>Does the dataset contain data that might be considered sensitive in any way (e.g.,  race, ethnic origins, sexual orientations, political opinions…) </a:t>
            </a:r>
            <a:endParaRPr b="1" sz="1000">
              <a:solidFill>
                <a:srgbClr val="2F2D2E"/>
              </a:solidFill>
              <a:latin typeface="Roboto"/>
              <a:ea typeface="Roboto"/>
              <a:cs typeface="Roboto"/>
              <a:sym typeface="Roboto"/>
            </a:endParaRPr>
          </a:p>
          <a:p>
            <a:pPr indent="0" lvl="0" marL="0" marR="0" rtl="0" algn="l">
              <a:lnSpc>
                <a:spcPct val="100000"/>
              </a:lnSpc>
              <a:spcBef>
                <a:spcPts val="450"/>
              </a:spcBef>
              <a:spcAft>
                <a:spcPts val="0"/>
              </a:spcAft>
              <a:buNone/>
            </a:pPr>
            <a:r>
              <a:rPr lang="es-419" sz="1000">
                <a:solidFill>
                  <a:srgbClr val="2F2D2E"/>
                </a:solidFill>
                <a:latin typeface="Roboto"/>
                <a:ea typeface="Roboto"/>
                <a:cs typeface="Roboto"/>
                <a:sym typeface="Roboto"/>
              </a:rPr>
              <a:t>What do the instances that comprise the dataset represent?</a:t>
            </a:r>
            <a:endParaRPr sz="1000">
              <a:solidFill>
                <a:srgbClr val="2F2D2E"/>
              </a:solidFill>
              <a:latin typeface="Roboto"/>
              <a:ea typeface="Roboto"/>
              <a:cs typeface="Roboto"/>
              <a:sym typeface="Roboto"/>
            </a:endParaRPr>
          </a:p>
        </p:txBody>
      </p:sp>
      <p:sp>
        <p:nvSpPr>
          <p:cNvPr id="483" name="Google Shape;483;p43"/>
          <p:cNvSpPr/>
          <p:nvPr/>
        </p:nvSpPr>
        <p:spPr>
          <a:xfrm>
            <a:off x="116410" y="919344"/>
            <a:ext cx="4035600" cy="1304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lang="es-419" sz="1200">
                <a:solidFill>
                  <a:srgbClr val="124484"/>
                </a:solidFill>
                <a:latin typeface="Roboto"/>
                <a:ea typeface="Roboto"/>
                <a:cs typeface="Roboto"/>
                <a:sym typeface="Roboto"/>
              </a:rPr>
              <a:t>Motivation </a:t>
            </a:r>
            <a:endParaRPr i="0" sz="1200" u="none" cap="none" strike="noStrike">
              <a:solidFill>
                <a:srgbClr val="124484"/>
              </a:solidFill>
              <a:latin typeface="Roboto"/>
              <a:ea typeface="Roboto"/>
              <a:cs typeface="Roboto"/>
              <a:sym typeface="Roboto"/>
            </a:endParaRPr>
          </a:p>
          <a:p>
            <a:pPr indent="0" lvl="0" marL="0" rtl="0" algn="l">
              <a:spcBef>
                <a:spcPts val="450"/>
              </a:spcBef>
              <a:spcAft>
                <a:spcPts val="0"/>
              </a:spcAft>
              <a:buNone/>
            </a:pPr>
            <a:r>
              <a:rPr lang="es-419" sz="1000">
                <a:solidFill>
                  <a:srgbClr val="2F2D2E"/>
                </a:solidFill>
                <a:latin typeface="Roboto"/>
                <a:ea typeface="Roboto"/>
                <a:cs typeface="Roboto"/>
                <a:sym typeface="Roboto"/>
              </a:rPr>
              <a:t>For what purpose was the dataset created? Was there a specific task or gap that you were trying to fill?</a:t>
            </a:r>
            <a:endParaRPr sz="1000">
              <a:solidFill>
                <a:srgbClr val="2F2D2E"/>
              </a:solidFill>
              <a:latin typeface="Roboto"/>
              <a:ea typeface="Roboto"/>
              <a:cs typeface="Roboto"/>
              <a:sym typeface="Roboto"/>
            </a:endParaRPr>
          </a:p>
          <a:p>
            <a:pPr indent="0" lvl="0" marL="0" rtl="0" algn="l">
              <a:spcBef>
                <a:spcPts val="450"/>
              </a:spcBef>
              <a:spcAft>
                <a:spcPts val="0"/>
              </a:spcAft>
              <a:buNone/>
            </a:pPr>
            <a:r>
              <a:rPr lang="es-419" sz="1000">
                <a:solidFill>
                  <a:srgbClr val="2F2D2E"/>
                </a:solidFill>
                <a:latin typeface="Roboto"/>
                <a:ea typeface="Roboto"/>
                <a:cs typeface="Roboto"/>
                <a:sym typeface="Roboto"/>
              </a:rPr>
              <a:t>Who created the dataset (e.g., which team, research group) and on behalf of which entity (e.g., company, institution, organization)?</a:t>
            </a:r>
            <a:endParaRPr sz="1000">
              <a:solidFill>
                <a:srgbClr val="2F2D2E"/>
              </a:solidFill>
              <a:latin typeface="Roboto"/>
              <a:ea typeface="Roboto"/>
              <a:cs typeface="Roboto"/>
              <a:sym typeface="Roboto"/>
            </a:endParaRPr>
          </a:p>
          <a:p>
            <a:pPr indent="0" lvl="0" marL="0" rtl="0" algn="l">
              <a:spcBef>
                <a:spcPts val="450"/>
              </a:spcBef>
              <a:spcAft>
                <a:spcPts val="0"/>
              </a:spcAft>
              <a:buNone/>
            </a:pPr>
            <a:r>
              <a:rPr lang="es-419" sz="1000">
                <a:solidFill>
                  <a:srgbClr val="2F2D2E"/>
                </a:solidFill>
                <a:latin typeface="Roboto"/>
                <a:ea typeface="Roboto"/>
                <a:cs typeface="Roboto"/>
                <a:sym typeface="Roboto"/>
              </a:rPr>
              <a:t>Who funded the creation of the dataset? Any other comments?</a:t>
            </a:r>
            <a:endParaRPr i="0" sz="1200" u="none" cap="none" strike="noStrike">
              <a:solidFill>
                <a:srgbClr val="000000"/>
              </a:solidFill>
              <a:latin typeface="Roboto"/>
              <a:ea typeface="Roboto"/>
              <a:cs typeface="Roboto"/>
              <a:sym typeface="Roboto"/>
            </a:endParaRPr>
          </a:p>
        </p:txBody>
      </p:sp>
      <p:sp>
        <p:nvSpPr>
          <p:cNvPr id="484" name="Google Shape;484;p43"/>
          <p:cNvSpPr/>
          <p:nvPr/>
        </p:nvSpPr>
        <p:spPr>
          <a:xfrm>
            <a:off x="4735785" y="954344"/>
            <a:ext cx="3928200" cy="1072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lang="es-419" sz="1200">
                <a:solidFill>
                  <a:srgbClr val="124484"/>
                </a:solidFill>
                <a:latin typeface="Roboto"/>
                <a:ea typeface="Roboto"/>
                <a:cs typeface="Roboto"/>
                <a:sym typeface="Roboto"/>
              </a:rPr>
              <a:t>Pre-processing/cleaning/labeling</a:t>
            </a:r>
            <a:endParaRPr i="0" sz="1200" u="none" cap="none" strike="noStrike">
              <a:solidFill>
                <a:srgbClr val="124484"/>
              </a:solidFill>
              <a:latin typeface="Roboto"/>
              <a:ea typeface="Roboto"/>
              <a:cs typeface="Roboto"/>
              <a:sym typeface="Roboto"/>
            </a:endParaRPr>
          </a:p>
          <a:p>
            <a:pPr indent="0" lvl="0" marL="0" rtl="0" algn="l">
              <a:spcBef>
                <a:spcPts val="450"/>
              </a:spcBef>
              <a:spcAft>
                <a:spcPts val="0"/>
              </a:spcAft>
              <a:buClr>
                <a:srgbClr val="000000"/>
              </a:buClr>
              <a:buSzPts val="1100"/>
              <a:buFont typeface="Arial"/>
              <a:buNone/>
            </a:pPr>
            <a:r>
              <a:rPr lang="es-419" sz="1000">
                <a:solidFill>
                  <a:srgbClr val="2F2D2E"/>
                </a:solidFill>
                <a:latin typeface="Roboto"/>
                <a:ea typeface="Roboto"/>
                <a:cs typeface="Roboto"/>
                <a:sym typeface="Roboto"/>
              </a:rPr>
              <a:t>Was any preprocessing/cleaning/labeling of the data done? </a:t>
            </a:r>
            <a:endParaRPr sz="1000">
              <a:solidFill>
                <a:srgbClr val="2F2D2E"/>
              </a:solidFill>
              <a:latin typeface="Roboto"/>
              <a:ea typeface="Roboto"/>
              <a:cs typeface="Roboto"/>
              <a:sym typeface="Roboto"/>
            </a:endParaRPr>
          </a:p>
          <a:p>
            <a:pPr indent="0" lvl="0" marL="0" rtl="0" algn="l">
              <a:spcBef>
                <a:spcPts val="450"/>
              </a:spcBef>
              <a:spcAft>
                <a:spcPts val="0"/>
              </a:spcAft>
              <a:buClr>
                <a:srgbClr val="000000"/>
              </a:buClr>
              <a:buSzPts val="1100"/>
              <a:buFont typeface="Arial"/>
              <a:buNone/>
            </a:pPr>
            <a:r>
              <a:rPr lang="es-419" sz="1000">
                <a:solidFill>
                  <a:srgbClr val="2F2D2E"/>
                </a:solidFill>
                <a:latin typeface="Roboto"/>
                <a:ea typeface="Roboto"/>
                <a:cs typeface="Roboto"/>
                <a:sym typeface="Roboto"/>
              </a:rPr>
              <a:t>Was the “raw” data saved in addition to the processed data?</a:t>
            </a:r>
            <a:endParaRPr sz="1000">
              <a:solidFill>
                <a:srgbClr val="2F2D2E"/>
              </a:solidFill>
              <a:latin typeface="Roboto"/>
              <a:ea typeface="Roboto"/>
              <a:cs typeface="Roboto"/>
              <a:sym typeface="Roboto"/>
            </a:endParaRPr>
          </a:p>
          <a:p>
            <a:pPr indent="0" lvl="0" marL="0" rtl="0" algn="l">
              <a:spcBef>
                <a:spcPts val="450"/>
              </a:spcBef>
              <a:spcAft>
                <a:spcPts val="0"/>
              </a:spcAft>
              <a:buNone/>
            </a:pPr>
            <a:r>
              <a:rPr lang="es-419" sz="1000">
                <a:solidFill>
                  <a:srgbClr val="2F2D2E"/>
                </a:solidFill>
                <a:latin typeface="Roboto"/>
                <a:ea typeface="Roboto"/>
                <a:cs typeface="Roboto"/>
                <a:sym typeface="Roboto"/>
              </a:rPr>
              <a:t>Is the software used for these processes available?</a:t>
            </a:r>
            <a:endParaRPr sz="1000">
              <a:solidFill>
                <a:srgbClr val="2F2D2E"/>
              </a:solidFill>
              <a:latin typeface="Roboto"/>
              <a:ea typeface="Roboto"/>
              <a:cs typeface="Roboto"/>
              <a:sym typeface="Roboto"/>
            </a:endParaRPr>
          </a:p>
        </p:txBody>
      </p:sp>
      <p:sp>
        <p:nvSpPr>
          <p:cNvPr id="485" name="Google Shape;485;p43"/>
          <p:cNvSpPr/>
          <p:nvPr/>
        </p:nvSpPr>
        <p:spPr>
          <a:xfrm>
            <a:off x="4688410" y="3237144"/>
            <a:ext cx="1778700" cy="1548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lang="es-419" sz="1200">
                <a:solidFill>
                  <a:srgbClr val="124484"/>
                </a:solidFill>
                <a:latin typeface="Roboto"/>
                <a:ea typeface="Roboto"/>
                <a:cs typeface="Roboto"/>
                <a:sym typeface="Roboto"/>
              </a:rPr>
              <a:t>Distribution</a:t>
            </a:r>
            <a:endParaRPr i="0" sz="1200" u="none" cap="none" strike="noStrike">
              <a:solidFill>
                <a:srgbClr val="124484"/>
              </a:solidFill>
              <a:latin typeface="Roboto"/>
              <a:ea typeface="Roboto"/>
              <a:cs typeface="Roboto"/>
              <a:sym typeface="Roboto"/>
            </a:endParaRPr>
          </a:p>
          <a:p>
            <a:pPr indent="0" lvl="0" marL="0" rtl="0" algn="l">
              <a:spcBef>
                <a:spcPts val="450"/>
              </a:spcBef>
              <a:spcAft>
                <a:spcPts val="0"/>
              </a:spcAft>
              <a:buClr>
                <a:srgbClr val="000000"/>
              </a:buClr>
              <a:buSzPts val="1100"/>
              <a:buFont typeface="Arial"/>
              <a:buNone/>
            </a:pPr>
            <a:r>
              <a:rPr lang="es-419" sz="1000">
                <a:solidFill>
                  <a:srgbClr val="2F2D2E"/>
                </a:solidFill>
                <a:latin typeface="Roboto"/>
                <a:ea typeface="Roboto"/>
                <a:cs typeface="Roboto"/>
                <a:sym typeface="Roboto"/>
              </a:rPr>
              <a:t>Will it be distributed to third parties? How?</a:t>
            </a:r>
            <a:endParaRPr sz="1000">
              <a:solidFill>
                <a:srgbClr val="2F2D2E"/>
              </a:solidFill>
              <a:latin typeface="Roboto"/>
              <a:ea typeface="Roboto"/>
              <a:cs typeface="Roboto"/>
              <a:sym typeface="Roboto"/>
            </a:endParaRPr>
          </a:p>
          <a:p>
            <a:pPr indent="0" lvl="0" marL="0" rtl="0" algn="l">
              <a:spcBef>
                <a:spcPts val="450"/>
              </a:spcBef>
              <a:spcAft>
                <a:spcPts val="0"/>
              </a:spcAft>
              <a:buClr>
                <a:srgbClr val="000000"/>
              </a:buClr>
              <a:buSzPts val="1100"/>
              <a:buFont typeface="Arial"/>
              <a:buNone/>
            </a:pPr>
            <a:r>
              <a:rPr lang="es-419" sz="1000">
                <a:solidFill>
                  <a:srgbClr val="2F2D2E"/>
                </a:solidFill>
                <a:latin typeface="Roboto"/>
                <a:ea typeface="Roboto"/>
                <a:cs typeface="Roboto"/>
                <a:sym typeface="Roboto"/>
              </a:rPr>
              <a:t>Does it have a DOI? When will it be distributed?</a:t>
            </a:r>
            <a:endParaRPr sz="1000">
              <a:solidFill>
                <a:srgbClr val="2F2D2E"/>
              </a:solidFill>
              <a:latin typeface="Roboto"/>
              <a:ea typeface="Roboto"/>
              <a:cs typeface="Roboto"/>
              <a:sym typeface="Roboto"/>
            </a:endParaRPr>
          </a:p>
          <a:p>
            <a:pPr indent="0" lvl="0" marL="0" rtl="0" algn="l">
              <a:spcBef>
                <a:spcPts val="450"/>
              </a:spcBef>
              <a:spcAft>
                <a:spcPts val="0"/>
              </a:spcAft>
              <a:buClr>
                <a:srgbClr val="000000"/>
              </a:buClr>
              <a:buSzPts val="1100"/>
              <a:buFont typeface="Arial"/>
              <a:buNone/>
            </a:pPr>
            <a:r>
              <a:rPr lang="es-419" sz="1000">
                <a:solidFill>
                  <a:srgbClr val="2F2D2E"/>
                </a:solidFill>
                <a:latin typeface="Roboto"/>
                <a:ea typeface="Roboto"/>
                <a:cs typeface="Roboto"/>
                <a:sym typeface="Roboto"/>
              </a:rPr>
              <a:t>Third-party restrictions?</a:t>
            </a:r>
            <a:endParaRPr sz="1000">
              <a:solidFill>
                <a:srgbClr val="2F2D2E"/>
              </a:solidFill>
              <a:latin typeface="Roboto"/>
              <a:ea typeface="Roboto"/>
              <a:cs typeface="Roboto"/>
              <a:sym typeface="Roboto"/>
            </a:endParaRPr>
          </a:p>
          <a:p>
            <a:pPr indent="0" lvl="0" marL="0" rtl="0" algn="l">
              <a:spcBef>
                <a:spcPts val="450"/>
              </a:spcBef>
              <a:spcAft>
                <a:spcPts val="0"/>
              </a:spcAft>
              <a:buClr>
                <a:srgbClr val="000000"/>
              </a:buClr>
              <a:buSzPts val="1100"/>
              <a:buFont typeface="Arial"/>
              <a:buNone/>
            </a:pPr>
            <a:r>
              <a:rPr lang="es-419" sz="1000">
                <a:solidFill>
                  <a:srgbClr val="2F2D2E"/>
                </a:solidFill>
                <a:latin typeface="Roboto"/>
                <a:ea typeface="Roboto"/>
                <a:cs typeface="Roboto"/>
                <a:sym typeface="Roboto"/>
              </a:rPr>
              <a:t>Export controls or other applicable regulations?</a:t>
            </a:r>
            <a:endParaRPr sz="1000">
              <a:solidFill>
                <a:srgbClr val="2F2D2E"/>
              </a:solidFill>
              <a:latin typeface="Roboto"/>
              <a:ea typeface="Roboto"/>
              <a:cs typeface="Roboto"/>
              <a:sym typeface="Roboto"/>
            </a:endParaRPr>
          </a:p>
          <a:p>
            <a:pPr indent="0" lvl="0" marL="0" rtl="0" algn="l">
              <a:spcBef>
                <a:spcPts val="450"/>
              </a:spcBef>
              <a:spcAft>
                <a:spcPts val="0"/>
              </a:spcAft>
              <a:buNone/>
            </a:pPr>
            <a:r>
              <a:t/>
            </a:r>
            <a:endParaRPr sz="1000">
              <a:solidFill>
                <a:srgbClr val="2F2D2E"/>
              </a:solidFill>
              <a:latin typeface="Roboto"/>
              <a:ea typeface="Roboto"/>
              <a:cs typeface="Roboto"/>
              <a:sym typeface="Roboto"/>
            </a:endParaRPr>
          </a:p>
        </p:txBody>
      </p:sp>
      <p:sp>
        <p:nvSpPr>
          <p:cNvPr id="486" name="Google Shape;486;p43"/>
          <p:cNvSpPr/>
          <p:nvPr/>
        </p:nvSpPr>
        <p:spPr>
          <a:xfrm>
            <a:off x="4735785" y="2025644"/>
            <a:ext cx="4102500" cy="1072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lang="es-419" sz="1200">
                <a:solidFill>
                  <a:srgbClr val="124484"/>
                </a:solidFill>
                <a:latin typeface="Roboto"/>
                <a:ea typeface="Roboto"/>
                <a:cs typeface="Roboto"/>
                <a:sym typeface="Roboto"/>
              </a:rPr>
              <a:t>Uses</a:t>
            </a:r>
            <a:endParaRPr i="0" sz="1200" u="none" cap="none" strike="noStrike">
              <a:solidFill>
                <a:srgbClr val="124484"/>
              </a:solidFill>
              <a:latin typeface="Roboto"/>
              <a:ea typeface="Roboto"/>
              <a:cs typeface="Roboto"/>
              <a:sym typeface="Roboto"/>
            </a:endParaRPr>
          </a:p>
          <a:p>
            <a:pPr indent="0" lvl="0" marL="0" marR="0" rtl="0" algn="l">
              <a:lnSpc>
                <a:spcPct val="100000"/>
              </a:lnSpc>
              <a:spcBef>
                <a:spcPts val="450"/>
              </a:spcBef>
              <a:spcAft>
                <a:spcPts val="0"/>
              </a:spcAft>
              <a:buNone/>
            </a:pPr>
            <a:r>
              <a:rPr b="1" lang="es-419" sz="1000">
                <a:solidFill>
                  <a:srgbClr val="2F2D2E"/>
                </a:solidFill>
                <a:latin typeface="Roboto"/>
                <a:ea typeface="Roboto"/>
                <a:cs typeface="Roboto"/>
                <a:sym typeface="Roboto"/>
              </a:rPr>
              <a:t>Are there tasks for which the dataset should not be used? </a:t>
            </a:r>
            <a:endParaRPr b="1" sz="1000">
              <a:solidFill>
                <a:srgbClr val="2F2D2E"/>
              </a:solidFill>
              <a:latin typeface="Roboto"/>
              <a:ea typeface="Roboto"/>
              <a:cs typeface="Roboto"/>
              <a:sym typeface="Roboto"/>
            </a:endParaRPr>
          </a:p>
          <a:p>
            <a:pPr indent="0" lvl="0" marL="0" rtl="0" algn="l">
              <a:spcBef>
                <a:spcPts val="450"/>
              </a:spcBef>
              <a:spcAft>
                <a:spcPts val="0"/>
              </a:spcAft>
              <a:buNone/>
            </a:pPr>
            <a:r>
              <a:rPr b="1" lang="es-419" sz="1000">
                <a:solidFill>
                  <a:srgbClr val="2F2D2E"/>
                </a:solidFill>
                <a:latin typeface="Roboto"/>
                <a:ea typeface="Roboto"/>
                <a:cs typeface="Roboto"/>
                <a:sym typeface="Roboto"/>
              </a:rPr>
              <a:t> Is there anything about the composition of the dataset or the way it was collected and preprocessed/cleaned/labeled that might impact future uses?</a:t>
            </a:r>
            <a:endParaRPr b="1" sz="1000">
              <a:solidFill>
                <a:srgbClr val="2F2D2E"/>
              </a:solidFill>
              <a:latin typeface="Roboto"/>
              <a:ea typeface="Roboto"/>
              <a:cs typeface="Roboto"/>
              <a:sym typeface="Roboto"/>
            </a:endParaRPr>
          </a:p>
          <a:p>
            <a:pPr indent="0" lvl="0" marL="0" rtl="0" algn="l">
              <a:spcBef>
                <a:spcPts val="450"/>
              </a:spcBef>
              <a:spcAft>
                <a:spcPts val="0"/>
              </a:spcAft>
              <a:buNone/>
            </a:pPr>
            <a:r>
              <a:t/>
            </a:r>
            <a:endParaRPr sz="1000">
              <a:solidFill>
                <a:srgbClr val="2F2D2E"/>
              </a:solidFill>
              <a:latin typeface="Roboto"/>
              <a:ea typeface="Roboto"/>
              <a:cs typeface="Roboto"/>
              <a:sym typeface="Roboto"/>
            </a:endParaRPr>
          </a:p>
        </p:txBody>
      </p:sp>
      <p:sp>
        <p:nvSpPr>
          <p:cNvPr id="487" name="Google Shape;487;p43"/>
          <p:cNvSpPr/>
          <p:nvPr/>
        </p:nvSpPr>
        <p:spPr>
          <a:xfrm>
            <a:off x="6640210" y="3209694"/>
            <a:ext cx="2359800" cy="1548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lang="es-419" sz="1200">
                <a:solidFill>
                  <a:srgbClr val="124484"/>
                </a:solidFill>
                <a:latin typeface="Roboto"/>
                <a:ea typeface="Roboto"/>
                <a:cs typeface="Roboto"/>
                <a:sym typeface="Roboto"/>
              </a:rPr>
              <a:t>Maintenance</a:t>
            </a:r>
            <a:endParaRPr i="0" sz="1200" u="none" cap="none" strike="noStrike">
              <a:solidFill>
                <a:srgbClr val="124484"/>
              </a:solidFill>
              <a:latin typeface="Roboto"/>
              <a:ea typeface="Roboto"/>
              <a:cs typeface="Roboto"/>
              <a:sym typeface="Roboto"/>
            </a:endParaRPr>
          </a:p>
          <a:p>
            <a:pPr indent="0" lvl="0" marL="0" rtl="0" algn="l">
              <a:spcBef>
                <a:spcPts val="450"/>
              </a:spcBef>
              <a:spcAft>
                <a:spcPts val="0"/>
              </a:spcAft>
              <a:buClr>
                <a:srgbClr val="000000"/>
              </a:buClr>
              <a:buSzPts val="1100"/>
              <a:buFont typeface="Arial"/>
              <a:buNone/>
            </a:pPr>
            <a:r>
              <a:rPr lang="es-419" sz="1000">
                <a:solidFill>
                  <a:srgbClr val="2F2D2E"/>
                </a:solidFill>
                <a:latin typeface="Roboto"/>
                <a:ea typeface="Roboto"/>
                <a:cs typeface="Roboto"/>
                <a:sym typeface="Roboto"/>
              </a:rPr>
              <a:t>Who will maintain it?</a:t>
            </a:r>
            <a:endParaRPr sz="1000">
              <a:solidFill>
                <a:srgbClr val="2F2D2E"/>
              </a:solidFill>
              <a:latin typeface="Roboto"/>
              <a:ea typeface="Roboto"/>
              <a:cs typeface="Roboto"/>
              <a:sym typeface="Roboto"/>
            </a:endParaRPr>
          </a:p>
          <a:p>
            <a:pPr indent="0" lvl="0" marL="0" rtl="0" algn="l">
              <a:spcBef>
                <a:spcPts val="450"/>
              </a:spcBef>
              <a:spcAft>
                <a:spcPts val="0"/>
              </a:spcAft>
              <a:buClr>
                <a:srgbClr val="000000"/>
              </a:buClr>
              <a:buSzPts val="1100"/>
              <a:buFont typeface="Arial"/>
              <a:buNone/>
            </a:pPr>
            <a:r>
              <a:rPr lang="es-419" sz="1000">
                <a:solidFill>
                  <a:srgbClr val="2F2D2E"/>
                </a:solidFill>
                <a:latin typeface="Roboto"/>
                <a:ea typeface="Roboto"/>
                <a:cs typeface="Roboto"/>
                <a:sym typeface="Roboto"/>
              </a:rPr>
              <a:t>How can I reach the person in charge?</a:t>
            </a:r>
            <a:endParaRPr sz="1000">
              <a:solidFill>
                <a:srgbClr val="2F2D2E"/>
              </a:solidFill>
              <a:latin typeface="Roboto"/>
              <a:ea typeface="Roboto"/>
              <a:cs typeface="Roboto"/>
              <a:sym typeface="Roboto"/>
            </a:endParaRPr>
          </a:p>
          <a:p>
            <a:pPr indent="0" lvl="0" marL="0" rtl="0" algn="l">
              <a:spcBef>
                <a:spcPts val="450"/>
              </a:spcBef>
              <a:spcAft>
                <a:spcPts val="0"/>
              </a:spcAft>
              <a:buClr>
                <a:srgbClr val="000000"/>
              </a:buClr>
              <a:buSzPts val="1100"/>
              <a:buFont typeface="Arial"/>
              <a:buNone/>
            </a:pPr>
            <a:r>
              <a:rPr lang="es-419" sz="1000">
                <a:solidFill>
                  <a:srgbClr val="2F2D2E"/>
                </a:solidFill>
                <a:latin typeface="Roboto"/>
                <a:ea typeface="Roboto"/>
                <a:cs typeface="Roboto"/>
                <a:sym typeface="Roboto"/>
              </a:rPr>
              <a:t>Is there an erratum?</a:t>
            </a:r>
            <a:endParaRPr sz="1000">
              <a:solidFill>
                <a:srgbClr val="2F2D2E"/>
              </a:solidFill>
              <a:latin typeface="Roboto"/>
              <a:ea typeface="Roboto"/>
              <a:cs typeface="Roboto"/>
              <a:sym typeface="Roboto"/>
            </a:endParaRPr>
          </a:p>
          <a:p>
            <a:pPr indent="0" lvl="0" marL="0" rtl="0" algn="l">
              <a:spcBef>
                <a:spcPts val="450"/>
              </a:spcBef>
              <a:spcAft>
                <a:spcPts val="0"/>
              </a:spcAft>
              <a:buClr>
                <a:srgbClr val="000000"/>
              </a:buClr>
              <a:buSzPts val="1100"/>
              <a:buFont typeface="Arial"/>
              <a:buNone/>
            </a:pPr>
            <a:r>
              <a:rPr lang="es-419" sz="1000">
                <a:solidFill>
                  <a:srgbClr val="2F2D2E"/>
                </a:solidFill>
                <a:latin typeface="Roboto"/>
                <a:ea typeface="Roboto"/>
                <a:cs typeface="Roboto"/>
                <a:sym typeface="Roboto"/>
              </a:rPr>
              <a:t>Will there be updates? How often and how will they be communicated?</a:t>
            </a:r>
            <a:endParaRPr sz="1000">
              <a:solidFill>
                <a:srgbClr val="2F2D2E"/>
              </a:solidFill>
              <a:latin typeface="Roboto"/>
              <a:ea typeface="Roboto"/>
              <a:cs typeface="Roboto"/>
              <a:sym typeface="Roboto"/>
            </a:endParaRPr>
          </a:p>
          <a:p>
            <a:pPr indent="0" lvl="0" marL="0" rtl="0" algn="l">
              <a:spcBef>
                <a:spcPts val="450"/>
              </a:spcBef>
              <a:spcAft>
                <a:spcPts val="0"/>
              </a:spcAft>
              <a:buClr>
                <a:srgbClr val="000000"/>
              </a:buClr>
              <a:buSzPts val="1100"/>
              <a:buFont typeface="Arial"/>
              <a:buNone/>
            </a:pPr>
            <a:r>
              <a:rPr lang="es-419" sz="1000">
                <a:solidFill>
                  <a:srgbClr val="2F2D2E"/>
                </a:solidFill>
                <a:latin typeface="Roboto"/>
                <a:ea typeface="Roboto"/>
                <a:cs typeface="Roboto"/>
                <a:sym typeface="Roboto"/>
              </a:rPr>
              <a:t>Will you keep old versions?</a:t>
            </a:r>
            <a:endParaRPr sz="1000">
              <a:solidFill>
                <a:srgbClr val="2F2D2E"/>
              </a:solidFill>
              <a:latin typeface="Roboto"/>
              <a:ea typeface="Roboto"/>
              <a:cs typeface="Roboto"/>
              <a:sym typeface="Roboto"/>
            </a:endParaRPr>
          </a:p>
          <a:p>
            <a:pPr indent="0" lvl="0" marL="0" rtl="0" algn="l">
              <a:spcBef>
                <a:spcPts val="450"/>
              </a:spcBef>
              <a:spcAft>
                <a:spcPts val="0"/>
              </a:spcAft>
              <a:buNone/>
            </a:pPr>
            <a:r>
              <a:t/>
            </a:r>
            <a:endParaRPr sz="1000">
              <a:solidFill>
                <a:srgbClr val="2F2D2E"/>
              </a:solidFill>
              <a:latin typeface="Roboto"/>
              <a:ea typeface="Roboto"/>
              <a:cs typeface="Roboto"/>
              <a:sym typeface="Roboto"/>
            </a:endParaRPr>
          </a:p>
          <a:p>
            <a:pPr indent="0" lvl="0" marL="0" rtl="0" algn="l">
              <a:spcBef>
                <a:spcPts val="450"/>
              </a:spcBef>
              <a:spcAft>
                <a:spcPts val="0"/>
              </a:spcAft>
              <a:buNone/>
            </a:pPr>
            <a:r>
              <a:t/>
            </a:r>
            <a:endParaRPr sz="1000">
              <a:solidFill>
                <a:srgbClr val="2F2D2E"/>
              </a:solidFill>
              <a:latin typeface="Roboto"/>
              <a:ea typeface="Roboto"/>
              <a:cs typeface="Roboto"/>
              <a:sym typeface="Roboto"/>
            </a:endParaRPr>
          </a:p>
        </p:txBody>
      </p:sp>
      <p:sp>
        <p:nvSpPr>
          <p:cNvPr id="488" name="Google Shape;488;p43"/>
          <p:cNvSpPr/>
          <p:nvPr/>
        </p:nvSpPr>
        <p:spPr>
          <a:xfrm>
            <a:off x="104560" y="3742019"/>
            <a:ext cx="4451100" cy="989100"/>
          </a:xfrm>
          <a:prstGeom prst="rect">
            <a:avLst/>
          </a:prstGeom>
          <a:noFill/>
          <a:ln cap="flat" cmpd="sng" w="9525">
            <a:solidFill>
              <a:srgbClr val="12448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89" name="Google Shape;489;p43"/>
          <p:cNvSpPr/>
          <p:nvPr/>
        </p:nvSpPr>
        <p:spPr>
          <a:xfrm>
            <a:off x="116410" y="3794106"/>
            <a:ext cx="4724100" cy="836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lang="es-419" sz="1200">
                <a:solidFill>
                  <a:srgbClr val="124484"/>
                </a:solidFill>
                <a:latin typeface="Roboto"/>
                <a:ea typeface="Roboto"/>
                <a:cs typeface="Roboto"/>
                <a:sym typeface="Roboto"/>
              </a:rPr>
              <a:t>Collection Process</a:t>
            </a:r>
            <a:endParaRPr i="0" sz="1200" u="none" cap="none" strike="noStrike">
              <a:solidFill>
                <a:srgbClr val="124484"/>
              </a:solidFill>
              <a:latin typeface="Roboto"/>
              <a:ea typeface="Roboto"/>
              <a:cs typeface="Roboto"/>
              <a:sym typeface="Roboto"/>
            </a:endParaRPr>
          </a:p>
          <a:p>
            <a:pPr indent="0" lvl="0" marL="0" rtl="0" algn="l">
              <a:spcBef>
                <a:spcPts val="450"/>
              </a:spcBef>
              <a:spcAft>
                <a:spcPts val="0"/>
              </a:spcAft>
              <a:buNone/>
            </a:pPr>
            <a:r>
              <a:rPr lang="es-419" sz="1000">
                <a:solidFill>
                  <a:srgbClr val="2F2D2E"/>
                </a:solidFill>
                <a:latin typeface="Roboto"/>
                <a:ea typeface="Roboto"/>
                <a:cs typeface="Roboto"/>
                <a:sym typeface="Roboto"/>
              </a:rPr>
              <a:t>How was the data associated with each instance acquired?</a:t>
            </a:r>
            <a:endParaRPr sz="1000">
              <a:solidFill>
                <a:srgbClr val="2F2D2E"/>
              </a:solidFill>
              <a:latin typeface="Roboto"/>
              <a:ea typeface="Roboto"/>
              <a:cs typeface="Roboto"/>
              <a:sym typeface="Roboto"/>
            </a:endParaRPr>
          </a:p>
          <a:p>
            <a:pPr indent="0" lvl="0" marL="0" rtl="0" algn="l">
              <a:spcBef>
                <a:spcPts val="450"/>
              </a:spcBef>
              <a:spcAft>
                <a:spcPts val="0"/>
              </a:spcAft>
              <a:buNone/>
            </a:pPr>
            <a:r>
              <a:rPr b="1" lang="es-419" sz="1000">
                <a:solidFill>
                  <a:srgbClr val="2F2D2E"/>
                </a:solidFill>
                <a:latin typeface="Roboto"/>
                <a:ea typeface="Roboto"/>
                <a:cs typeface="Roboto"/>
                <a:sym typeface="Roboto"/>
              </a:rPr>
              <a:t>Has an analysis of the potential impact of the dataset and its use on data subjects (e.g., a data protection impact analysis) been conducted?</a:t>
            </a:r>
            <a:endParaRPr b="1" sz="1000">
              <a:solidFill>
                <a:srgbClr val="2F2D2E"/>
              </a:solidFill>
              <a:latin typeface="Roboto"/>
              <a:ea typeface="Roboto"/>
              <a:cs typeface="Roboto"/>
              <a:sym typeface="Roboto"/>
            </a:endParaRPr>
          </a:p>
          <a:p>
            <a:pPr indent="0" lvl="0" marL="0" rtl="0" algn="l">
              <a:spcBef>
                <a:spcPts val="450"/>
              </a:spcBef>
              <a:spcAft>
                <a:spcPts val="0"/>
              </a:spcAft>
              <a:buNone/>
            </a:pPr>
            <a:r>
              <a:t/>
            </a:r>
            <a:endParaRPr sz="1000">
              <a:solidFill>
                <a:srgbClr val="2F2D2E"/>
              </a:solidFill>
              <a:latin typeface="Roboto"/>
              <a:ea typeface="Roboto"/>
              <a:cs typeface="Roboto"/>
              <a:sym typeface="Roboto"/>
            </a:endParaRPr>
          </a:p>
        </p:txBody>
      </p:sp>
      <p:sp>
        <p:nvSpPr>
          <p:cNvPr id="490" name="Google Shape;490;p43"/>
          <p:cNvSpPr txBox="1"/>
          <p:nvPr/>
        </p:nvSpPr>
        <p:spPr>
          <a:xfrm>
            <a:off x="6594027" y="4758610"/>
            <a:ext cx="4923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419" sz="900">
                <a:solidFill>
                  <a:srgbClr val="000000"/>
                </a:solidFill>
                <a:latin typeface="Roboto"/>
                <a:ea typeface="Roboto"/>
                <a:cs typeface="Roboto"/>
                <a:sym typeface="Roboto"/>
              </a:rPr>
              <a:t>Gebru. </a:t>
            </a:r>
            <a:r>
              <a:rPr i="1" lang="es-419" sz="900">
                <a:solidFill>
                  <a:srgbClr val="000000"/>
                </a:solidFill>
                <a:latin typeface="Roboto"/>
                <a:ea typeface="Roboto"/>
                <a:cs typeface="Roboto"/>
                <a:sym typeface="Roboto"/>
              </a:rPr>
              <a:t>Datasheets for datasets</a:t>
            </a:r>
            <a:r>
              <a:rPr lang="es-419" sz="900">
                <a:solidFill>
                  <a:srgbClr val="000000"/>
                </a:solidFill>
                <a:latin typeface="Roboto"/>
                <a:ea typeface="Roboto"/>
                <a:cs typeface="Roboto"/>
                <a:sym typeface="Roboto"/>
              </a:rPr>
              <a:t>.(2021)</a:t>
            </a:r>
            <a:endParaRPr sz="900">
              <a:solidFill>
                <a:srgbClr val="000000"/>
              </a:solidFill>
              <a:latin typeface="Roboto"/>
              <a:ea typeface="Roboto"/>
              <a:cs typeface="Roboto"/>
              <a:sym typeface="Roboto"/>
            </a:endParaRPr>
          </a:p>
          <a:p>
            <a:pPr indent="0" lvl="0" marL="0" rtl="0" algn="l">
              <a:spcBef>
                <a:spcPts val="0"/>
              </a:spcBef>
              <a:spcAft>
                <a:spcPts val="0"/>
              </a:spcAft>
              <a:buNone/>
            </a:pPr>
            <a:r>
              <a:rPr lang="es-419" sz="900">
                <a:solidFill>
                  <a:srgbClr val="000000"/>
                </a:solidFill>
                <a:latin typeface="Roboto"/>
                <a:ea typeface="Roboto"/>
                <a:cs typeface="Roboto"/>
                <a:sym typeface="Roboto"/>
              </a:rPr>
              <a:t>.arXiv.</a:t>
            </a:r>
            <a:r>
              <a:rPr lang="es-419" sz="900">
                <a:solidFill>
                  <a:srgbClr val="000000"/>
                </a:solidFill>
                <a:uFill>
                  <a:noFill/>
                </a:uFill>
                <a:latin typeface="Roboto"/>
                <a:ea typeface="Roboto"/>
                <a:cs typeface="Roboto"/>
                <a:sym typeface="Roboto"/>
                <a:hlinkClick r:id="rId9">
                  <a:extLst>
                    <a:ext uri="{A12FA001-AC4F-418D-AE19-62706E023703}">
                      <ahyp:hlinkClr val="tx"/>
                    </a:ext>
                  </a:extLst>
                </a:hlinkClick>
              </a:rPr>
              <a:t> </a:t>
            </a:r>
            <a:r>
              <a:rPr lang="es-419" sz="900" u="sng">
                <a:solidFill>
                  <a:srgbClr val="0097A7"/>
                </a:solidFill>
                <a:latin typeface="Roboto"/>
                <a:ea typeface="Roboto"/>
                <a:cs typeface="Roboto"/>
                <a:sym typeface="Roboto"/>
                <a:hlinkClick r:id="rId10">
                  <a:extLst>
                    <a:ext uri="{A12FA001-AC4F-418D-AE19-62706E023703}">
                      <ahyp:hlinkClr val="tx"/>
                    </a:ext>
                  </a:extLst>
                </a:hlinkClick>
              </a:rPr>
              <a:t>https://arxiv.org/abs/1803.09010</a:t>
            </a:r>
            <a:endParaRPr sz="1200">
              <a:latin typeface="Roboto"/>
              <a:ea typeface="Roboto"/>
              <a:cs typeface="Roboto"/>
              <a:sym typeface="Roboto"/>
            </a:endParaRPr>
          </a:p>
        </p:txBody>
      </p:sp>
      <p:sp>
        <p:nvSpPr>
          <p:cNvPr id="491" name="Google Shape;491;p43"/>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27th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44"/>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Inaccurate reporting of data can lead to bias</a:t>
            </a:r>
            <a:endParaRPr/>
          </a:p>
        </p:txBody>
      </p:sp>
      <p:sp>
        <p:nvSpPr>
          <p:cNvPr id="497" name="Google Shape;497;p44"/>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26</a:t>
            </a:r>
            <a:r>
              <a:rPr b="0" i="0" lang="es-419" sz="800" u="none" cap="none" strike="noStrike">
                <a:solidFill>
                  <a:srgbClr val="000000"/>
                </a:solidFill>
                <a:latin typeface="Montserrat"/>
                <a:ea typeface="Montserrat"/>
                <a:cs typeface="Montserrat"/>
                <a:sym typeface="Montserrat"/>
              </a:rPr>
              <a:t>th </a:t>
            </a:r>
            <a:r>
              <a:rPr lang="es-419" sz="800">
                <a:latin typeface="Montserrat"/>
                <a:ea typeface="Montserrat"/>
                <a:cs typeface="Montserrat"/>
                <a:sym typeface="Montserrat"/>
              </a:rPr>
              <a:t>October</a:t>
            </a:r>
            <a:r>
              <a:rPr b="0" i="0" lang="es-419" sz="800" u="none" cap="none" strike="noStrike">
                <a:solidFill>
                  <a:srgbClr val="000000"/>
                </a:solidFill>
                <a:latin typeface="Montserrat"/>
                <a:ea typeface="Montserrat"/>
                <a:cs typeface="Montserrat"/>
                <a:sym typeface="Montserrat"/>
              </a:rPr>
              <a:t> 2025)</a:t>
            </a:r>
            <a:endParaRPr b="0" i="0" sz="800" u="none" cap="none" strike="noStrike">
              <a:solidFill>
                <a:srgbClr val="000000"/>
              </a:solidFill>
              <a:latin typeface="Montserrat"/>
              <a:ea typeface="Montserrat"/>
              <a:cs typeface="Montserrat"/>
              <a:sym typeface="Montserrat"/>
            </a:endParaRPr>
          </a:p>
        </p:txBody>
      </p:sp>
      <p:pic>
        <p:nvPicPr>
          <p:cNvPr id="498" name="Google Shape;498;p44" title="Logos-BSC-AI-Factory-v3-horizontal.jpg"/>
          <p:cNvPicPr preferRelativeResize="0"/>
          <p:nvPr/>
        </p:nvPicPr>
        <p:blipFill>
          <a:blip r:embed="rId3">
            <a:alphaModFix/>
          </a:blip>
          <a:stretch>
            <a:fillRect/>
          </a:stretch>
        </p:blipFill>
        <p:spPr>
          <a:xfrm>
            <a:off x="19327" y="4554608"/>
            <a:ext cx="1210875" cy="510974"/>
          </a:xfrm>
          <a:prstGeom prst="rect">
            <a:avLst/>
          </a:prstGeom>
          <a:noFill/>
          <a:ln>
            <a:noFill/>
          </a:ln>
        </p:spPr>
      </p:pic>
      <p:pic>
        <p:nvPicPr>
          <p:cNvPr id="499" name="Google Shape;499;p44" title="EuroHPC logo and AIF stamp.png"/>
          <p:cNvPicPr preferRelativeResize="0"/>
          <p:nvPr/>
        </p:nvPicPr>
        <p:blipFill>
          <a:blip r:embed="rId4">
            <a:alphaModFix/>
          </a:blip>
          <a:stretch>
            <a:fillRect/>
          </a:stretch>
        </p:blipFill>
        <p:spPr>
          <a:xfrm>
            <a:off x="6741746" y="4398975"/>
            <a:ext cx="2484254" cy="822225"/>
          </a:xfrm>
          <a:prstGeom prst="rect">
            <a:avLst/>
          </a:prstGeom>
          <a:noFill/>
          <a:ln>
            <a:noFill/>
          </a:ln>
        </p:spPr>
      </p:pic>
      <p:pic>
        <p:nvPicPr>
          <p:cNvPr id="500" name="Google Shape;500;p44" title="EN_Co-fundedbytheEU_RGB_POS.png"/>
          <p:cNvPicPr preferRelativeResize="0"/>
          <p:nvPr/>
        </p:nvPicPr>
        <p:blipFill>
          <a:blip r:embed="rId5">
            <a:alphaModFix/>
          </a:blip>
          <a:stretch>
            <a:fillRect/>
          </a:stretch>
        </p:blipFill>
        <p:spPr>
          <a:xfrm>
            <a:off x="1251386" y="4674052"/>
            <a:ext cx="1218237" cy="272050"/>
          </a:xfrm>
          <a:prstGeom prst="rect">
            <a:avLst/>
          </a:prstGeom>
          <a:noFill/>
          <a:ln>
            <a:noFill/>
          </a:ln>
        </p:spPr>
      </p:pic>
      <p:sp>
        <p:nvSpPr>
          <p:cNvPr id="501" name="Google Shape;501;p44"/>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6">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7">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502" name="Google Shape;502;p44" title="b4w_logo.png"/>
          <p:cNvPicPr preferRelativeResize="0"/>
          <p:nvPr/>
        </p:nvPicPr>
        <p:blipFill>
          <a:blip r:embed="rId8">
            <a:alphaModFix/>
          </a:blip>
          <a:stretch>
            <a:fillRect/>
          </a:stretch>
        </p:blipFill>
        <p:spPr>
          <a:xfrm>
            <a:off x="8063629" y="406825"/>
            <a:ext cx="1059175" cy="323100"/>
          </a:xfrm>
          <a:prstGeom prst="rect">
            <a:avLst/>
          </a:prstGeom>
          <a:noFill/>
          <a:ln>
            <a:noFill/>
          </a:ln>
        </p:spPr>
      </p:pic>
      <p:sp>
        <p:nvSpPr>
          <p:cNvPr id="503" name="Google Shape;503;p44"/>
          <p:cNvSpPr txBox="1"/>
          <p:nvPr/>
        </p:nvSpPr>
        <p:spPr>
          <a:xfrm>
            <a:off x="787800" y="1014000"/>
            <a:ext cx="7568400" cy="2810700"/>
          </a:xfrm>
          <a:prstGeom prst="rect">
            <a:avLst/>
          </a:prstGeom>
          <a:noFill/>
          <a:ln>
            <a:noFill/>
          </a:ln>
        </p:spPr>
        <p:txBody>
          <a:bodyPr anchorCtr="0" anchor="t" bIns="91425" lIns="91425" spcFirstLastPara="1" rIns="91425" wrap="square" tIns="91425">
            <a:noAutofit/>
          </a:bodyPr>
          <a:lstStyle/>
          <a:p>
            <a:pPr indent="-323850" lvl="0" marL="457200" rtl="0" algn="l">
              <a:spcBef>
                <a:spcPts val="0"/>
              </a:spcBef>
              <a:spcAft>
                <a:spcPts val="0"/>
              </a:spcAft>
              <a:buClr>
                <a:srgbClr val="595959"/>
              </a:buClr>
              <a:buSzPts val="1500"/>
              <a:buChar char="●"/>
            </a:pPr>
            <a:r>
              <a:rPr lang="es-419" sz="1500">
                <a:solidFill>
                  <a:srgbClr val="595959"/>
                </a:solidFill>
              </a:rPr>
              <a:t>Systematic literature review to assess </a:t>
            </a:r>
            <a:r>
              <a:rPr b="1" lang="es-419" sz="1500">
                <a:solidFill>
                  <a:srgbClr val="595959"/>
                </a:solidFill>
              </a:rPr>
              <a:t>risk-of-bias (RoB)</a:t>
            </a:r>
            <a:endParaRPr b="1" sz="1500">
              <a:solidFill>
                <a:srgbClr val="595959"/>
              </a:solidFill>
            </a:endParaRPr>
          </a:p>
          <a:p>
            <a:pPr indent="-323850" lvl="0" marL="457200" rtl="0" algn="l">
              <a:spcBef>
                <a:spcPts val="0"/>
              </a:spcBef>
              <a:spcAft>
                <a:spcPts val="0"/>
              </a:spcAft>
              <a:buClr>
                <a:srgbClr val="595959"/>
              </a:buClr>
              <a:buSzPts val="1500"/>
              <a:buChar char="●"/>
            </a:pPr>
            <a:r>
              <a:rPr lang="es-419" sz="1500">
                <a:solidFill>
                  <a:srgbClr val="595959"/>
                </a:solidFill>
              </a:rPr>
              <a:t>48 studies examined (tabular, imaging, and hybrid data models)  </a:t>
            </a:r>
            <a:endParaRPr sz="1500">
              <a:solidFill>
                <a:srgbClr val="595959"/>
              </a:solidFill>
            </a:endParaRPr>
          </a:p>
          <a:p>
            <a:pPr indent="-323850" lvl="0" marL="457200" rtl="0" algn="l">
              <a:spcBef>
                <a:spcPts val="0"/>
              </a:spcBef>
              <a:spcAft>
                <a:spcPts val="0"/>
              </a:spcAft>
              <a:buClr>
                <a:srgbClr val="595959"/>
              </a:buClr>
              <a:buSzPts val="1500"/>
              <a:buChar char="●"/>
            </a:pPr>
            <a:r>
              <a:rPr lang="es-419" sz="1500">
                <a:solidFill>
                  <a:srgbClr val="595959"/>
                </a:solidFill>
              </a:rPr>
              <a:t>50% demonstrated a high RoB</a:t>
            </a:r>
            <a:endParaRPr sz="1500">
              <a:solidFill>
                <a:srgbClr val="595959"/>
              </a:solidFill>
            </a:endParaRPr>
          </a:p>
          <a:p>
            <a:pPr indent="0" lvl="0" marL="0" rtl="0" algn="l">
              <a:spcBef>
                <a:spcPts val="0"/>
              </a:spcBef>
              <a:spcAft>
                <a:spcPts val="0"/>
              </a:spcAft>
              <a:buNone/>
            </a:pPr>
            <a:r>
              <a:t/>
            </a:r>
            <a:endParaRPr sz="1500">
              <a:solidFill>
                <a:srgbClr val="595959"/>
              </a:solidFill>
            </a:endParaRPr>
          </a:p>
          <a:p>
            <a:pPr indent="0" lvl="0" marL="0" rtl="0" algn="l">
              <a:spcBef>
                <a:spcPts val="0"/>
              </a:spcBef>
              <a:spcAft>
                <a:spcPts val="0"/>
              </a:spcAft>
              <a:buNone/>
            </a:pPr>
            <a:r>
              <a:t/>
            </a:r>
            <a:endParaRPr sz="1500">
              <a:solidFill>
                <a:srgbClr val="595959"/>
              </a:solidFill>
            </a:endParaRPr>
          </a:p>
          <a:p>
            <a:pPr indent="-323850" lvl="0" marL="914400" rtl="0" algn="l">
              <a:spcBef>
                <a:spcPts val="0"/>
              </a:spcBef>
              <a:spcAft>
                <a:spcPts val="0"/>
              </a:spcAft>
              <a:buClr>
                <a:srgbClr val="595959"/>
              </a:buClr>
              <a:buSzPts val="1500"/>
              <a:buChar char="❏"/>
            </a:pPr>
            <a:r>
              <a:rPr lang="es-419" sz="1500">
                <a:solidFill>
                  <a:srgbClr val="595959"/>
                </a:solidFill>
              </a:rPr>
              <a:t>absent sociodemographic data</a:t>
            </a:r>
            <a:endParaRPr sz="1500">
              <a:solidFill>
                <a:srgbClr val="595959"/>
              </a:solidFill>
            </a:endParaRPr>
          </a:p>
          <a:p>
            <a:pPr indent="-323850" lvl="0" marL="914400" rtl="0" algn="l">
              <a:spcBef>
                <a:spcPts val="0"/>
              </a:spcBef>
              <a:spcAft>
                <a:spcPts val="0"/>
              </a:spcAft>
              <a:buClr>
                <a:srgbClr val="595959"/>
              </a:buClr>
              <a:buSzPts val="1500"/>
              <a:buChar char="❏"/>
            </a:pPr>
            <a:r>
              <a:rPr lang="es-419" sz="1500">
                <a:solidFill>
                  <a:srgbClr val="595959"/>
                </a:solidFill>
              </a:rPr>
              <a:t>imbalance or incomplete datasets</a:t>
            </a:r>
            <a:endParaRPr sz="1500">
              <a:solidFill>
                <a:srgbClr val="595959"/>
              </a:solidFill>
            </a:endParaRPr>
          </a:p>
          <a:p>
            <a:pPr indent="-323850" lvl="0" marL="914400" rtl="0" algn="l">
              <a:spcBef>
                <a:spcPts val="0"/>
              </a:spcBef>
              <a:spcAft>
                <a:spcPts val="0"/>
              </a:spcAft>
              <a:buClr>
                <a:srgbClr val="595959"/>
              </a:buClr>
              <a:buSzPts val="1500"/>
              <a:buChar char="❏"/>
            </a:pPr>
            <a:r>
              <a:rPr lang="es-419" sz="1500">
                <a:solidFill>
                  <a:srgbClr val="595959"/>
                </a:solidFill>
              </a:rPr>
              <a:t>weak algorithm design</a:t>
            </a:r>
            <a:endParaRPr sz="1500">
              <a:solidFill>
                <a:srgbClr val="595959"/>
              </a:solidFill>
            </a:endParaRPr>
          </a:p>
          <a:p>
            <a:pPr indent="0" lvl="0" marL="0" rtl="0" algn="l">
              <a:spcBef>
                <a:spcPts val="0"/>
              </a:spcBef>
              <a:spcAft>
                <a:spcPts val="0"/>
              </a:spcAft>
              <a:buNone/>
            </a:pPr>
            <a:r>
              <a:t/>
            </a:r>
            <a:endParaRPr sz="1800">
              <a:solidFill>
                <a:srgbClr val="595959"/>
              </a:solidFill>
            </a:endParaRPr>
          </a:p>
        </p:txBody>
      </p:sp>
      <p:sp>
        <p:nvSpPr>
          <p:cNvPr id="504" name="Google Shape;504;p44"/>
          <p:cNvSpPr txBox="1"/>
          <p:nvPr/>
        </p:nvSpPr>
        <p:spPr>
          <a:xfrm>
            <a:off x="5198600" y="4048443"/>
            <a:ext cx="38544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419" sz="1100">
                <a:solidFill>
                  <a:srgbClr val="000000"/>
                </a:solidFill>
              </a:rPr>
              <a:t>Kumar et al. “Artificial intelligence bias in medical system designs: a systematic review.” </a:t>
            </a:r>
            <a:r>
              <a:rPr i="1" lang="es-419" sz="1100">
                <a:solidFill>
                  <a:srgbClr val="000000"/>
                </a:solidFill>
              </a:rPr>
              <a:t>Multimed Tools Appl</a:t>
            </a:r>
            <a:r>
              <a:rPr lang="es-419" sz="1100">
                <a:solidFill>
                  <a:srgbClr val="000000"/>
                </a:solidFill>
              </a:rPr>
              <a:t> (2024)</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p45"/>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chemeClr val="lt1"/>
              </a:buClr>
              <a:buSzPts val="2100"/>
              <a:buFont typeface="Arial"/>
              <a:buNone/>
            </a:pPr>
            <a:r>
              <a:rPr lang="es-419"/>
              <a:t>Inaccurate reporting of data can lead to bias</a:t>
            </a:r>
            <a:endParaRPr/>
          </a:p>
        </p:txBody>
      </p:sp>
      <p:pic>
        <p:nvPicPr>
          <p:cNvPr id="510" name="Google Shape;510;p45" title="Logos-BSC-AI-Factory-v3-horizontal.jpg"/>
          <p:cNvPicPr preferRelativeResize="0"/>
          <p:nvPr/>
        </p:nvPicPr>
        <p:blipFill>
          <a:blip r:embed="rId3">
            <a:alphaModFix/>
          </a:blip>
          <a:stretch>
            <a:fillRect/>
          </a:stretch>
        </p:blipFill>
        <p:spPr>
          <a:xfrm>
            <a:off x="19327" y="4554608"/>
            <a:ext cx="1210875" cy="510974"/>
          </a:xfrm>
          <a:prstGeom prst="rect">
            <a:avLst/>
          </a:prstGeom>
          <a:noFill/>
          <a:ln>
            <a:noFill/>
          </a:ln>
        </p:spPr>
      </p:pic>
      <p:pic>
        <p:nvPicPr>
          <p:cNvPr id="511" name="Google Shape;511;p45" title="EuroHPC logo and AIF stamp.png"/>
          <p:cNvPicPr preferRelativeResize="0"/>
          <p:nvPr/>
        </p:nvPicPr>
        <p:blipFill>
          <a:blip r:embed="rId4">
            <a:alphaModFix/>
          </a:blip>
          <a:stretch>
            <a:fillRect/>
          </a:stretch>
        </p:blipFill>
        <p:spPr>
          <a:xfrm>
            <a:off x="6741746" y="4398975"/>
            <a:ext cx="2484254" cy="822225"/>
          </a:xfrm>
          <a:prstGeom prst="rect">
            <a:avLst/>
          </a:prstGeom>
          <a:noFill/>
          <a:ln>
            <a:noFill/>
          </a:ln>
        </p:spPr>
      </p:pic>
      <p:pic>
        <p:nvPicPr>
          <p:cNvPr id="512" name="Google Shape;512;p45" title="EN_Co-fundedbytheEU_RGB_POS.png"/>
          <p:cNvPicPr preferRelativeResize="0"/>
          <p:nvPr/>
        </p:nvPicPr>
        <p:blipFill>
          <a:blip r:embed="rId5">
            <a:alphaModFix/>
          </a:blip>
          <a:stretch>
            <a:fillRect/>
          </a:stretch>
        </p:blipFill>
        <p:spPr>
          <a:xfrm>
            <a:off x="1251386" y="4674052"/>
            <a:ext cx="1218237" cy="272050"/>
          </a:xfrm>
          <a:prstGeom prst="rect">
            <a:avLst/>
          </a:prstGeom>
          <a:noFill/>
          <a:ln>
            <a:noFill/>
          </a:ln>
        </p:spPr>
      </p:pic>
      <p:sp>
        <p:nvSpPr>
          <p:cNvPr id="513" name="Google Shape;513;p45"/>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6">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7">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514" name="Google Shape;514;p45" title="b4w_logo.png"/>
          <p:cNvPicPr preferRelativeResize="0"/>
          <p:nvPr/>
        </p:nvPicPr>
        <p:blipFill>
          <a:blip r:embed="rId8">
            <a:alphaModFix/>
          </a:blip>
          <a:stretch>
            <a:fillRect/>
          </a:stretch>
        </p:blipFill>
        <p:spPr>
          <a:xfrm>
            <a:off x="8063629" y="406825"/>
            <a:ext cx="1059175" cy="323100"/>
          </a:xfrm>
          <a:prstGeom prst="rect">
            <a:avLst/>
          </a:prstGeom>
          <a:noFill/>
          <a:ln>
            <a:noFill/>
          </a:ln>
        </p:spPr>
      </p:pic>
      <p:sp>
        <p:nvSpPr>
          <p:cNvPr id="515" name="Google Shape;515;p45"/>
          <p:cNvSpPr txBox="1"/>
          <p:nvPr/>
        </p:nvSpPr>
        <p:spPr>
          <a:xfrm>
            <a:off x="384175" y="3847025"/>
            <a:ext cx="2058600" cy="186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i="1" lang="es-419" sz="900">
                <a:solidFill>
                  <a:srgbClr val="595959"/>
                </a:solidFill>
              </a:rPr>
              <a:t>20 Marzo 2025, the Guardian</a:t>
            </a:r>
            <a:endParaRPr sz="1300">
              <a:latin typeface="Calibri"/>
              <a:ea typeface="Calibri"/>
              <a:cs typeface="Calibri"/>
              <a:sym typeface="Calibri"/>
            </a:endParaRPr>
          </a:p>
        </p:txBody>
      </p:sp>
      <p:sp>
        <p:nvSpPr>
          <p:cNvPr id="516" name="Google Shape;516;p45"/>
          <p:cNvSpPr txBox="1"/>
          <p:nvPr/>
        </p:nvSpPr>
        <p:spPr>
          <a:xfrm>
            <a:off x="1094675" y="1758175"/>
            <a:ext cx="3360900" cy="67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pic>
        <p:nvPicPr>
          <p:cNvPr id="517" name="Google Shape;517;p45"/>
          <p:cNvPicPr preferRelativeResize="0"/>
          <p:nvPr/>
        </p:nvPicPr>
        <p:blipFill>
          <a:blip r:embed="rId9">
            <a:alphaModFix/>
          </a:blip>
          <a:stretch>
            <a:fillRect/>
          </a:stretch>
        </p:blipFill>
        <p:spPr>
          <a:xfrm>
            <a:off x="431975" y="952151"/>
            <a:ext cx="3031799" cy="2858548"/>
          </a:xfrm>
          <a:prstGeom prst="rect">
            <a:avLst/>
          </a:prstGeom>
          <a:noFill/>
          <a:ln>
            <a:noFill/>
          </a:ln>
        </p:spPr>
      </p:pic>
      <p:pic>
        <p:nvPicPr>
          <p:cNvPr id="518" name="Google Shape;518;p45"/>
          <p:cNvPicPr preferRelativeResize="0"/>
          <p:nvPr/>
        </p:nvPicPr>
        <p:blipFill>
          <a:blip r:embed="rId10">
            <a:alphaModFix/>
          </a:blip>
          <a:stretch>
            <a:fillRect/>
          </a:stretch>
        </p:blipFill>
        <p:spPr>
          <a:xfrm>
            <a:off x="3463778" y="1292713"/>
            <a:ext cx="5008671" cy="2418900"/>
          </a:xfrm>
          <a:prstGeom prst="rect">
            <a:avLst/>
          </a:prstGeom>
          <a:noFill/>
          <a:ln>
            <a:noFill/>
          </a:ln>
        </p:spPr>
      </p:pic>
      <p:sp>
        <p:nvSpPr>
          <p:cNvPr id="519" name="Google Shape;519;p45"/>
          <p:cNvSpPr txBox="1"/>
          <p:nvPr/>
        </p:nvSpPr>
        <p:spPr>
          <a:xfrm>
            <a:off x="3390075" y="3769725"/>
            <a:ext cx="5594100" cy="354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200"/>
              </a:spcAft>
              <a:buNone/>
            </a:pPr>
            <a:r>
              <a:rPr b="1" lang="es-419" sz="1100">
                <a:solidFill>
                  <a:srgbClr val="000000"/>
                </a:solidFill>
              </a:rPr>
              <a:t>Sex and gender questions in surveys held by the UK Data Service, 1946 to 2023</a:t>
            </a:r>
            <a:endParaRPr sz="1800">
              <a:solidFill>
                <a:srgbClr val="595959"/>
              </a:solidFill>
            </a:endParaRPr>
          </a:p>
        </p:txBody>
      </p:sp>
      <p:sp>
        <p:nvSpPr>
          <p:cNvPr id="520" name="Google Shape;520;p45"/>
          <p:cNvSpPr txBox="1"/>
          <p:nvPr/>
        </p:nvSpPr>
        <p:spPr>
          <a:xfrm>
            <a:off x="340725" y="4221925"/>
            <a:ext cx="58392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rPr i="1" lang="es-419" sz="900">
                <a:solidFill>
                  <a:srgbClr val="000000"/>
                </a:solidFill>
              </a:rPr>
              <a:t>Review of data, statistics and research on sex and gender: executive summary.https://www.gov.uk/government/organisations/department-for-science-innovation-and-technology</a:t>
            </a:r>
            <a:endParaRPr i="1" sz="1100">
              <a:solidFill>
                <a:srgbClr val="000000"/>
              </a:solidFill>
            </a:endParaRPr>
          </a:p>
        </p:txBody>
      </p:sp>
      <p:sp>
        <p:nvSpPr>
          <p:cNvPr id="521" name="Google Shape;521;p45"/>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27th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id="526" name="Google Shape;526;p46"/>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chemeClr val="lt1"/>
              </a:buClr>
              <a:buSzPts val="2100"/>
              <a:buFont typeface="Arial"/>
              <a:buNone/>
            </a:pPr>
            <a:r>
              <a:rPr lang="es-419"/>
              <a:t>Inaccurate reporting of data can lead to bias</a:t>
            </a:r>
            <a:endParaRPr/>
          </a:p>
        </p:txBody>
      </p:sp>
      <p:pic>
        <p:nvPicPr>
          <p:cNvPr id="527" name="Google Shape;527;p46" title="Logos-BSC-AI-Factory-v3-horizontal.jpg"/>
          <p:cNvPicPr preferRelativeResize="0"/>
          <p:nvPr/>
        </p:nvPicPr>
        <p:blipFill>
          <a:blip r:embed="rId3">
            <a:alphaModFix/>
          </a:blip>
          <a:stretch>
            <a:fillRect/>
          </a:stretch>
        </p:blipFill>
        <p:spPr>
          <a:xfrm>
            <a:off x="19327" y="4554608"/>
            <a:ext cx="1210875" cy="510974"/>
          </a:xfrm>
          <a:prstGeom prst="rect">
            <a:avLst/>
          </a:prstGeom>
          <a:noFill/>
          <a:ln>
            <a:noFill/>
          </a:ln>
        </p:spPr>
      </p:pic>
      <p:pic>
        <p:nvPicPr>
          <p:cNvPr id="528" name="Google Shape;528;p46" title="EuroHPC logo and AIF stamp.png"/>
          <p:cNvPicPr preferRelativeResize="0"/>
          <p:nvPr/>
        </p:nvPicPr>
        <p:blipFill>
          <a:blip r:embed="rId4">
            <a:alphaModFix/>
          </a:blip>
          <a:stretch>
            <a:fillRect/>
          </a:stretch>
        </p:blipFill>
        <p:spPr>
          <a:xfrm>
            <a:off x="6741746" y="4398975"/>
            <a:ext cx="2484254" cy="822225"/>
          </a:xfrm>
          <a:prstGeom prst="rect">
            <a:avLst/>
          </a:prstGeom>
          <a:noFill/>
          <a:ln>
            <a:noFill/>
          </a:ln>
        </p:spPr>
      </p:pic>
      <p:pic>
        <p:nvPicPr>
          <p:cNvPr id="529" name="Google Shape;529;p46" title="EN_Co-fundedbytheEU_RGB_POS.png"/>
          <p:cNvPicPr preferRelativeResize="0"/>
          <p:nvPr/>
        </p:nvPicPr>
        <p:blipFill>
          <a:blip r:embed="rId5">
            <a:alphaModFix/>
          </a:blip>
          <a:stretch>
            <a:fillRect/>
          </a:stretch>
        </p:blipFill>
        <p:spPr>
          <a:xfrm>
            <a:off x="1251386" y="4674052"/>
            <a:ext cx="1218237" cy="272050"/>
          </a:xfrm>
          <a:prstGeom prst="rect">
            <a:avLst/>
          </a:prstGeom>
          <a:noFill/>
          <a:ln>
            <a:noFill/>
          </a:ln>
        </p:spPr>
      </p:pic>
      <p:sp>
        <p:nvSpPr>
          <p:cNvPr id="530" name="Google Shape;530;p46"/>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6">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7">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531" name="Google Shape;531;p46" title="b4w_logo.png"/>
          <p:cNvPicPr preferRelativeResize="0"/>
          <p:nvPr/>
        </p:nvPicPr>
        <p:blipFill>
          <a:blip r:embed="rId8">
            <a:alphaModFix/>
          </a:blip>
          <a:stretch>
            <a:fillRect/>
          </a:stretch>
        </p:blipFill>
        <p:spPr>
          <a:xfrm>
            <a:off x="8063629" y="406825"/>
            <a:ext cx="1059175" cy="323100"/>
          </a:xfrm>
          <a:prstGeom prst="rect">
            <a:avLst/>
          </a:prstGeom>
          <a:noFill/>
          <a:ln>
            <a:noFill/>
          </a:ln>
        </p:spPr>
      </p:pic>
      <p:pic>
        <p:nvPicPr>
          <p:cNvPr id="532" name="Google Shape;532;p46" title="Captura desde 2025-05-12 10-18-36.png"/>
          <p:cNvPicPr preferRelativeResize="0"/>
          <p:nvPr/>
        </p:nvPicPr>
        <p:blipFill>
          <a:blip r:embed="rId9">
            <a:alphaModFix/>
          </a:blip>
          <a:stretch>
            <a:fillRect/>
          </a:stretch>
        </p:blipFill>
        <p:spPr>
          <a:xfrm>
            <a:off x="1296550" y="2559375"/>
            <a:ext cx="3434380" cy="1775650"/>
          </a:xfrm>
          <a:prstGeom prst="rect">
            <a:avLst/>
          </a:prstGeom>
          <a:noFill/>
          <a:ln>
            <a:noFill/>
          </a:ln>
        </p:spPr>
      </p:pic>
      <p:pic>
        <p:nvPicPr>
          <p:cNvPr id="533" name="Google Shape;533;p46"/>
          <p:cNvPicPr preferRelativeResize="0"/>
          <p:nvPr/>
        </p:nvPicPr>
        <p:blipFill>
          <a:blip r:embed="rId10">
            <a:alphaModFix/>
          </a:blip>
          <a:stretch>
            <a:fillRect/>
          </a:stretch>
        </p:blipFill>
        <p:spPr>
          <a:xfrm>
            <a:off x="5046700" y="1332424"/>
            <a:ext cx="3813200" cy="3330800"/>
          </a:xfrm>
          <a:prstGeom prst="rect">
            <a:avLst/>
          </a:prstGeom>
          <a:noFill/>
          <a:ln>
            <a:noFill/>
          </a:ln>
        </p:spPr>
      </p:pic>
      <p:sp>
        <p:nvSpPr>
          <p:cNvPr id="534" name="Google Shape;534;p46"/>
          <p:cNvSpPr txBox="1"/>
          <p:nvPr/>
        </p:nvSpPr>
        <p:spPr>
          <a:xfrm>
            <a:off x="7099088" y="4284207"/>
            <a:ext cx="2058600" cy="186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i="1" lang="es-419" sz="900">
                <a:solidFill>
                  <a:srgbClr val="595959"/>
                </a:solidFill>
              </a:rPr>
              <a:t>7 Marzo 2025, The New York Times</a:t>
            </a:r>
            <a:endParaRPr sz="1300">
              <a:latin typeface="Calibri"/>
              <a:ea typeface="Calibri"/>
              <a:cs typeface="Calibri"/>
              <a:sym typeface="Calibri"/>
            </a:endParaRPr>
          </a:p>
        </p:txBody>
      </p:sp>
      <p:sp>
        <p:nvSpPr>
          <p:cNvPr id="535" name="Google Shape;535;p46"/>
          <p:cNvSpPr txBox="1"/>
          <p:nvPr/>
        </p:nvSpPr>
        <p:spPr>
          <a:xfrm>
            <a:off x="4825250" y="782400"/>
            <a:ext cx="4122600" cy="6480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1200"/>
              </a:spcBef>
              <a:spcAft>
                <a:spcPts val="1200"/>
              </a:spcAft>
              <a:buNone/>
            </a:pPr>
            <a:r>
              <a:rPr b="1" lang="es-419">
                <a:solidFill>
                  <a:srgbClr val="000000"/>
                </a:solidFill>
                <a:latin typeface="Domine"/>
                <a:ea typeface="Domine"/>
                <a:cs typeface="Domine"/>
                <a:sym typeface="Domine"/>
              </a:rPr>
              <a:t>These Words Are Disappearing in the New Trump Administration</a:t>
            </a:r>
            <a:endParaRPr i="1">
              <a:solidFill>
                <a:srgbClr val="000000"/>
              </a:solidFill>
              <a:latin typeface="Domine"/>
              <a:ea typeface="Domine"/>
              <a:cs typeface="Domine"/>
              <a:sym typeface="Domine"/>
            </a:endParaRPr>
          </a:p>
        </p:txBody>
      </p:sp>
      <p:sp>
        <p:nvSpPr>
          <p:cNvPr id="536" name="Google Shape;536;p46"/>
          <p:cNvSpPr txBox="1"/>
          <p:nvPr/>
        </p:nvSpPr>
        <p:spPr>
          <a:xfrm>
            <a:off x="419800" y="4347400"/>
            <a:ext cx="46269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419" sz="1000"/>
              <a:t>https://orwh.od.nih.gov/sex-gender/sex-and-gender-in-health-and-disease</a:t>
            </a:r>
            <a:endParaRPr sz="1000"/>
          </a:p>
        </p:txBody>
      </p:sp>
      <p:pic>
        <p:nvPicPr>
          <p:cNvPr id="537" name="Google Shape;537;p46"/>
          <p:cNvPicPr preferRelativeResize="0"/>
          <p:nvPr/>
        </p:nvPicPr>
        <p:blipFill>
          <a:blip r:embed="rId11">
            <a:alphaModFix/>
          </a:blip>
          <a:stretch>
            <a:fillRect/>
          </a:stretch>
        </p:blipFill>
        <p:spPr>
          <a:xfrm>
            <a:off x="275348" y="879925"/>
            <a:ext cx="4455638" cy="1559675"/>
          </a:xfrm>
          <a:prstGeom prst="rect">
            <a:avLst/>
          </a:prstGeom>
          <a:noFill/>
          <a:ln>
            <a:noFill/>
          </a:ln>
        </p:spPr>
      </p:pic>
      <p:cxnSp>
        <p:nvCxnSpPr>
          <p:cNvPr id="538" name="Google Shape;538;p46"/>
          <p:cNvCxnSpPr>
            <a:stCxn id="537" idx="1"/>
            <a:endCxn id="532" idx="1"/>
          </p:cNvCxnSpPr>
          <p:nvPr/>
        </p:nvCxnSpPr>
        <p:spPr>
          <a:xfrm>
            <a:off x="275348" y="1659763"/>
            <a:ext cx="1021200" cy="1787400"/>
          </a:xfrm>
          <a:prstGeom prst="bentConnector3">
            <a:avLst>
              <a:gd fmla="val -23318" name="adj1"/>
            </a:avLst>
          </a:prstGeom>
          <a:noFill/>
          <a:ln cap="flat" cmpd="sng" w="9525">
            <a:solidFill>
              <a:srgbClr val="595959"/>
            </a:solidFill>
            <a:prstDash val="solid"/>
            <a:round/>
            <a:headEnd len="med" w="med" type="none"/>
            <a:tailEnd len="med" w="med" type="triangle"/>
          </a:ln>
        </p:spPr>
      </p:cxnSp>
      <p:sp>
        <p:nvSpPr>
          <p:cNvPr id="539" name="Google Shape;539;p46"/>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27th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sp>
        <p:nvSpPr>
          <p:cNvPr id="544" name="Google Shape;544;p47"/>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Guidelines as a pillar of clinical practice</a:t>
            </a:r>
            <a:endParaRPr/>
          </a:p>
        </p:txBody>
      </p:sp>
      <p:pic>
        <p:nvPicPr>
          <p:cNvPr id="545" name="Google Shape;545;p47" title="Logos-BSC-AI-Factory-v3-horizontal.jpg"/>
          <p:cNvPicPr preferRelativeResize="0"/>
          <p:nvPr/>
        </p:nvPicPr>
        <p:blipFill>
          <a:blip r:embed="rId3">
            <a:alphaModFix/>
          </a:blip>
          <a:stretch>
            <a:fillRect/>
          </a:stretch>
        </p:blipFill>
        <p:spPr>
          <a:xfrm>
            <a:off x="19327" y="4554608"/>
            <a:ext cx="1210875" cy="510974"/>
          </a:xfrm>
          <a:prstGeom prst="rect">
            <a:avLst/>
          </a:prstGeom>
          <a:noFill/>
          <a:ln>
            <a:noFill/>
          </a:ln>
        </p:spPr>
      </p:pic>
      <p:pic>
        <p:nvPicPr>
          <p:cNvPr id="546" name="Google Shape;546;p47" title="EuroHPC logo and AIF stamp.png"/>
          <p:cNvPicPr preferRelativeResize="0"/>
          <p:nvPr/>
        </p:nvPicPr>
        <p:blipFill>
          <a:blip r:embed="rId4">
            <a:alphaModFix/>
          </a:blip>
          <a:stretch>
            <a:fillRect/>
          </a:stretch>
        </p:blipFill>
        <p:spPr>
          <a:xfrm>
            <a:off x="6741746" y="4398975"/>
            <a:ext cx="2484254" cy="822225"/>
          </a:xfrm>
          <a:prstGeom prst="rect">
            <a:avLst/>
          </a:prstGeom>
          <a:noFill/>
          <a:ln>
            <a:noFill/>
          </a:ln>
        </p:spPr>
      </p:pic>
      <p:pic>
        <p:nvPicPr>
          <p:cNvPr id="547" name="Google Shape;547;p47" title="EN_Co-fundedbytheEU_RGB_POS.png"/>
          <p:cNvPicPr preferRelativeResize="0"/>
          <p:nvPr/>
        </p:nvPicPr>
        <p:blipFill>
          <a:blip r:embed="rId5">
            <a:alphaModFix/>
          </a:blip>
          <a:stretch>
            <a:fillRect/>
          </a:stretch>
        </p:blipFill>
        <p:spPr>
          <a:xfrm>
            <a:off x="1251386" y="4674052"/>
            <a:ext cx="1218237" cy="272050"/>
          </a:xfrm>
          <a:prstGeom prst="rect">
            <a:avLst/>
          </a:prstGeom>
          <a:noFill/>
          <a:ln>
            <a:noFill/>
          </a:ln>
        </p:spPr>
      </p:pic>
      <p:sp>
        <p:nvSpPr>
          <p:cNvPr id="548" name="Google Shape;548;p47"/>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6">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7">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549" name="Google Shape;549;p47" title="b4w_logo.png"/>
          <p:cNvPicPr preferRelativeResize="0"/>
          <p:nvPr/>
        </p:nvPicPr>
        <p:blipFill>
          <a:blip r:embed="rId8">
            <a:alphaModFix/>
          </a:blip>
          <a:stretch>
            <a:fillRect/>
          </a:stretch>
        </p:blipFill>
        <p:spPr>
          <a:xfrm>
            <a:off x="8063629" y="406825"/>
            <a:ext cx="1059175" cy="323100"/>
          </a:xfrm>
          <a:prstGeom prst="rect">
            <a:avLst/>
          </a:prstGeom>
          <a:noFill/>
          <a:ln>
            <a:noFill/>
          </a:ln>
        </p:spPr>
      </p:pic>
      <p:pic>
        <p:nvPicPr>
          <p:cNvPr id="550" name="Google Shape;550;p47"/>
          <p:cNvPicPr preferRelativeResize="0"/>
          <p:nvPr/>
        </p:nvPicPr>
        <p:blipFill>
          <a:blip r:embed="rId9">
            <a:alphaModFix/>
          </a:blip>
          <a:stretch>
            <a:fillRect/>
          </a:stretch>
        </p:blipFill>
        <p:spPr>
          <a:xfrm>
            <a:off x="4644453" y="934800"/>
            <a:ext cx="4376707" cy="3611274"/>
          </a:xfrm>
          <a:prstGeom prst="rect">
            <a:avLst/>
          </a:prstGeom>
          <a:noFill/>
          <a:ln>
            <a:noFill/>
          </a:ln>
          <a:effectLst>
            <a:outerShdw blurRad="57150" rotWithShape="0" algn="bl" dir="3900000" dist="19050">
              <a:srgbClr val="000000">
                <a:alpha val="49410"/>
              </a:srgbClr>
            </a:outerShdw>
          </a:effectLst>
        </p:spPr>
      </p:pic>
      <p:pic>
        <p:nvPicPr>
          <p:cNvPr id="551" name="Google Shape;551;p47"/>
          <p:cNvPicPr preferRelativeResize="0"/>
          <p:nvPr/>
        </p:nvPicPr>
        <p:blipFill>
          <a:blip r:embed="rId10">
            <a:alphaModFix/>
          </a:blip>
          <a:stretch>
            <a:fillRect/>
          </a:stretch>
        </p:blipFill>
        <p:spPr>
          <a:xfrm>
            <a:off x="223325" y="913650"/>
            <a:ext cx="4145677" cy="3420183"/>
          </a:xfrm>
          <a:prstGeom prst="rect">
            <a:avLst/>
          </a:prstGeom>
          <a:noFill/>
          <a:ln>
            <a:noFill/>
          </a:ln>
        </p:spPr>
      </p:pic>
      <p:sp>
        <p:nvSpPr>
          <p:cNvPr id="552" name="Google Shape;552;p47"/>
          <p:cNvSpPr txBox="1"/>
          <p:nvPr/>
        </p:nvSpPr>
        <p:spPr>
          <a:xfrm>
            <a:off x="4568250" y="4603375"/>
            <a:ext cx="2318700" cy="186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i="1" lang="es-419" sz="800">
                <a:solidFill>
                  <a:srgbClr val="595959"/>
                </a:solidFill>
              </a:rPr>
              <a:t>Sabine Oertelt-Prigione et al. 2023, BMJ </a:t>
            </a:r>
            <a:endParaRPr sz="1200">
              <a:latin typeface="Calibri"/>
              <a:ea typeface="Calibri"/>
              <a:cs typeface="Calibri"/>
              <a:sym typeface="Calibri"/>
            </a:endParaRPr>
          </a:p>
        </p:txBody>
      </p:sp>
      <p:sp>
        <p:nvSpPr>
          <p:cNvPr id="553" name="Google Shape;553;p47"/>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27th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1"/>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AI Life Cycle</a:t>
            </a:r>
            <a:endParaRPr/>
          </a:p>
        </p:txBody>
      </p:sp>
      <p:pic>
        <p:nvPicPr>
          <p:cNvPr id="131" name="Google Shape;131;p21" title="Logos-BSC-AI-Factory-v3-horizontal.jpg"/>
          <p:cNvPicPr preferRelativeResize="0"/>
          <p:nvPr/>
        </p:nvPicPr>
        <p:blipFill>
          <a:blip r:embed="rId3">
            <a:alphaModFix/>
          </a:blip>
          <a:stretch>
            <a:fillRect/>
          </a:stretch>
        </p:blipFill>
        <p:spPr>
          <a:xfrm>
            <a:off x="19327" y="4554608"/>
            <a:ext cx="1210875" cy="510974"/>
          </a:xfrm>
          <a:prstGeom prst="rect">
            <a:avLst/>
          </a:prstGeom>
          <a:noFill/>
          <a:ln>
            <a:noFill/>
          </a:ln>
        </p:spPr>
      </p:pic>
      <p:pic>
        <p:nvPicPr>
          <p:cNvPr id="132" name="Google Shape;132;p21" title="EuroHPC logo and AIF stamp.png"/>
          <p:cNvPicPr preferRelativeResize="0"/>
          <p:nvPr/>
        </p:nvPicPr>
        <p:blipFill>
          <a:blip r:embed="rId4">
            <a:alphaModFix/>
          </a:blip>
          <a:stretch>
            <a:fillRect/>
          </a:stretch>
        </p:blipFill>
        <p:spPr>
          <a:xfrm>
            <a:off x="6741746" y="4398975"/>
            <a:ext cx="2484254" cy="822225"/>
          </a:xfrm>
          <a:prstGeom prst="rect">
            <a:avLst/>
          </a:prstGeom>
          <a:noFill/>
          <a:ln>
            <a:noFill/>
          </a:ln>
        </p:spPr>
      </p:pic>
      <p:pic>
        <p:nvPicPr>
          <p:cNvPr id="133" name="Google Shape;133;p21" title="EN_Co-fundedbytheEU_RGB_POS.png"/>
          <p:cNvPicPr preferRelativeResize="0"/>
          <p:nvPr/>
        </p:nvPicPr>
        <p:blipFill>
          <a:blip r:embed="rId5">
            <a:alphaModFix/>
          </a:blip>
          <a:stretch>
            <a:fillRect/>
          </a:stretch>
        </p:blipFill>
        <p:spPr>
          <a:xfrm>
            <a:off x="1251386" y="4674052"/>
            <a:ext cx="1218237" cy="272050"/>
          </a:xfrm>
          <a:prstGeom prst="rect">
            <a:avLst/>
          </a:prstGeom>
          <a:noFill/>
          <a:ln>
            <a:noFill/>
          </a:ln>
        </p:spPr>
      </p:pic>
      <p:sp>
        <p:nvSpPr>
          <p:cNvPr id="134" name="Google Shape;134;p21"/>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6">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7">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135" name="Google Shape;135;p21" title="b4w_logo.png"/>
          <p:cNvPicPr preferRelativeResize="0"/>
          <p:nvPr/>
        </p:nvPicPr>
        <p:blipFill>
          <a:blip r:embed="rId8">
            <a:alphaModFix/>
          </a:blip>
          <a:stretch>
            <a:fillRect/>
          </a:stretch>
        </p:blipFill>
        <p:spPr>
          <a:xfrm>
            <a:off x="8063629" y="406825"/>
            <a:ext cx="1059175" cy="323100"/>
          </a:xfrm>
          <a:prstGeom prst="rect">
            <a:avLst/>
          </a:prstGeom>
          <a:noFill/>
          <a:ln>
            <a:noFill/>
          </a:ln>
        </p:spPr>
      </p:pic>
      <p:pic>
        <p:nvPicPr>
          <p:cNvPr id="136" name="Google Shape;136;p21"/>
          <p:cNvPicPr preferRelativeResize="0"/>
          <p:nvPr/>
        </p:nvPicPr>
        <p:blipFill>
          <a:blip r:embed="rId9">
            <a:alphaModFix/>
          </a:blip>
          <a:stretch>
            <a:fillRect/>
          </a:stretch>
        </p:blipFill>
        <p:spPr>
          <a:xfrm>
            <a:off x="1454243" y="1132948"/>
            <a:ext cx="6176265" cy="3131376"/>
          </a:xfrm>
          <a:prstGeom prst="rect">
            <a:avLst/>
          </a:prstGeom>
          <a:noFill/>
          <a:ln>
            <a:noFill/>
          </a:ln>
        </p:spPr>
      </p:pic>
      <p:sp>
        <p:nvSpPr>
          <p:cNvPr id="137" name="Google Shape;137;p21"/>
          <p:cNvSpPr txBox="1"/>
          <p:nvPr/>
        </p:nvSpPr>
        <p:spPr>
          <a:xfrm>
            <a:off x="6266541" y="4227394"/>
            <a:ext cx="1423200" cy="298500"/>
          </a:xfrm>
          <a:prstGeom prst="rect">
            <a:avLst/>
          </a:prstGeom>
          <a:noFill/>
          <a:ln>
            <a:noFill/>
          </a:ln>
        </p:spPr>
        <p:txBody>
          <a:bodyPr anchorCtr="0" anchor="t" bIns="70950" lIns="70950" spcFirstLastPara="1" rIns="70950" wrap="square" tIns="70950">
            <a:spAutoFit/>
          </a:bodyPr>
          <a:lstStyle/>
          <a:p>
            <a:pPr indent="0" lvl="0" marL="0" rtl="0" algn="r">
              <a:spcBef>
                <a:spcPts val="0"/>
              </a:spcBef>
              <a:spcAft>
                <a:spcPts val="0"/>
              </a:spcAft>
              <a:buNone/>
            </a:pPr>
            <a:r>
              <a:rPr i="1" lang="es-419" sz="1009"/>
              <a:t>BMJ</a:t>
            </a:r>
            <a:r>
              <a:rPr lang="es-419" sz="1009"/>
              <a:t> 2021;372:n304</a:t>
            </a:r>
            <a:endParaRPr sz="1009"/>
          </a:p>
        </p:txBody>
      </p:sp>
      <p:sp>
        <p:nvSpPr>
          <p:cNvPr id="138" name="Google Shape;138;p21"/>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27th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7" name="Shape 557"/>
        <p:cNvGrpSpPr/>
        <p:nvPr/>
      </p:nvGrpSpPr>
      <p:grpSpPr>
        <a:xfrm>
          <a:off x="0" y="0"/>
          <a:ext cx="0" cy="0"/>
          <a:chOff x="0" y="0"/>
          <a:chExt cx="0" cy="0"/>
        </a:xfrm>
      </p:grpSpPr>
      <p:sp>
        <p:nvSpPr>
          <p:cNvPr id="558" name="Google Shape;558;p48"/>
          <p:cNvSpPr txBox="1"/>
          <p:nvPr/>
        </p:nvSpPr>
        <p:spPr>
          <a:xfrm>
            <a:off x="6586875"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sp>
        <p:nvSpPr>
          <p:cNvPr id="559" name="Google Shape;559;p48"/>
          <p:cNvSpPr txBox="1"/>
          <p:nvPr>
            <p:ph type="title"/>
          </p:nvPr>
        </p:nvSpPr>
        <p:spPr>
          <a:xfrm>
            <a:off x="376350" y="383275"/>
            <a:ext cx="5949600" cy="1306800"/>
          </a:xfrm>
          <a:prstGeom prst="rect">
            <a:avLst/>
          </a:prstGeom>
          <a:noFill/>
          <a:ln>
            <a:noFill/>
          </a:ln>
        </p:spPr>
        <p:txBody>
          <a:bodyPr anchorCtr="0" anchor="t" bIns="34275" lIns="68575" spcFirstLastPara="1" rIns="68575" wrap="square" tIns="34275">
            <a:noAutofit/>
          </a:bodyPr>
          <a:lstStyle/>
          <a:p>
            <a:pPr indent="0" lvl="0" marL="0" rtl="0" algn="l">
              <a:spcBef>
                <a:spcPts val="0"/>
              </a:spcBef>
              <a:spcAft>
                <a:spcPts val="0"/>
              </a:spcAft>
              <a:buClr>
                <a:srgbClr val="004890"/>
              </a:buClr>
              <a:buSzPts val="2700"/>
              <a:buFont typeface="Arial"/>
              <a:buNone/>
            </a:pPr>
            <a:r>
              <a:rPr b="1" i="1" lang="es-419" sz="2700">
                <a:solidFill>
                  <a:srgbClr val="004890"/>
                </a:solidFill>
              </a:rPr>
              <a:t>Data Processing</a:t>
            </a:r>
            <a:br>
              <a:rPr b="1" i="1" lang="es-419" sz="2700">
                <a:solidFill>
                  <a:srgbClr val="004890"/>
                </a:solidFill>
              </a:rPr>
            </a:br>
            <a:r>
              <a:rPr lang="es-419" sz="2700">
                <a:solidFill>
                  <a:srgbClr val="757070"/>
                </a:solidFill>
              </a:rPr>
              <a:t>Bias in Analysis</a:t>
            </a:r>
            <a:endParaRPr/>
          </a:p>
        </p:txBody>
      </p:sp>
      <p:pic>
        <p:nvPicPr>
          <p:cNvPr id="560" name="Google Shape;560;p48" title="Logos-BSC-AI-Factory-v3-horizontal.jpg"/>
          <p:cNvPicPr preferRelativeResize="0"/>
          <p:nvPr/>
        </p:nvPicPr>
        <p:blipFill>
          <a:blip r:embed="rId5">
            <a:alphaModFix/>
          </a:blip>
          <a:stretch>
            <a:fillRect/>
          </a:stretch>
        </p:blipFill>
        <p:spPr>
          <a:xfrm>
            <a:off x="376352" y="4452433"/>
            <a:ext cx="1210875" cy="510974"/>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id="565" name="Google Shape;565;p49"/>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Exploratory Data Analysis</a:t>
            </a:r>
            <a:endParaRPr/>
          </a:p>
        </p:txBody>
      </p:sp>
      <p:sp>
        <p:nvSpPr>
          <p:cNvPr id="566" name="Google Shape;566;p49"/>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567" name="Google Shape;567;p49" title="Logos-BSC-AI-Factory-v3-horizontal.jpg"/>
          <p:cNvPicPr preferRelativeResize="0"/>
          <p:nvPr/>
        </p:nvPicPr>
        <p:blipFill>
          <a:blip r:embed="rId5">
            <a:alphaModFix/>
          </a:blip>
          <a:stretch>
            <a:fillRect/>
          </a:stretch>
        </p:blipFill>
        <p:spPr>
          <a:xfrm>
            <a:off x="19327" y="4554608"/>
            <a:ext cx="1210875" cy="510974"/>
          </a:xfrm>
          <a:prstGeom prst="rect">
            <a:avLst/>
          </a:prstGeom>
          <a:noFill/>
          <a:ln>
            <a:noFill/>
          </a:ln>
        </p:spPr>
      </p:pic>
      <p:pic>
        <p:nvPicPr>
          <p:cNvPr id="568" name="Google Shape;568;p49" title="b4w_logo.png"/>
          <p:cNvPicPr preferRelativeResize="0"/>
          <p:nvPr/>
        </p:nvPicPr>
        <p:blipFill>
          <a:blip r:embed="rId6">
            <a:alphaModFix/>
          </a:blip>
          <a:stretch>
            <a:fillRect/>
          </a:stretch>
        </p:blipFill>
        <p:spPr>
          <a:xfrm>
            <a:off x="8071801" y="406825"/>
            <a:ext cx="1059175" cy="323100"/>
          </a:xfrm>
          <a:prstGeom prst="rect">
            <a:avLst/>
          </a:prstGeom>
          <a:noFill/>
          <a:ln>
            <a:noFill/>
          </a:ln>
        </p:spPr>
      </p:pic>
      <p:pic>
        <p:nvPicPr>
          <p:cNvPr id="569" name="Google Shape;569;p49" title="EuroHPC logo and AIF stamp.png"/>
          <p:cNvPicPr preferRelativeResize="0"/>
          <p:nvPr/>
        </p:nvPicPr>
        <p:blipFill>
          <a:blip r:embed="rId7">
            <a:alphaModFix/>
          </a:blip>
          <a:stretch>
            <a:fillRect/>
          </a:stretch>
        </p:blipFill>
        <p:spPr>
          <a:xfrm>
            <a:off x="6741746" y="4398975"/>
            <a:ext cx="2484254" cy="822225"/>
          </a:xfrm>
          <a:prstGeom prst="rect">
            <a:avLst/>
          </a:prstGeom>
          <a:noFill/>
          <a:ln>
            <a:noFill/>
          </a:ln>
        </p:spPr>
      </p:pic>
      <p:pic>
        <p:nvPicPr>
          <p:cNvPr id="570" name="Google Shape;570;p49" title="EN_Co-fundedbytheEU_RGB_POS.png"/>
          <p:cNvPicPr preferRelativeResize="0"/>
          <p:nvPr/>
        </p:nvPicPr>
        <p:blipFill>
          <a:blip r:embed="rId8">
            <a:alphaModFix/>
          </a:blip>
          <a:stretch>
            <a:fillRect/>
          </a:stretch>
        </p:blipFill>
        <p:spPr>
          <a:xfrm>
            <a:off x="1251386" y="4674052"/>
            <a:ext cx="1218237" cy="272050"/>
          </a:xfrm>
          <a:prstGeom prst="rect">
            <a:avLst/>
          </a:prstGeom>
          <a:noFill/>
          <a:ln>
            <a:noFill/>
          </a:ln>
        </p:spPr>
      </p:pic>
      <p:pic>
        <p:nvPicPr>
          <p:cNvPr id="571" name="Google Shape;571;p49"/>
          <p:cNvPicPr preferRelativeResize="0"/>
          <p:nvPr/>
        </p:nvPicPr>
        <p:blipFill rotWithShape="1">
          <a:blip r:embed="rId9">
            <a:alphaModFix/>
          </a:blip>
          <a:srcRect b="0" l="0" r="0" t="16541"/>
          <a:stretch/>
        </p:blipFill>
        <p:spPr>
          <a:xfrm>
            <a:off x="5008576" y="982961"/>
            <a:ext cx="3420886" cy="3186900"/>
          </a:xfrm>
          <a:prstGeom prst="rect">
            <a:avLst/>
          </a:prstGeom>
          <a:noFill/>
          <a:ln>
            <a:noFill/>
          </a:ln>
        </p:spPr>
      </p:pic>
      <p:sp>
        <p:nvSpPr>
          <p:cNvPr id="572" name="Google Shape;572;p49"/>
          <p:cNvSpPr txBox="1"/>
          <p:nvPr/>
        </p:nvSpPr>
        <p:spPr>
          <a:xfrm>
            <a:off x="299469" y="1318030"/>
            <a:ext cx="4062000" cy="1531200"/>
          </a:xfrm>
          <a:prstGeom prst="rect">
            <a:avLst/>
          </a:prstGeom>
          <a:noFill/>
          <a:ln>
            <a:noFill/>
          </a:ln>
        </p:spPr>
        <p:txBody>
          <a:bodyPr anchorCtr="0" anchor="t" bIns="91425" lIns="91425" spcFirstLastPara="1" rIns="91425" wrap="square" tIns="91425">
            <a:noAutofit/>
          </a:bodyPr>
          <a:lstStyle/>
          <a:p>
            <a:pPr indent="-323850" lvl="0" marL="457200" rtl="0" algn="l">
              <a:lnSpc>
                <a:spcPct val="130000"/>
              </a:lnSpc>
              <a:spcBef>
                <a:spcPts val="0"/>
              </a:spcBef>
              <a:spcAft>
                <a:spcPts val="0"/>
              </a:spcAft>
              <a:buClr>
                <a:srgbClr val="1F497D"/>
              </a:buClr>
              <a:buSzPts val="1500"/>
              <a:buChar char="●"/>
            </a:pPr>
            <a:r>
              <a:rPr lang="es-419" sz="1500">
                <a:solidFill>
                  <a:srgbClr val="1F497D"/>
                </a:solidFill>
              </a:rPr>
              <a:t>Understand the structure of the data</a:t>
            </a:r>
            <a:endParaRPr sz="1500">
              <a:solidFill>
                <a:srgbClr val="1F497D"/>
              </a:solidFill>
            </a:endParaRPr>
          </a:p>
          <a:p>
            <a:pPr indent="-323850" lvl="0" marL="457200" rtl="0" algn="l">
              <a:lnSpc>
                <a:spcPct val="130000"/>
              </a:lnSpc>
              <a:spcBef>
                <a:spcPts val="0"/>
              </a:spcBef>
              <a:spcAft>
                <a:spcPts val="0"/>
              </a:spcAft>
              <a:buClr>
                <a:srgbClr val="1F497D"/>
              </a:buClr>
              <a:buSzPts val="1500"/>
              <a:buChar char="●"/>
            </a:pPr>
            <a:r>
              <a:rPr lang="es-419" sz="1500">
                <a:solidFill>
                  <a:srgbClr val="1F497D"/>
                </a:solidFill>
              </a:rPr>
              <a:t>Detect patterns and relationships</a:t>
            </a:r>
            <a:endParaRPr sz="1500">
              <a:solidFill>
                <a:srgbClr val="1F497D"/>
              </a:solidFill>
            </a:endParaRPr>
          </a:p>
          <a:p>
            <a:pPr indent="-323850" lvl="0" marL="457200" rtl="0" algn="l">
              <a:lnSpc>
                <a:spcPct val="130000"/>
              </a:lnSpc>
              <a:spcBef>
                <a:spcPts val="0"/>
              </a:spcBef>
              <a:spcAft>
                <a:spcPts val="0"/>
              </a:spcAft>
              <a:buClr>
                <a:srgbClr val="1F497D"/>
              </a:buClr>
              <a:buSzPts val="1500"/>
              <a:buChar char="●"/>
            </a:pPr>
            <a:r>
              <a:rPr lang="es-419" sz="1500">
                <a:solidFill>
                  <a:srgbClr val="1F497D"/>
                </a:solidFill>
              </a:rPr>
              <a:t>Spot anomalies or outliers</a:t>
            </a:r>
            <a:endParaRPr sz="1500">
              <a:solidFill>
                <a:srgbClr val="1F497D"/>
              </a:solidFill>
            </a:endParaRPr>
          </a:p>
          <a:p>
            <a:pPr indent="-323850" lvl="0" marL="457200" rtl="0" algn="l">
              <a:lnSpc>
                <a:spcPct val="130000"/>
              </a:lnSpc>
              <a:spcBef>
                <a:spcPts val="0"/>
              </a:spcBef>
              <a:spcAft>
                <a:spcPts val="0"/>
              </a:spcAft>
              <a:buClr>
                <a:srgbClr val="1F497D"/>
              </a:buClr>
              <a:buSzPts val="1500"/>
              <a:buChar char="●"/>
            </a:pPr>
            <a:r>
              <a:rPr lang="es-419" sz="1500">
                <a:solidFill>
                  <a:srgbClr val="1F497D"/>
                </a:solidFill>
              </a:rPr>
              <a:t>Test hypotheses</a:t>
            </a:r>
            <a:endParaRPr sz="1500">
              <a:solidFill>
                <a:srgbClr val="1F497D"/>
              </a:solidFill>
            </a:endParaRPr>
          </a:p>
          <a:p>
            <a:pPr indent="-323850" lvl="0" marL="457200" rtl="0" algn="l">
              <a:lnSpc>
                <a:spcPct val="130000"/>
              </a:lnSpc>
              <a:spcBef>
                <a:spcPts val="0"/>
              </a:spcBef>
              <a:spcAft>
                <a:spcPts val="0"/>
              </a:spcAft>
              <a:buClr>
                <a:srgbClr val="1F497D"/>
              </a:buClr>
              <a:buSzPts val="1500"/>
              <a:buChar char="●"/>
            </a:pPr>
            <a:r>
              <a:rPr lang="es-419" sz="1500">
                <a:solidFill>
                  <a:srgbClr val="1F497D"/>
                </a:solidFill>
              </a:rPr>
              <a:t>Guide you modeling approach</a:t>
            </a:r>
            <a:endParaRPr sz="1500">
              <a:solidFill>
                <a:srgbClr val="1F497D"/>
              </a:solidFill>
            </a:endParaRPr>
          </a:p>
        </p:txBody>
      </p:sp>
      <p:sp>
        <p:nvSpPr>
          <p:cNvPr id="573" name="Google Shape;573;p49"/>
          <p:cNvSpPr txBox="1"/>
          <p:nvPr/>
        </p:nvSpPr>
        <p:spPr>
          <a:xfrm>
            <a:off x="325025" y="3010973"/>
            <a:ext cx="4905000" cy="1531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1400"/>
              </a:spcBef>
              <a:spcAft>
                <a:spcPts val="0"/>
              </a:spcAft>
              <a:buNone/>
            </a:pPr>
            <a:r>
              <a:rPr b="1" lang="es-419" sz="1200">
                <a:solidFill>
                  <a:schemeClr val="dk1"/>
                </a:solidFill>
              </a:rPr>
              <a:t>1. Summary Statistics: </a:t>
            </a:r>
            <a:r>
              <a:rPr lang="es-419" sz="1200">
                <a:solidFill>
                  <a:schemeClr val="dk1"/>
                </a:solidFill>
              </a:rPr>
              <a:t>mean, median, mode, standard deviation.</a:t>
            </a:r>
            <a:endParaRPr sz="1200">
              <a:solidFill>
                <a:schemeClr val="dk1"/>
              </a:solidFill>
            </a:endParaRPr>
          </a:p>
          <a:p>
            <a:pPr indent="0" lvl="0" marL="0" rtl="0" algn="l">
              <a:lnSpc>
                <a:spcPct val="100000"/>
              </a:lnSpc>
              <a:spcBef>
                <a:spcPts val="1400"/>
              </a:spcBef>
              <a:spcAft>
                <a:spcPts val="0"/>
              </a:spcAft>
              <a:buNone/>
            </a:pPr>
            <a:r>
              <a:rPr b="1" lang="es-419" sz="1200">
                <a:solidFill>
                  <a:schemeClr val="dk1"/>
                </a:solidFill>
              </a:rPr>
              <a:t>2. Data Visualization to study variables. </a:t>
            </a:r>
            <a:endParaRPr b="1" sz="1200">
              <a:solidFill>
                <a:schemeClr val="dk1"/>
              </a:solidFill>
            </a:endParaRPr>
          </a:p>
          <a:p>
            <a:pPr indent="-304800" lvl="0" marL="457200" rtl="0" algn="l">
              <a:lnSpc>
                <a:spcPct val="100000"/>
              </a:lnSpc>
              <a:spcBef>
                <a:spcPts val="1400"/>
              </a:spcBef>
              <a:spcAft>
                <a:spcPts val="0"/>
              </a:spcAft>
              <a:buClr>
                <a:schemeClr val="dk1"/>
              </a:buClr>
              <a:buSzPts val="1200"/>
              <a:buChar char="-"/>
            </a:pPr>
            <a:r>
              <a:rPr lang="es-419" sz="1200">
                <a:solidFill>
                  <a:schemeClr val="dk1"/>
                </a:solidFill>
              </a:rPr>
              <a:t>Univariate (Histograms, Box Plots)</a:t>
            </a:r>
            <a:endParaRPr sz="1200">
              <a:solidFill>
                <a:schemeClr val="dk1"/>
              </a:solidFill>
            </a:endParaRPr>
          </a:p>
          <a:p>
            <a:pPr indent="-304800" lvl="0" marL="457200" rtl="0" algn="l">
              <a:lnSpc>
                <a:spcPct val="115000"/>
              </a:lnSpc>
              <a:spcBef>
                <a:spcPts val="0"/>
              </a:spcBef>
              <a:spcAft>
                <a:spcPts val="0"/>
              </a:spcAft>
              <a:buClr>
                <a:schemeClr val="dk1"/>
              </a:buClr>
              <a:buSzPts val="1200"/>
              <a:buChar char="-"/>
            </a:pPr>
            <a:r>
              <a:rPr lang="es-419" sz="1200">
                <a:solidFill>
                  <a:schemeClr val="dk1"/>
                </a:solidFill>
              </a:rPr>
              <a:t>Bivariate (Scatter Plots, Clustering)</a:t>
            </a:r>
            <a:endParaRPr sz="1200">
              <a:solidFill>
                <a:schemeClr val="dk1"/>
              </a:solidFill>
            </a:endParaRPr>
          </a:p>
          <a:p>
            <a:pPr indent="-304800" lvl="0" marL="457200" rtl="0" algn="l">
              <a:lnSpc>
                <a:spcPct val="100000"/>
              </a:lnSpc>
              <a:spcBef>
                <a:spcPts val="0"/>
              </a:spcBef>
              <a:spcAft>
                <a:spcPts val="0"/>
              </a:spcAft>
              <a:buClr>
                <a:schemeClr val="dk1"/>
              </a:buClr>
              <a:buSzPts val="1200"/>
              <a:buChar char="-"/>
            </a:pPr>
            <a:r>
              <a:rPr lang="es-419" sz="1200">
                <a:solidFill>
                  <a:schemeClr val="dk1"/>
                </a:solidFill>
              </a:rPr>
              <a:t>Multivariate (pair plots, correlation matrices, Clustering)</a:t>
            </a:r>
            <a:endParaRPr sz="1200">
              <a:solidFill>
                <a:schemeClr val="dk1"/>
              </a:solidFill>
            </a:endParaRPr>
          </a:p>
          <a:p>
            <a:pPr indent="0" lvl="0" marL="0" rtl="0" algn="l">
              <a:spcBef>
                <a:spcPts val="400"/>
              </a:spcBef>
              <a:spcAft>
                <a:spcPts val="0"/>
              </a:spcAft>
              <a:buNone/>
            </a:pPr>
            <a:r>
              <a:t/>
            </a:r>
            <a:endParaRPr sz="1800">
              <a:solidFill>
                <a:schemeClr val="dk2"/>
              </a:solidFill>
            </a:endParaRPr>
          </a:p>
        </p:txBody>
      </p:sp>
      <p:sp>
        <p:nvSpPr>
          <p:cNvPr id="574" name="Google Shape;574;p49"/>
          <p:cNvSpPr txBox="1"/>
          <p:nvPr/>
        </p:nvSpPr>
        <p:spPr>
          <a:xfrm>
            <a:off x="299469" y="973656"/>
            <a:ext cx="1558500" cy="37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419" sz="1600">
                <a:solidFill>
                  <a:srgbClr val="1F497D"/>
                </a:solidFill>
              </a:rPr>
              <a:t>Objectives</a:t>
            </a:r>
            <a:endParaRPr b="1" sz="1600">
              <a:solidFill>
                <a:srgbClr val="1F497D"/>
              </a:solidFill>
            </a:endParaRPr>
          </a:p>
        </p:txBody>
      </p:sp>
      <p:sp>
        <p:nvSpPr>
          <p:cNvPr id="575" name="Google Shape;575;p49"/>
          <p:cNvSpPr txBox="1"/>
          <p:nvPr/>
        </p:nvSpPr>
        <p:spPr>
          <a:xfrm>
            <a:off x="5008576" y="4169850"/>
            <a:ext cx="3363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700">
                <a:solidFill>
                  <a:schemeClr val="dk1"/>
                </a:solidFill>
              </a:rPr>
              <a:t>Anto, 2024</a:t>
            </a:r>
            <a:r>
              <a:rPr lang="es-419" sz="700">
                <a:solidFill>
                  <a:schemeClr val="dk1"/>
                </a:solidFill>
              </a:rPr>
              <a:t>, </a:t>
            </a:r>
            <a:r>
              <a:rPr i="1" lang="es-419" sz="700">
                <a:solidFill>
                  <a:schemeClr val="dk1"/>
                </a:solidFill>
              </a:rPr>
              <a:t>Medium</a:t>
            </a:r>
            <a:endParaRPr i="1" sz="700">
              <a:solidFill>
                <a:schemeClr val="dk1"/>
              </a:solidFill>
            </a:endParaRPr>
          </a:p>
          <a:p>
            <a:pPr indent="0" lvl="0" marL="0" rtl="0" algn="l">
              <a:spcBef>
                <a:spcPts val="0"/>
              </a:spcBef>
              <a:spcAft>
                <a:spcPts val="0"/>
              </a:spcAft>
              <a:buNone/>
            </a:pPr>
            <a:r>
              <a:rPr i="1" lang="es-419" sz="700">
                <a:solidFill>
                  <a:schemeClr val="dk1"/>
                </a:solidFill>
              </a:rPr>
              <a:t>Exploratory Data Analysis (EDA): Uncovering Patterns and Insights in Data</a:t>
            </a:r>
            <a:endParaRPr sz="700"/>
          </a:p>
        </p:txBody>
      </p:sp>
      <p:sp>
        <p:nvSpPr>
          <p:cNvPr id="576" name="Google Shape;576;p49"/>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27th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 name="Shape 580"/>
        <p:cNvGrpSpPr/>
        <p:nvPr/>
      </p:nvGrpSpPr>
      <p:grpSpPr>
        <a:xfrm>
          <a:off x="0" y="0"/>
          <a:ext cx="0" cy="0"/>
          <a:chOff x="0" y="0"/>
          <a:chExt cx="0" cy="0"/>
        </a:xfrm>
      </p:grpSpPr>
      <p:sp>
        <p:nvSpPr>
          <p:cNvPr id="581" name="Google Shape;581;p50"/>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chemeClr val="lt1"/>
              </a:buClr>
              <a:buSzPts val="2100"/>
              <a:buFont typeface="Arial"/>
              <a:buNone/>
            </a:pPr>
            <a:r>
              <a:rPr lang="es-419"/>
              <a:t>Exploratory Data Analysis: Including sex dimension</a:t>
            </a:r>
            <a:endParaRPr/>
          </a:p>
        </p:txBody>
      </p:sp>
      <p:sp>
        <p:nvSpPr>
          <p:cNvPr id="582" name="Google Shape;582;p50"/>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583" name="Google Shape;583;p50" title="Logos-BSC-AI-Factory-v3-horizontal.jpg"/>
          <p:cNvPicPr preferRelativeResize="0"/>
          <p:nvPr/>
        </p:nvPicPr>
        <p:blipFill>
          <a:blip r:embed="rId5">
            <a:alphaModFix/>
          </a:blip>
          <a:stretch>
            <a:fillRect/>
          </a:stretch>
        </p:blipFill>
        <p:spPr>
          <a:xfrm>
            <a:off x="19327" y="4554608"/>
            <a:ext cx="1210875" cy="510974"/>
          </a:xfrm>
          <a:prstGeom prst="rect">
            <a:avLst/>
          </a:prstGeom>
          <a:noFill/>
          <a:ln>
            <a:noFill/>
          </a:ln>
        </p:spPr>
      </p:pic>
      <p:pic>
        <p:nvPicPr>
          <p:cNvPr id="584" name="Google Shape;584;p50" title="b4w_logo.png"/>
          <p:cNvPicPr preferRelativeResize="0"/>
          <p:nvPr/>
        </p:nvPicPr>
        <p:blipFill>
          <a:blip r:embed="rId6">
            <a:alphaModFix/>
          </a:blip>
          <a:stretch>
            <a:fillRect/>
          </a:stretch>
        </p:blipFill>
        <p:spPr>
          <a:xfrm>
            <a:off x="8071801" y="406825"/>
            <a:ext cx="1059175" cy="323100"/>
          </a:xfrm>
          <a:prstGeom prst="rect">
            <a:avLst/>
          </a:prstGeom>
          <a:noFill/>
          <a:ln>
            <a:noFill/>
          </a:ln>
        </p:spPr>
      </p:pic>
      <p:pic>
        <p:nvPicPr>
          <p:cNvPr id="585" name="Google Shape;585;p50" title="EuroHPC logo and AIF stamp.png"/>
          <p:cNvPicPr preferRelativeResize="0"/>
          <p:nvPr/>
        </p:nvPicPr>
        <p:blipFill>
          <a:blip r:embed="rId7">
            <a:alphaModFix/>
          </a:blip>
          <a:stretch>
            <a:fillRect/>
          </a:stretch>
        </p:blipFill>
        <p:spPr>
          <a:xfrm>
            <a:off x="6741746" y="4398975"/>
            <a:ext cx="2484254" cy="822225"/>
          </a:xfrm>
          <a:prstGeom prst="rect">
            <a:avLst/>
          </a:prstGeom>
          <a:noFill/>
          <a:ln>
            <a:noFill/>
          </a:ln>
        </p:spPr>
      </p:pic>
      <p:pic>
        <p:nvPicPr>
          <p:cNvPr id="586" name="Google Shape;586;p50" title="EN_Co-fundedbytheEU_RGB_POS.png"/>
          <p:cNvPicPr preferRelativeResize="0"/>
          <p:nvPr/>
        </p:nvPicPr>
        <p:blipFill>
          <a:blip r:embed="rId8">
            <a:alphaModFix/>
          </a:blip>
          <a:stretch>
            <a:fillRect/>
          </a:stretch>
        </p:blipFill>
        <p:spPr>
          <a:xfrm>
            <a:off x="1251386" y="4674052"/>
            <a:ext cx="1218237" cy="272050"/>
          </a:xfrm>
          <a:prstGeom prst="rect">
            <a:avLst/>
          </a:prstGeom>
          <a:noFill/>
          <a:ln>
            <a:noFill/>
          </a:ln>
        </p:spPr>
      </p:pic>
      <p:pic>
        <p:nvPicPr>
          <p:cNvPr id="587" name="Google Shape;587;p50"/>
          <p:cNvPicPr preferRelativeResize="0"/>
          <p:nvPr/>
        </p:nvPicPr>
        <p:blipFill>
          <a:blip r:embed="rId9">
            <a:alphaModFix/>
          </a:blip>
          <a:stretch>
            <a:fillRect/>
          </a:stretch>
        </p:blipFill>
        <p:spPr>
          <a:xfrm>
            <a:off x="110632" y="1170050"/>
            <a:ext cx="4298826" cy="3224125"/>
          </a:xfrm>
          <a:prstGeom prst="rect">
            <a:avLst/>
          </a:prstGeom>
          <a:noFill/>
          <a:ln>
            <a:noFill/>
          </a:ln>
        </p:spPr>
      </p:pic>
      <p:pic>
        <p:nvPicPr>
          <p:cNvPr id="588" name="Google Shape;588;p50"/>
          <p:cNvPicPr preferRelativeResize="0"/>
          <p:nvPr/>
        </p:nvPicPr>
        <p:blipFill>
          <a:blip r:embed="rId10">
            <a:alphaModFix/>
          </a:blip>
          <a:stretch>
            <a:fillRect/>
          </a:stretch>
        </p:blipFill>
        <p:spPr>
          <a:xfrm>
            <a:off x="4409457" y="1152006"/>
            <a:ext cx="4298400" cy="3225600"/>
          </a:xfrm>
          <a:prstGeom prst="rect">
            <a:avLst/>
          </a:prstGeom>
          <a:noFill/>
          <a:ln>
            <a:noFill/>
          </a:ln>
        </p:spPr>
      </p:pic>
      <p:sp>
        <p:nvSpPr>
          <p:cNvPr id="589" name="Google Shape;589;p50"/>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27th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3" name="Shape 593"/>
        <p:cNvGrpSpPr/>
        <p:nvPr/>
      </p:nvGrpSpPr>
      <p:grpSpPr>
        <a:xfrm>
          <a:off x="0" y="0"/>
          <a:ext cx="0" cy="0"/>
          <a:chOff x="0" y="0"/>
          <a:chExt cx="0" cy="0"/>
        </a:xfrm>
      </p:grpSpPr>
      <p:sp>
        <p:nvSpPr>
          <p:cNvPr id="594" name="Google Shape;594;p51"/>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chemeClr val="lt1"/>
              </a:buClr>
              <a:buSzPts val="2100"/>
              <a:buFont typeface="Arial"/>
              <a:buNone/>
            </a:pPr>
            <a:r>
              <a:rPr lang="es-419"/>
              <a:t>Statistical Metrics for Bias Detect</a:t>
            </a:r>
            <a:r>
              <a:rPr lang="es-419"/>
              <a:t>ion</a:t>
            </a:r>
            <a:endParaRPr/>
          </a:p>
        </p:txBody>
      </p:sp>
      <p:sp>
        <p:nvSpPr>
          <p:cNvPr id="595" name="Google Shape;595;p51"/>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596" name="Google Shape;596;p51" title="Logos-BSC-AI-Factory-v3-horizontal.jpg"/>
          <p:cNvPicPr preferRelativeResize="0"/>
          <p:nvPr/>
        </p:nvPicPr>
        <p:blipFill>
          <a:blip r:embed="rId5">
            <a:alphaModFix/>
          </a:blip>
          <a:stretch>
            <a:fillRect/>
          </a:stretch>
        </p:blipFill>
        <p:spPr>
          <a:xfrm>
            <a:off x="19327" y="4554608"/>
            <a:ext cx="1210875" cy="510974"/>
          </a:xfrm>
          <a:prstGeom prst="rect">
            <a:avLst/>
          </a:prstGeom>
          <a:noFill/>
          <a:ln>
            <a:noFill/>
          </a:ln>
        </p:spPr>
      </p:pic>
      <p:pic>
        <p:nvPicPr>
          <p:cNvPr id="597" name="Google Shape;597;p51" title="b4w_logo.png"/>
          <p:cNvPicPr preferRelativeResize="0"/>
          <p:nvPr/>
        </p:nvPicPr>
        <p:blipFill>
          <a:blip r:embed="rId6">
            <a:alphaModFix/>
          </a:blip>
          <a:stretch>
            <a:fillRect/>
          </a:stretch>
        </p:blipFill>
        <p:spPr>
          <a:xfrm>
            <a:off x="8071801" y="406825"/>
            <a:ext cx="1059175" cy="323100"/>
          </a:xfrm>
          <a:prstGeom prst="rect">
            <a:avLst/>
          </a:prstGeom>
          <a:noFill/>
          <a:ln>
            <a:noFill/>
          </a:ln>
        </p:spPr>
      </p:pic>
      <p:pic>
        <p:nvPicPr>
          <p:cNvPr id="598" name="Google Shape;598;p51" title="EuroHPC logo and AIF stamp.png"/>
          <p:cNvPicPr preferRelativeResize="0"/>
          <p:nvPr/>
        </p:nvPicPr>
        <p:blipFill>
          <a:blip r:embed="rId7">
            <a:alphaModFix/>
          </a:blip>
          <a:stretch>
            <a:fillRect/>
          </a:stretch>
        </p:blipFill>
        <p:spPr>
          <a:xfrm>
            <a:off x="6741746" y="4398975"/>
            <a:ext cx="2484254" cy="822225"/>
          </a:xfrm>
          <a:prstGeom prst="rect">
            <a:avLst/>
          </a:prstGeom>
          <a:noFill/>
          <a:ln>
            <a:noFill/>
          </a:ln>
        </p:spPr>
      </p:pic>
      <p:pic>
        <p:nvPicPr>
          <p:cNvPr id="599" name="Google Shape;599;p51" title="EN_Co-fundedbytheEU_RGB_POS.png"/>
          <p:cNvPicPr preferRelativeResize="0"/>
          <p:nvPr/>
        </p:nvPicPr>
        <p:blipFill>
          <a:blip r:embed="rId8">
            <a:alphaModFix/>
          </a:blip>
          <a:stretch>
            <a:fillRect/>
          </a:stretch>
        </p:blipFill>
        <p:spPr>
          <a:xfrm>
            <a:off x="1251386" y="4674052"/>
            <a:ext cx="1218237" cy="272050"/>
          </a:xfrm>
          <a:prstGeom prst="rect">
            <a:avLst/>
          </a:prstGeom>
          <a:noFill/>
          <a:ln>
            <a:noFill/>
          </a:ln>
        </p:spPr>
      </p:pic>
      <p:sp>
        <p:nvSpPr>
          <p:cNvPr id="600" name="Google Shape;600;p51"/>
          <p:cNvSpPr txBox="1"/>
          <p:nvPr/>
        </p:nvSpPr>
        <p:spPr>
          <a:xfrm>
            <a:off x="289525" y="1213063"/>
            <a:ext cx="3000000" cy="40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800"/>
              </a:spcBef>
              <a:spcAft>
                <a:spcPts val="400"/>
              </a:spcAft>
              <a:buNone/>
            </a:pPr>
            <a:r>
              <a:rPr b="1" lang="es-419">
                <a:solidFill>
                  <a:schemeClr val="dk1"/>
                </a:solidFill>
              </a:rPr>
              <a:t>Class Imbalance (CI)</a:t>
            </a:r>
            <a:endParaRPr b="1">
              <a:solidFill>
                <a:schemeClr val="dk1"/>
              </a:solidFill>
            </a:endParaRPr>
          </a:p>
        </p:txBody>
      </p:sp>
      <p:sp>
        <p:nvSpPr>
          <p:cNvPr id="601" name="Google Shape;601;p51"/>
          <p:cNvSpPr txBox="1"/>
          <p:nvPr/>
        </p:nvSpPr>
        <p:spPr>
          <a:xfrm>
            <a:off x="289525" y="1588775"/>
            <a:ext cx="3782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900">
                <a:solidFill>
                  <a:schemeClr val="dk1"/>
                </a:solidFill>
              </a:rPr>
              <a:t>Question it answers:</a:t>
            </a:r>
            <a:r>
              <a:rPr lang="es-419" sz="900">
                <a:solidFill>
                  <a:schemeClr val="dk1"/>
                </a:solidFill>
              </a:rPr>
              <a:t> </a:t>
            </a:r>
            <a:r>
              <a:rPr lang="es-419" sz="900">
                <a:solidFill>
                  <a:schemeClr val="dk1"/>
                </a:solidFill>
              </a:rPr>
              <a:t>Are there significantly more examples of one group than another?</a:t>
            </a:r>
            <a:endParaRPr sz="900"/>
          </a:p>
        </p:txBody>
      </p:sp>
      <p:sp>
        <p:nvSpPr>
          <p:cNvPr id="602" name="Google Shape;602;p51"/>
          <p:cNvSpPr txBox="1"/>
          <p:nvPr/>
        </p:nvSpPr>
        <p:spPr>
          <a:xfrm>
            <a:off x="4520900" y="965263"/>
            <a:ext cx="3000000" cy="648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800"/>
              </a:spcBef>
              <a:spcAft>
                <a:spcPts val="400"/>
              </a:spcAft>
              <a:buNone/>
            </a:pPr>
            <a:r>
              <a:rPr b="1" lang="es-419">
                <a:solidFill>
                  <a:schemeClr val="dk1"/>
                </a:solidFill>
              </a:rPr>
              <a:t>Difference in Positive Proportions in Labels (DPPL)</a:t>
            </a:r>
            <a:endParaRPr b="1">
              <a:solidFill>
                <a:schemeClr val="dk1"/>
              </a:solidFill>
            </a:endParaRPr>
          </a:p>
        </p:txBody>
      </p:sp>
      <p:sp>
        <p:nvSpPr>
          <p:cNvPr id="603" name="Google Shape;603;p51"/>
          <p:cNvSpPr txBox="1"/>
          <p:nvPr/>
        </p:nvSpPr>
        <p:spPr>
          <a:xfrm>
            <a:off x="7451250" y="4154400"/>
            <a:ext cx="1218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700">
                <a:solidFill>
                  <a:schemeClr val="dk1"/>
                </a:solidFill>
              </a:rPr>
              <a:t>Maklin, 2022</a:t>
            </a:r>
            <a:r>
              <a:rPr lang="es-419" sz="700">
                <a:solidFill>
                  <a:schemeClr val="dk1"/>
                </a:solidFill>
              </a:rPr>
              <a:t>, </a:t>
            </a:r>
            <a:r>
              <a:rPr i="1" lang="es-419" sz="700">
                <a:solidFill>
                  <a:schemeClr val="dk1"/>
                </a:solidFill>
              </a:rPr>
              <a:t>Medium</a:t>
            </a:r>
            <a:endParaRPr i="1" sz="700">
              <a:solidFill>
                <a:schemeClr val="dk1"/>
              </a:solidFill>
            </a:endParaRPr>
          </a:p>
          <a:p>
            <a:pPr indent="0" lvl="0" marL="0" rtl="0" algn="l">
              <a:spcBef>
                <a:spcPts val="0"/>
              </a:spcBef>
              <a:spcAft>
                <a:spcPts val="0"/>
              </a:spcAft>
              <a:buNone/>
            </a:pPr>
            <a:r>
              <a:rPr i="1" lang="es-419" sz="700">
                <a:solidFill>
                  <a:schemeClr val="dk1"/>
                </a:solidFill>
              </a:rPr>
              <a:t>Pretraining Data Bias</a:t>
            </a:r>
            <a:r>
              <a:rPr lang="es-419" sz="700">
                <a:solidFill>
                  <a:schemeClr val="dk1"/>
                </a:solidFill>
              </a:rPr>
              <a:t> </a:t>
            </a:r>
            <a:endParaRPr sz="700"/>
          </a:p>
        </p:txBody>
      </p:sp>
      <p:sp>
        <p:nvSpPr>
          <p:cNvPr id="604" name="Google Shape;604;p51"/>
          <p:cNvSpPr txBox="1"/>
          <p:nvPr/>
        </p:nvSpPr>
        <p:spPr>
          <a:xfrm>
            <a:off x="289525" y="2802288"/>
            <a:ext cx="36291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900">
                <a:solidFill>
                  <a:schemeClr val="dk1"/>
                </a:solidFill>
              </a:rPr>
              <a:t>Where:</a:t>
            </a:r>
            <a:endParaRPr b="1" sz="900">
              <a:solidFill>
                <a:schemeClr val="dk1"/>
              </a:solidFill>
            </a:endParaRPr>
          </a:p>
          <a:p>
            <a:pPr indent="0" lvl="0" marL="0" rtl="0" algn="l">
              <a:spcBef>
                <a:spcPts val="0"/>
              </a:spcBef>
              <a:spcAft>
                <a:spcPts val="0"/>
              </a:spcAft>
              <a:buNone/>
            </a:pPr>
            <a:r>
              <a:rPr i="1" lang="es-419" sz="900">
                <a:solidFill>
                  <a:schemeClr val="dk1"/>
                </a:solidFill>
              </a:rPr>
              <a:t>n</a:t>
            </a:r>
            <a:r>
              <a:rPr baseline="-25000" i="1" lang="es-419" sz="900">
                <a:solidFill>
                  <a:schemeClr val="dk1"/>
                </a:solidFill>
              </a:rPr>
              <a:t>a</a:t>
            </a:r>
            <a:r>
              <a:rPr lang="es-419" sz="900">
                <a:solidFill>
                  <a:schemeClr val="dk1"/>
                </a:solidFill>
              </a:rPr>
              <a:t> = Number of members of the advantaged facet (e.g., Male)</a:t>
            </a:r>
            <a:endParaRPr sz="900">
              <a:solidFill>
                <a:schemeClr val="dk1"/>
              </a:solidFill>
            </a:endParaRPr>
          </a:p>
          <a:p>
            <a:pPr indent="0" lvl="0" marL="0" rtl="0" algn="l">
              <a:spcBef>
                <a:spcPts val="0"/>
              </a:spcBef>
              <a:spcAft>
                <a:spcPts val="0"/>
              </a:spcAft>
              <a:buNone/>
            </a:pPr>
            <a:r>
              <a:rPr i="1" lang="es-419" sz="900">
                <a:solidFill>
                  <a:schemeClr val="dk1"/>
                </a:solidFill>
              </a:rPr>
              <a:t>n</a:t>
            </a:r>
            <a:r>
              <a:rPr baseline="-25000" i="1" lang="es-419" sz="900">
                <a:solidFill>
                  <a:schemeClr val="dk1"/>
                </a:solidFill>
              </a:rPr>
              <a:t>d</a:t>
            </a:r>
            <a:r>
              <a:rPr lang="es-419" sz="900">
                <a:solidFill>
                  <a:schemeClr val="dk1"/>
                </a:solidFill>
              </a:rPr>
              <a:t> = Number of members of the disadvantaged facet (e.g., Female)</a:t>
            </a:r>
            <a:endParaRPr i="1" sz="1100">
              <a:solidFill>
                <a:schemeClr val="dk1"/>
              </a:solidFill>
            </a:endParaRPr>
          </a:p>
        </p:txBody>
      </p:sp>
      <p:sp>
        <p:nvSpPr>
          <p:cNvPr id="605" name="Google Shape;605;p51"/>
          <p:cNvSpPr txBox="1"/>
          <p:nvPr/>
        </p:nvSpPr>
        <p:spPr>
          <a:xfrm>
            <a:off x="289525" y="3488363"/>
            <a:ext cx="35184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900">
                <a:solidFill>
                  <a:schemeClr val="dk1"/>
                </a:solidFill>
              </a:rPr>
              <a:t>Interpretation:</a:t>
            </a:r>
            <a:endParaRPr b="1" sz="900">
              <a:solidFill>
                <a:schemeClr val="dk1"/>
              </a:solidFill>
            </a:endParaRPr>
          </a:p>
          <a:p>
            <a:pPr indent="0" lvl="0" marL="0" rtl="0" algn="l">
              <a:spcBef>
                <a:spcPts val="0"/>
              </a:spcBef>
              <a:spcAft>
                <a:spcPts val="0"/>
              </a:spcAft>
              <a:buNone/>
            </a:pPr>
            <a:r>
              <a:rPr lang="es-419" sz="900">
                <a:solidFill>
                  <a:schemeClr val="dk1"/>
                </a:solidFill>
              </a:rPr>
              <a:t>• CI &gt; 0: Facet </a:t>
            </a:r>
            <a:r>
              <a:rPr i="1" lang="es-419" sz="900">
                <a:solidFill>
                  <a:schemeClr val="dk1"/>
                </a:solidFill>
              </a:rPr>
              <a:t>a</a:t>
            </a:r>
            <a:r>
              <a:rPr lang="es-419" sz="900">
                <a:solidFill>
                  <a:schemeClr val="dk1"/>
                </a:solidFill>
              </a:rPr>
              <a:t> has more training samples than facet </a:t>
            </a:r>
            <a:r>
              <a:rPr i="1" lang="es-419" sz="900">
                <a:solidFill>
                  <a:schemeClr val="dk1"/>
                </a:solidFill>
              </a:rPr>
              <a:t>d</a:t>
            </a:r>
            <a:endParaRPr i="1" sz="900">
              <a:solidFill>
                <a:schemeClr val="dk1"/>
              </a:solidFill>
            </a:endParaRPr>
          </a:p>
          <a:p>
            <a:pPr indent="0" lvl="0" marL="0" rtl="0" algn="l">
              <a:spcBef>
                <a:spcPts val="0"/>
              </a:spcBef>
              <a:spcAft>
                <a:spcPts val="0"/>
              </a:spcAft>
              <a:buNone/>
            </a:pPr>
            <a:r>
              <a:rPr lang="es-419" sz="900">
                <a:solidFill>
                  <a:schemeClr val="dk1"/>
                </a:solidFill>
              </a:rPr>
              <a:t>• CI &lt; 0: Facet </a:t>
            </a:r>
            <a:r>
              <a:rPr i="1" lang="es-419" sz="900">
                <a:solidFill>
                  <a:schemeClr val="dk1"/>
                </a:solidFill>
              </a:rPr>
              <a:t>a</a:t>
            </a:r>
            <a:r>
              <a:rPr lang="es-419" sz="900">
                <a:solidFill>
                  <a:schemeClr val="dk1"/>
                </a:solidFill>
              </a:rPr>
              <a:t> has fewer training samples than facet </a:t>
            </a:r>
            <a:r>
              <a:rPr i="1" lang="es-419" sz="900">
                <a:solidFill>
                  <a:schemeClr val="dk1"/>
                </a:solidFill>
              </a:rPr>
              <a:t>d</a:t>
            </a:r>
            <a:endParaRPr i="1" sz="900">
              <a:solidFill>
                <a:schemeClr val="dk1"/>
              </a:solidFill>
            </a:endParaRPr>
          </a:p>
          <a:p>
            <a:pPr indent="0" lvl="0" marL="0" rtl="0" algn="l">
              <a:spcBef>
                <a:spcPts val="0"/>
              </a:spcBef>
              <a:spcAft>
                <a:spcPts val="0"/>
              </a:spcAft>
              <a:buNone/>
            </a:pPr>
            <a:r>
              <a:rPr lang="es-419" sz="900">
                <a:solidFill>
                  <a:schemeClr val="dk1"/>
                </a:solidFill>
              </a:rPr>
              <a:t>• CI ≈ 0: Facets are balanced (ideal)</a:t>
            </a:r>
            <a:endParaRPr sz="900">
              <a:solidFill>
                <a:schemeClr val="dk1"/>
              </a:solidFill>
            </a:endParaRPr>
          </a:p>
        </p:txBody>
      </p:sp>
      <p:sp>
        <p:nvSpPr>
          <p:cNvPr id="606" name="Google Shape;606;p51"/>
          <p:cNvSpPr txBox="1"/>
          <p:nvPr/>
        </p:nvSpPr>
        <p:spPr>
          <a:xfrm>
            <a:off x="4520900" y="1588775"/>
            <a:ext cx="40047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900">
                <a:solidFill>
                  <a:schemeClr val="dk1"/>
                </a:solidFill>
              </a:rPr>
              <a:t>Question it answers:</a:t>
            </a:r>
            <a:r>
              <a:rPr lang="es-419" sz="900">
                <a:solidFill>
                  <a:schemeClr val="dk1"/>
                </a:solidFill>
              </a:rPr>
              <a:t> </a:t>
            </a:r>
            <a:r>
              <a:rPr lang="es-419" sz="900">
                <a:solidFill>
                  <a:schemeClr val="dk1"/>
                </a:solidFill>
              </a:rPr>
              <a:t>Does one group receive significantly more “yes” (positive) responses than the other?</a:t>
            </a:r>
            <a:endParaRPr sz="900">
              <a:solidFill>
                <a:schemeClr val="dk1"/>
              </a:solidFill>
            </a:endParaRPr>
          </a:p>
        </p:txBody>
      </p:sp>
      <p:sp>
        <p:nvSpPr>
          <p:cNvPr id="607" name="Google Shape;607;p51"/>
          <p:cNvSpPr txBox="1"/>
          <p:nvPr/>
        </p:nvSpPr>
        <p:spPr>
          <a:xfrm>
            <a:off x="4520900" y="2802288"/>
            <a:ext cx="40974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900">
                <a:solidFill>
                  <a:schemeClr val="dk1"/>
                </a:solidFill>
              </a:rPr>
              <a:t>Where:</a:t>
            </a:r>
            <a:endParaRPr b="1" sz="900">
              <a:solidFill>
                <a:schemeClr val="dk1"/>
              </a:solidFill>
            </a:endParaRPr>
          </a:p>
          <a:p>
            <a:pPr indent="0" lvl="0" marL="0" rtl="0" algn="l">
              <a:spcBef>
                <a:spcPts val="0"/>
              </a:spcBef>
              <a:spcAft>
                <a:spcPts val="0"/>
              </a:spcAft>
              <a:buNone/>
            </a:pPr>
            <a:r>
              <a:rPr i="1" lang="es-419" sz="900">
                <a:solidFill>
                  <a:schemeClr val="dk1"/>
                </a:solidFill>
              </a:rPr>
              <a:t>q</a:t>
            </a:r>
            <a:r>
              <a:rPr baseline="-25000" i="1" lang="es-419" sz="900">
                <a:solidFill>
                  <a:schemeClr val="dk1"/>
                </a:solidFill>
              </a:rPr>
              <a:t>a</a:t>
            </a:r>
            <a:r>
              <a:rPr lang="es-419" sz="900">
                <a:solidFill>
                  <a:schemeClr val="dk1"/>
                </a:solidFill>
              </a:rPr>
              <a:t> = Proportion of facet </a:t>
            </a:r>
            <a:r>
              <a:rPr i="1" lang="es-419" sz="900">
                <a:solidFill>
                  <a:schemeClr val="dk1"/>
                </a:solidFill>
              </a:rPr>
              <a:t>a</a:t>
            </a:r>
            <a:r>
              <a:rPr lang="es-419" sz="900">
                <a:solidFill>
                  <a:schemeClr val="dk1"/>
                </a:solidFill>
              </a:rPr>
              <a:t> with observed label value of 1 (positive outcome)</a:t>
            </a:r>
            <a:endParaRPr sz="900">
              <a:solidFill>
                <a:schemeClr val="dk1"/>
              </a:solidFill>
            </a:endParaRPr>
          </a:p>
          <a:p>
            <a:pPr indent="0" lvl="0" marL="0" rtl="0" algn="l">
              <a:spcBef>
                <a:spcPts val="0"/>
              </a:spcBef>
              <a:spcAft>
                <a:spcPts val="0"/>
              </a:spcAft>
              <a:buNone/>
            </a:pPr>
            <a:r>
              <a:rPr i="1" lang="es-419" sz="900">
                <a:solidFill>
                  <a:schemeClr val="dk1"/>
                </a:solidFill>
              </a:rPr>
              <a:t>q</a:t>
            </a:r>
            <a:r>
              <a:rPr baseline="-25000" i="1" lang="es-419" sz="900">
                <a:solidFill>
                  <a:schemeClr val="dk1"/>
                </a:solidFill>
              </a:rPr>
              <a:t>d</a:t>
            </a:r>
            <a:r>
              <a:rPr lang="es-419" sz="900">
                <a:solidFill>
                  <a:schemeClr val="dk1"/>
                </a:solidFill>
              </a:rPr>
              <a:t> = Proportion of facet </a:t>
            </a:r>
            <a:r>
              <a:rPr i="1" lang="es-419" sz="900">
                <a:solidFill>
                  <a:schemeClr val="dk1"/>
                </a:solidFill>
              </a:rPr>
              <a:t>d</a:t>
            </a:r>
            <a:r>
              <a:rPr lang="es-419" sz="900">
                <a:solidFill>
                  <a:schemeClr val="dk1"/>
                </a:solidFill>
              </a:rPr>
              <a:t> with observed label value of 1 (positive outcome)</a:t>
            </a:r>
            <a:endParaRPr sz="900">
              <a:solidFill>
                <a:schemeClr val="dk1"/>
              </a:solidFill>
            </a:endParaRPr>
          </a:p>
        </p:txBody>
      </p:sp>
      <p:sp>
        <p:nvSpPr>
          <p:cNvPr id="608" name="Google Shape;608;p51"/>
          <p:cNvSpPr txBox="1"/>
          <p:nvPr/>
        </p:nvSpPr>
        <p:spPr>
          <a:xfrm>
            <a:off x="4520900" y="3488363"/>
            <a:ext cx="50769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900"/>
              <a:t>Interpretation:</a:t>
            </a:r>
            <a:endParaRPr b="1" sz="900"/>
          </a:p>
          <a:p>
            <a:pPr indent="0" lvl="0" marL="0" rtl="0" algn="l">
              <a:spcBef>
                <a:spcPts val="0"/>
              </a:spcBef>
              <a:spcAft>
                <a:spcPts val="0"/>
              </a:spcAft>
              <a:buNone/>
            </a:pPr>
            <a:r>
              <a:rPr lang="es-419" sz="900"/>
              <a:t>• DPPL = 0: Equal proportion of positive outcomes for both facets (ideal)</a:t>
            </a:r>
            <a:endParaRPr sz="900"/>
          </a:p>
          <a:p>
            <a:pPr indent="0" lvl="0" marL="0" rtl="0" algn="l">
              <a:spcBef>
                <a:spcPts val="0"/>
              </a:spcBef>
              <a:spcAft>
                <a:spcPts val="0"/>
              </a:spcAft>
              <a:buNone/>
            </a:pPr>
            <a:r>
              <a:rPr lang="es-419" sz="900"/>
              <a:t>• DPPL &gt; 0: Advantaged facet has higher proportion of positive outcomes</a:t>
            </a:r>
            <a:endParaRPr sz="900"/>
          </a:p>
          <a:p>
            <a:pPr indent="0" lvl="0" marL="0" rtl="0" algn="l">
              <a:spcBef>
                <a:spcPts val="0"/>
              </a:spcBef>
              <a:spcAft>
                <a:spcPts val="0"/>
              </a:spcAft>
              <a:buNone/>
            </a:pPr>
            <a:r>
              <a:rPr lang="es-419" sz="900"/>
              <a:t>• DPPL &lt; 0: Disadvantaged facet has higher proportion of positive outcomes</a:t>
            </a:r>
            <a:endParaRPr sz="900"/>
          </a:p>
        </p:txBody>
      </p:sp>
      <p:pic>
        <p:nvPicPr>
          <p:cNvPr id="609" name="Google Shape;609;p51"/>
          <p:cNvPicPr preferRelativeResize="0"/>
          <p:nvPr/>
        </p:nvPicPr>
        <p:blipFill>
          <a:blip r:embed="rId9">
            <a:alphaModFix/>
          </a:blip>
          <a:stretch>
            <a:fillRect/>
          </a:stretch>
        </p:blipFill>
        <p:spPr>
          <a:xfrm>
            <a:off x="1389636" y="2112453"/>
            <a:ext cx="1318192" cy="738900"/>
          </a:xfrm>
          <a:prstGeom prst="rect">
            <a:avLst/>
          </a:prstGeom>
          <a:noFill/>
          <a:ln>
            <a:noFill/>
          </a:ln>
        </p:spPr>
      </p:pic>
      <p:pic>
        <p:nvPicPr>
          <p:cNvPr id="610" name="Google Shape;610;p51"/>
          <p:cNvPicPr preferRelativeResize="0"/>
          <p:nvPr/>
        </p:nvPicPr>
        <p:blipFill>
          <a:blip r:embed="rId10">
            <a:alphaModFix/>
          </a:blip>
          <a:stretch>
            <a:fillRect/>
          </a:stretch>
        </p:blipFill>
        <p:spPr>
          <a:xfrm>
            <a:off x="5778547" y="2251053"/>
            <a:ext cx="1420614" cy="461700"/>
          </a:xfrm>
          <a:prstGeom prst="rect">
            <a:avLst/>
          </a:prstGeom>
          <a:noFill/>
          <a:ln>
            <a:noFill/>
          </a:ln>
        </p:spPr>
      </p:pic>
      <p:sp>
        <p:nvSpPr>
          <p:cNvPr id="611" name="Google Shape;611;p51"/>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27th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5" name="Shape 615"/>
        <p:cNvGrpSpPr/>
        <p:nvPr/>
      </p:nvGrpSpPr>
      <p:grpSpPr>
        <a:xfrm>
          <a:off x="0" y="0"/>
          <a:ext cx="0" cy="0"/>
          <a:chOff x="0" y="0"/>
          <a:chExt cx="0" cy="0"/>
        </a:xfrm>
      </p:grpSpPr>
      <p:sp>
        <p:nvSpPr>
          <p:cNvPr id="616" name="Google Shape;616;p52"/>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chemeClr val="lt1"/>
              </a:buClr>
              <a:buSzPts val="2100"/>
              <a:buFont typeface="Arial"/>
              <a:buNone/>
            </a:pPr>
            <a:r>
              <a:rPr lang="es-419"/>
              <a:t>Statistical Metrics for Bias Detection</a:t>
            </a:r>
            <a:endParaRPr/>
          </a:p>
        </p:txBody>
      </p:sp>
      <p:sp>
        <p:nvSpPr>
          <p:cNvPr id="617" name="Google Shape;617;p52"/>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618" name="Google Shape;618;p52" title="Logos-BSC-AI-Factory-v3-horizontal.jpg"/>
          <p:cNvPicPr preferRelativeResize="0"/>
          <p:nvPr/>
        </p:nvPicPr>
        <p:blipFill>
          <a:blip r:embed="rId5">
            <a:alphaModFix/>
          </a:blip>
          <a:stretch>
            <a:fillRect/>
          </a:stretch>
        </p:blipFill>
        <p:spPr>
          <a:xfrm>
            <a:off x="19327" y="4554608"/>
            <a:ext cx="1210875" cy="510974"/>
          </a:xfrm>
          <a:prstGeom prst="rect">
            <a:avLst/>
          </a:prstGeom>
          <a:noFill/>
          <a:ln>
            <a:noFill/>
          </a:ln>
        </p:spPr>
      </p:pic>
      <p:pic>
        <p:nvPicPr>
          <p:cNvPr id="619" name="Google Shape;619;p52" title="b4w_logo.png"/>
          <p:cNvPicPr preferRelativeResize="0"/>
          <p:nvPr/>
        </p:nvPicPr>
        <p:blipFill>
          <a:blip r:embed="rId6">
            <a:alphaModFix/>
          </a:blip>
          <a:stretch>
            <a:fillRect/>
          </a:stretch>
        </p:blipFill>
        <p:spPr>
          <a:xfrm>
            <a:off x="8071801" y="406825"/>
            <a:ext cx="1059175" cy="323100"/>
          </a:xfrm>
          <a:prstGeom prst="rect">
            <a:avLst/>
          </a:prstGeom>
          <a:noFill/>
          <a:ln>
            <a:noFill/>
          </a:ln>
        </p:spPr>
      </p:pic>
      <p:pic>
        <p:nvPicPr>
          <p:cNvPr id="620" name="Google Shape;620;p52" title="EuroHPC logo and AIF stamp.png"/>
          <p:cNvPicPr preferRelativeResize="0"/>
          <p:nvPr/>
        </p:nvPicPr>
        <p:blipFill>
          <a:blip r:embed="rId7">
            <a:alphaModFix/>
          </a:blip>
          <a:stretch>
            <a:fillRect/>
          </a:stretch>
        </p:blipFill>
        <p:spPr>
          <a:xfrm>
            <a:off x="6741746" y="4398975"/>
            <a:ext cx="2484254" cy="822225"/>
          </a:xfrm>
          <a:prstGeom prst="rect">
            <a:avLst/>
          </a:prstGeom>
          <a:noFill/>
          <a:ln>
            <a:noFill/>
          </a:ln>
        </p:spPr>
      </p:pic>
      <p:pic>
        <p:nvPicPr>
          <p:cNvPr id="621" name="Google Shape;621;p52" title="EN_Co-fundedbytheEU_RGB_POS.png"/>
          <p:cNvPicPr preferRelativeResize="0"/>
          <p:nvPr/>
        </p:nvPicPr>
        <p:blipFill>
          <a:blip r:embed="rId8">
            <a:alphaModFix/>
          </a:blip>
          <a:stretch>
            <a:fillRect/>
          </a:stretch>
        </p:blipFill>
        <p:spPr>
          <a:xfrm>
            <a:off x="1251386" y="4674052"/>
            <a:ext cx="1218237" cy="272050"/>
          </a:xfrm>
          <a:prstGeom prst="rect">
            <a:avLst/>
          </a:prstGeom>
          <a:noFill/>
          <a:ln>
            <a:noFill/>
          </a:ln>
        </p:spPr>
      </p:pic>
      <p:sp>
        <p:nvSpPr>
          <p:cNvPr id="622" name="Google Shape;622;p52"/>
          <p:cNvSpPr txBox="1"/>
          <p:nvPr/>
        </p:nvSpPr>
        <p:spPr>
          <a:xfrm>
            <a:off x="289525" y="1213075"/>
            <a:ext cx="3876000" cy="879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800"/>
              </a:spcBef>
              <a:spcAft>
                <a:spcPts val="0"/>
              </a:spcAft>
              <a:buClr>
                <a:schemeClr val="dk1"/>
              </a:buClr>
              <a:buSzPts val="1100"/>
              <a:buFont typeface="Arial"/>
              <a:buNone/>
            </a:pPr>
            <a:r>
              <a:rPr b="1" lang="es-419">
                <a:solidFill>
                  <a:schemeClr val="dk1"/>
                </a:solidFill>
              </a:rPr>
              <a:t>Kullback-Leibler Divergence (KL)</a:t>
            </a:r>
            <a:endParaRPr b="1">
              <a:solidFill>
                <a:schemeClr val="dk1"/>
              </a:solidFill>
            </a:endParaRPr>
          </a:p>
          <a:p>
            <a:pPr indent="0" lvl="0" marL="0" rtl="0" algn="l">
              <a:lnSpc>
                <a:spcPct val="115000"/>
              </a:lnSpc>
              <a:spcBef>
                <a:spcPts val="1800"/>
              </a:spcBef>
              <a:spcAft>
                <a:spcPts val="400"/>
              </a:spcAft>
              <a:buNone/>
            </a:pPr>
            <a:r>
              <a:t/>
            </a:r>
            <a:endParaRPr b="1">
              <a:solidFill>
                <a:schemeClr val="dk1"/>
              </a:solidFill>
            </a:endParaRPr>
          </a:p>
        </p:txBody>
      </p:sp>
      <p:sp>
        <p:nvSpPr>
          <p:cNvPr id="623" name="Google Shape;623;p52"/>
          <p:cNvSpPr txBox="1"/>
          <p:nvPr/>
        </p:nvSpPr>
        <p:spPr>
          <a:xfrm>
            <a:off x="289525" y="1588775"/>
            <a:ext cx="3782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900">
                <a:solidFill>
                  <a:schemeClr val="dk1"/>
                </a:solidFill>
              </a:rPr>
              <a:t>Question it answers:</a:t>
            </a:r>
            <a:r>
              <a:rPr lang="es-419" sz="900">
                <a:solidFill>
                  <a:schemeClr val="dk1"/>
                </a:solidFill>
              </a:rPr>
              <a:t> Are the label distributions of the two groups different?</a:t>
            </a:r>
            <a:endParaRPr b="1" sz="700">
              <a:solidFill>
                <a:schemeClr val="dk1"/>
              </a:solidFill>
            </a:endParaRPr>
          </a:p>
        </p:txBody>
      </p:sp>
      <p:sp>
        <p:nvSpPr>
          <p:cNvPr id="624" name="Google Shape;624;p52"/>
          <p:cNvSpPr txBox="1"/>
          <p:nvPr/>
        </p:nvSpPr>
        <p:spPr>
          <a:xfrm>
            <a:off x="4520900" y="965263"/>
            <a:ext cx="3000000" cy="648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800"/>
              </a:spcBef>
              <a:spcAft>
                <a:spcPts val="400"/>
              </a:spcAft>
              <a:buNone/>
            </a:pPr>
            <a:r>
              <a:rPr b="1" lang="es-419">
                <a:solidFill>
                  <a:schemeClr val="dk1"/>
                </a:solidFill>
              </a:rPr>
              <a:t>Conditional Demographic Disparity in Labels (CDDL)</a:t>
            </a:r>
            <a:endParaRPr b="1" sz="1100">
              <a:solidFill>
                <a:schemeClr val="dk1"/>
              </a:solidFill>
            </a:endParaRPr>
          </a:p>
        </p:txBody>
      </p:sp>
      <p:sp>
        <p:nvSpPr>
          <p:cNvPr id="625" name="Google Shape;625;p52"/>
          <p:cNvSpPr txBox="1"/>
          <p:nvPr/>
        </p:nvSpPr>
        <p:spPr>
          <a:xfrm>
            <a:off x="7451250" y="4205494"/>
            <a:ext cx="1218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700">
                <a:solidFill>
                  <a:schemeClr val="dk1"/>
                </a:solidFill>
              </a:rPr>
              <a:t>Maklin, 2022</a:t>
            </a:r>
            <a:r>
              <a:rPr lang="es-419" sz="700">
                <a:solidFill>
                  <a:schemeClr val="dk1"/>
                </a:solidFill>
              </a:rPr>
              <a:t>, </a:t>
            </a:r>
            <a:r>
              <a:rPr i="1" lang="es-419" sz="700">
                <a:solidFill>
                  <a:schemeClr val="dk1"/>
                </a:solidFill>
              </a:rPr>
              <a:t>Medium</a:t>
            </a:r>
            <a:endParaRPr i="1" sz="700">
              <a:solidFill>
                <a:schemeClr val="dk1"/>
              </a:solidFill>
            </a:endParaRPr>
          </a:p>
          <a:p>
            <a:pPr indent="0" lvl="0" marL="0" rtl="0" algn="l">
              <a:spcBef>
                <a:spcPts val="0"/>
              </a:spcBef>
              <a:spcAft>
                <a:spcPts val="0"/>
              </a:spcAft>
              <a:buNone/>
            </a:pPr>
            <a:r>
              <a:rPr i="1" lang="es-419" sz="700">
                <a:solidFill>
                  <a:schemeClr val="dk1"/>
                </a:solidFill>
              </a:rPr>
              <a:t>Pretraining Data Bias</a:t>
            </a:r>
            <a:r>
              <a:rPr lang="es-419" sz="700">
                <a:solidFill>
                  <a:schemeClr val="dk1"/>
                </a:solidFill>
              </a:rPr>
              <a:t> </a:t>
            </a:r>
            <a:endParaRPr sz="700"/>
          </a:p>
        </p:txBody>
      </p:sp>
      <p:sp>
        <p:nvSpPr>
          <p:cNvPr id="626" name="Google Shape;626;p52"/>
          <p:cNvSpPr txBox="1"/>
          <p:nvPr/>
        </p:nvSpPr>
        <p:spPr>
          <a:xfrm>
            <a:off x="289525" y="2802288"/>
            <a:ext cx="3629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900">
                <a:solidFill>
                  <a:schemeClr val="dk1"/>
                </a:solidFill>
              </a:rPr>
              <a:t>Where:</a:t>
            </a:r>
            <a:endParaRPr b="1" sz="900">
              <a:solidFill>
                <a:schemeClr val="dk1"/>
              </a:solidFill>
            </a:endParaRPr>
          </a:p>
          <a:p>
            <a:pPr indent="0" lvl="0" marL="0" rtl="0" algn="l">
              <a:spcBef>
                <a:spcPts val="0"/>
              </a:spcBef>
              <a:spcAft>
                <a:spcPts val="0"/>
              </a:spcAft>
              <a:buClr>
                <a:schemeClr val="dk1"/>
              </a:buClr>
              <a:buSzPts val="1100"/>
              <a:buFont typeface="Arial"/>
              <a:buNone/>
            </a:pPr>
            <a:r>
              <a:rPr i="1" lang="es-419" sz="900">
                <a:solidFill>
                  <a:schemeClr val="dk1"/>
                </a:solidFill>
              </a:rPr>
              <a:t>P</a:t>
            </a:r>
            <a:r>
              <a:rPr baseline="-25000" i="1" lang="es-419" sz="900">
                <a:solidFill>
                  <a:schemeClr val="dk1"/>
                </a:solidFill>
              </a:rPr>
              <a:t>a</a:t>
            </a:r>
            <a:r>
              <a:rPr lang="es-419" sz="900">
                <a:solidFill>
                  <a:schemeClr val="dk1"/>
                </a:solidFill>
              </a:rPr>
              <a:t> = Probability distribution of the advantaged group</a:t>
            </a:r>
            <a:endParaRPr sz="900">
              <a:solidFill>
                <a:schemeClr val="dk1"/>
              </a:solidFill>
            </a:endParaRPr>
          </a:p>
          <a:p>
            <a:pPr indent="0" lvl="0" marL="0" rtl="0" algn="l">
              <a:spcBef>
                <a:spcPts val="0"/>
              </a:spcBef>
              <a:spcAft>
                <a:spcPts val="0"/>
              </a:spcAft>
              <a:buClr>
                <a:schemeClr val="dk1"/>
              </a:buClr>
              <a:buSzPts val="1100"/>
              <a:buFont typeface="Arial"/>
              <a:buNone/>
            </a:pPr>
            <a:r>
              <a:rPr i="1" lang="es-419" sz="900">
                <a:solidFill>
                  <a:schemeClr val="dk1"/>
                </a:solidFill>
              </a:rPr>
              <a:t>P</a:t>
            </a:r>
            <a:r>
              <a:rPr baseline="-25000" i="1" lang="es-419" sz="900">
                <a:solidFill>
                  <a:schemeClr val="dk1"/>
                </a:solidFill>
              </a:rPr>
              <a:t>d</a:t>
            </a:r>
            <a:r>
              <a:rPr lang="es-419" sz="900">
                <a:solidFill>
                  <a:schemeClr val="dk1"/>
                </a:solidFill>
              </a:rPr>
              <a:t> = Probability distribution of the disadvantaged group</a:t>
            </a:r>
            <a:endParaRPr sz="900">
              <a:solidFill>
                <a:schemeClr val="dk1"/>
              </a:solidFill>
            </a:endParaRPr>
          </a:p>
          <a:p>
            <a:pPr indent="0" lvl="0" marL="0" rtl="0" algn="l">
              <a:spcBef>
                <a:spcPts val="0"/>
              </a:spcBef>
              <a:spcAft>
                <a:spcPts val="0"/>
              </a:spcAft>
              <a:buNone/>
            </a:pPr>
            <a:r>
              <a:rPr lang="es-419" sz="900">
                <a:solidFill>
                  <a:schemeClr val="dk1"/>
                </a:solidFill>
              </a:rPr>
              <a:t>The sum is taken over all possible label values</a:t>
            </a:r>
            <a:endParaRPr i="1" sz="700">
              <a:solidFill>
                <a:schemeClr val="dk1"/>
              </a:solidFill>
            </a:endParaRPr>
          </a:p>
        </p:txBody>
      </p:sp>
      <p:sp>
        <p:nvSpPr>
          <p:cNvPr id="627" name="Google Shape;627;p52"/>
          <p:cNvSpPr txBox="1"/>
          <p:nvPr/>
        </p:nvSpPr>
        <p:spPr>
          <a:xfrm>
            <a:off x="289525" y="3488375"/>
            <a:ext cx="3629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900">
                <a:solidFill>
                  <a:schemeClr val="dk1"/>
                </a:solidFill>
              </a:rPr>
              <a:t>Interpretation:</a:t>
            </a:r>
            <a:endParaRPr b="1" sz="900">
              <a:solidFill>
                <a:schemeClr val="dk1"/>
              </a:solidFill>
            </a:endParaRPr>
          </a:p>
          <a:p>
            <a:pPr indent="0" lvl="0" marL="0" rtl="0" algn="l">
              <a:spcBef>
                <a:spcPts val="0"/>
              </a:spcBef>
              <a:spcAft>
                <a:spcPts val="0"/>
              </a:spcAft>
              <a:buClr>
                <a:schemeClr val="dk1"/>
              </a:buClr>
              <a:buSzPts val="1100"/>
              <a:buFont typeface="Arial"/>
              <a:buNone/>
            </a:pPr>
            <a:r>
              <a:rPr lang="es-419" sz="900">
                <a:solidFill>
                  <a:schemeClr val="dk1"/>
                </a:solidFill>
              </a:rPr>
              <a:t>• KL ≈ 0: Label distributions are similar (ideal)</a:t>
            </a:r>
            <a:endParaRPr sz="900">
              <a:solidFill>
                <a:schemeClr val="dk1"/>
              </a:solidFill>
            </a:endParaRPr>
          </a:p>
          <a:p>
            <a:pPr indent="0" lvl="0" marL="0" rtl="0" algn="l">
              <a:spcBef>
                <a:spcPts val="0"/>
              </a:spcBef>
              <a:spcAft>
                <a:spcPts val="0"/>
              </a:spcAft>
              <a:buClr>
                <a:schemeClr val="dk1"/>
              </a:buClr>
              <a:buSzPts val="1100"/>
              <a:buFont typeface="Arial"/>
              <a:buNone/>
            </a:pPr>
            <a:r>
              <a:rPr lang="es-419" sz="900">
                <a:solidFill>
                  <a:schemeClr val="dk1"/>
                </a:solidFill>
              </a:rPr>
              <a:t>• KL &gt; 0: Label distributions diverge</a:t>
            </a:r>
            <a:endParaRPr sz="900">
              <a:solidFill>
                <a:schemeClr val="dk1"/>
              </a:solidFill>
            </a:endParaRPr>
          </a:p>
          <a:p>
            <a:pPr indent="0" lvl="0" marL="0" rtl="0" algn="l">
              <a:spcBef>
                <a:spcPts val="0"/>
              </a:spcBef>
              <a:spcAft>
                <a:spcPts val="0"/>
              </a:spcAft>
              <a:buNone/>
            </a:pPr>
            <a:r>
              <a:rPr lang="es-419" sz="900">
                <a:solidFill>
                  <a:schemeClr val="dk1"/>
                </a:solidFill>
              </a:rPr>
              <a:t>• Higher KL values indicate larger divergence between distributions</a:t>
            </a:r>
            <a:endParaRPr sz="900">
              <a:solidFill>
                <a:schemeClr val="dk1"/>
              </a:solidFill>
            </a:endParaRPr>
          </a:p>
        </p:txBody>
      </p:sp>
      <p:sp>
        <p:nvSpPr>
          <p:cNvPr id="628" name="Google Shape;628;p52"/>
          <p:cNvSpPr txBox="1"/>
          <p:nvPr/>
        </p:nvSpPr>
        <p:spPr>
          <a:xfrm>
            <a:off x="4520900" y="1588775"/>
            <a:ext cx="40047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900">
                <a:solidFill>
                  <a:schemeClr val="dk1"/>
                </a:solidFill>
              </a:rPr>
              <a:t>Question it answers:</a:t>
            </a:r>
            <a:r>
              <a:rPr lang="es-419" sz="900">
                <a:solidFill>
                  <a:schemeClr val="dk1"/>
                </a:solidFill>
              </a:rPr>
              <a:t> Within each subgroup (same role/position/etc.), is there a difference in the ‘yes’ rate between the groups?</a:t>
            </a:r>
            <a:endParaRPr b="1" sz="700">
              <a:solidFill>
                <a:schemeClr val="dk1"/>
              </a:solidFill>
            </a:endParaRPr>
          </a:p>
        </p:txBody>
      </p:sp>
      <p:sp>
        <p:nvSpPr>
          <p:cNvPr id="629" name="Google Shape;629;p52"/>
          <p:cNvSpPr txBox="1"/>
          <p:nvPr/>
        </p:nvSpPr>
        <p:spPr>
          <a:xfrm>
            <a:off x="4520900" y="3488375"/>
            <a:ext cx="4294200" cy="101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900"/>
              <a:t>Interpretation:</a:t>
            </a:r>
            <a:endParaRPr b="1" sz="900"/>
          </a:p>
          <a:p>
            <a:pPr indent="0" lvl="0" marL="0" rtl="0" algn="l">
              <a:spcBef>
                <a:spcPts val="0"/>
              </a:spcBef>
              <a:spcAft>
                <a:spcPts val="0"/>
              </a:spcAft>
              <a:buClr>
                <a:schemeClr val="dk1"/>
              </a:buClr>
              <a:buSzPts val="1100"/>
              <a:buFont typeface="Arial"/>
              <a:buNone/>
            </a:pPr>
            <a:r>
              <a:rPr lang="es-419" sz="900"/>
              <a:t>• CDDL &gt; 0: Disadvantaged facet has greater proportion of rejected outcomes than accepted outcomes</a:t>
            </a:r>
            <a:endParaRPr sz="900"/>
          </a:p>
          <a:p>
            <a:pPr indent="0" lvl="0" marL="0" rtl="0" algn="l">
              <a:spcBef>
                <a:spcPts val="0"/>
              </a:spcBef>
              <a:spcAft>
                <a:spcPts val="0"/>
              </a:spcAft>
              <a:buClr>
                <a:schemeClr val="dk1"/>
              </a:buClr>
              <a:buSzPts val="1100"/>
              <a:buFont typeface="Arial"/>
              <a:buNone/>
            </a:pPr>
            <a:r>
              <a:rPr lang="es-419" sz="900"/>
              <a:t>• CDDL ≈ 0: No demographic disparity when conditioned on subgroups (ideal)</a:t>
            </a:r>
            <a:endParaRPr sz="900"/>
          </a:p>
          <a:p>
            <a:pPr indent="0" lvl="0" marL="0" rtl="0" algn="l">
              <a:spcBef>
                <a:spcPts val="0"/>
              </a:spcBef>
              <a:spcAft>
                <a:spcPts val="0"/>
              </a:spcAft>
              <a:buNone/>
            </a:pPr>
            <a:r>
              <a:rPr lang="es-419" sz="900"/>
              <a:t>• This metric helps identify bias that persists even when controlling for confounding variables</a:t>
            </a:r>
            <a:endParaRPr sz="900"/>
          </a:p>
        </p:txBody>
      </p:sp>
      <p:pic>
        <p:nvPicPr>
          <p:cNvPr id="630" name="Google Shape;630;p52"/>
          <p:cNvPicPr preferRelativeResize="0"/>
          <p:nvPr/>
        </p:nvPicPr>
        <p:blipFill>
          <a:blip r:embed="rId9">
            <a:alphaModFix/>
          </a:blip>
          <a:stretch>
            <a:fillRect/>
          </a:stretch>
        </p:blipFill>
        <p:spPr>
          <a:xfrm>
            <a:off x="1048850" y="2123188"/>
            <a:ext cx="1730664" cy="648000"/>
          </a:xfrm>
          <a:prstGeom prst="rect">
            <a:avLst/>
          </a:prstGeom>
          <a:noFill/>
          <a:ln>
            <a:noFill/>
          </a:ln>
        </p:spPr>
      </p:pic>
      <p:pic>
        <p:nvPicPr>
          <p:cNvPr id="631" name="Google Shape;631;p52"/>
          <p:cNvPicPr preferRelativeResize="0"/>
          <p:nvPr/>
        </p:nvPicPr>
        <p:blipFill>
          <a:blip r:embed="rId10">
            <a:alphaModFix/>
          </a:blip>
          <a:stretch>
            <a:fillRect/>
          </a:stretch>
        </p:blipFill>
        <p:spPr>
          <a:xfrm>
            <a:off x="5684948" y="2018625"/>
            <a:ext cx="1587050" cy="673596"/>
          </a:xfrm>
          <a:prstGeom prst="rect">
            <a:avLst/>
          </a:prstGeom>
          <a:noFill/>
          <a:ln>
            <a:noFill/>
          </a:ln>
        </p:spPr>
      </p:pic>
      <p:pic>
        <p:nvPicPr>
          <p:cNvPr id="632" name="Google Shape;632;p52"/>
          <p:cNvPicPr preferRelativeResize="0"/>
          <p:nvPr/>
        </p:nvPicPr>
        <p:blipFill>
          <a:blip r:embed="rId11">
            <a:alphaModFix/>
          </a:blip>
          <a:stretch>
            <a:fillRect/>
          </a:stretch>
        </p:blipFill>
        <p:spPr>
          <a:xfrm>
            <a:off x="5478450" y="2899888"/>
            <a:ext cx="2557200" cy="768918"/>
          </a:xfrm>
          <a:prstGeom prst="rect">
            <a:avLst/>
          </a:prstGeom>
          <a:noFill/>
          <a:ln>
            <a:noFill/>
          </a:ln>
        </p:spPr>
      </p:pic>
      <p:sp>
        <p:nvSpPr>
          <p:cNvPr id="633" name="Google Shape;633;p52"/>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27th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
        <p:nvSpPr>
          <p:cNvPr id="634" name="Google Shape;634;p52"/>
          <p:cNvSpPr txBox="1"/>
          <p:nvPr/>
        </p:nvSpPr>
        <p:spPr>
          <a:xfrm>
            <a:off x="4520900" y="2555331"/>
            <a:ext cx="40974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900">
                <a:solidFill>
                  <a:schemeClr val="dk1"/>
                </a:solidFill>
              </a:rPr>
              <a:t>Where (for each subgroup </a:t>
            </a:r>
            <a:r>
              <a:rPr b="1" i="1" lang="es-419" sz="900">
                <a:solidFill>
                  <a:schemeClr val="dk1"/>
                </a:solidFill>
              </a:rPr>
              <a:t>i</a:t>
            </a:r>
            <a:r>
              <a:rPr b="1" lang="es-419" sz="900">
                <a:solidFill>
                  <a:schemeClr val="dk1"/>
                </a:solidFill>
              </a:rPr>
              <a:t>):</a:t>
            </a:r>
            <a:endParaRPr sz="900">
              <a:solidFill>
                <a:schemeClr val="dk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8" name="Shape 638"/>
        <p:cNvGrpSpPr/>
        <p:nvPr/>
      </p:nvGrpSpPr>
      <p:grpSpPr>
        <a:xfrm>
          <a:off x="0" y="0"/>
          <a:ext cx="0" cy="0"/>
          <a:chOff x="0" y="0"/>
          <a:chExt cx="0" cy="0"/>
        </a:xfrm>
      </p:grpSpPr>
      <p:sp>
        <p:nvSpPr>
          <p:cNvPr id="639" name="Google Shape;639;p53"/>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Building Trusted AI Pipelines</a:t>
            </a:r>
            <a:endParaRPr/>
          </a:p>
        </p:txBody>
      </p:sp>
      <p:pic>
        <p:nvPicPr>
          <p:cNvPr id="640" name="Google Shape;640;p53" title="Logos-BSC-AI-Factory-v3-horizontal.jpg"/>
          <p:cNvPicPr preferRelativeResize="0"/>
          <p:nvPr/>
        </p:nvPicPr>
        <p:blipFill>
          <a:blip r:embed="rId3">
            <a:alphaModFix/>
          </a:blip>
          <a:stretch>
            <a:fillRect/>
          </a:stretch>
        </p:blipFill>
        <p:spPr>
          <a:xfrm>
            <a:off x="19327" y="4554608"/>
            <a:ext cx="1210875" cy="510974"/>
          </a:xfrm>
          <a:prstGeom prst="rect">
            <a:avLst/>
          </a:prstGeom>
          <a:noFill/>
          <a:ln>
            <a:noFill/>
          </a:ln>
        </p:spPr>
      </p:pic>
      <p:pic>
        <p:nvPicPr>
          <p:cNvPr id="641" name="Google Shape;641;p53" title="EuroHPC logo and AIF stamp.png"/>
          <p:cNvPicPr preferRelativeResize="0"/>
          <p:nvPr/>
        </p:nvPicPr>
        <p:blipFill>
          <a:blip r:embed="rId4">
            <a:alphaModFix/>
          </a:blip>
          <a:stretch>
            <a:fillRect/>
          </a:stretch>
        </p:blipFill>
        <p:spPr>
          <a:xfrm>
            <a:off x="6741746" y="4398975"/>
            <a:ext cx="2484254" cy="822225"/>
          </a:xfrm>
          <a:prstGeom prst="rect">
            <a:avLst/>
          </a:prstGeom>
          <a:noFill/>
          <a:ln>
            <a:noFill/>
          </a:ln>
        </p:spPr>
      </p:pic>
      <p:pic>
        <p:nvPicPr>
          <p:cNvPr id="642" name="Google Shape;642;p53" title="EN_Co-fundedbytheEU_RGB_POS.png"/>
          <p:cNvPicPr preferRelativeResize="0"/>
          <p:nvPr/>
        </p:nvPicPr>
        <p:blipFill>
          <a:blip r:embed="rId5">
            <a:alphaModFix/>
          </a:blip>
          <a:stretch>
            <a:fillRect/>
          </a:stretch>
        </p:blipFill>
        <p:spPr>
          <a:xfrm>
            <a:off x="1251386" y="4674052"/>
            <a:ext cx="1218237" cy="272050"/>
          </a:xfrm>
          <a:prstGeom prst="rect">
            <a:avLst/>
          </a:prstGeom>
          <a:noFill/>
          <a:ln>
            <a:noFill/>
          </a:ln>
        </p:spPr>
      </p:pic>
      <p:sp>
        <p:nvSpPr>
          <p:cNvPr id="643" name="Google Shape;643;p53"/>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6">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7">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644" name="Google Shape;644;p53" title="b4w_logo.png"/>
          <p:cNvPicPr preferRelativeResize="0"/>
          <p:nvPr/>
        </p:nvPicPr>
        <p:blipFill>
          <a:blip r:embed="rId8">
            <a:alphaModFix/>
          </a:blip>
          <a:stretch>
            <a:fillRect/>
          </a:stretch>
        </p:blipFill>
        <p:spPr>
          <a:xfrm>
            <a:off x="8063629" y="406825"/>
            <a:ext cx="1059175" cy="323100"/>
          </a:xfrm>
          <a:prstGeom prst="rect">
            <a:avLst/>
          </a:prstGeom>
          <a:noFill/>
          <a:ln>
            <a:noFill/>
          </a:ln>
        </p:spPr>
      </p:pic>
      <p:pic>
        <p:nvPicPr>
          <p:cNvPr id="645" name="Google Shape;645;p53"/>
          <p:cNvPicPr preferRelativeResize="0"/>
          <p:nvPr/>
        </p:nvPicPr>
        <p:blipFill>
          <a:blip r:embed="rId9">
            <a:alphaModFix/>
          </a:blip>
          <a:stretch>
            <a:fillRect/>
          </a:stretch>
        </p:blipFill>
        <p:spPr>
          <a:xfrm>
            <a:off x="880500" y="1158763"/>
            <a:ext cx="7039739" cy="3225350"/>
          </a:xfrm>
          <a:prstGeom prst="rect">
            <a:avLst/>
          </a:prstGeom>
          <a:noFill/>
          <a:ln>
            <a:noFill/>
          </a:ln>
        </p:spPr>
      </p:pic>
      <p:sp>
        <p:nvSpPr>
          <p:cNvPr id="646" name="Google Shape;646;p53"/>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27th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0" name="Shape 650"/>
        <p:cNvGrpSpPr/>
        <p:nvPr/>
      </p:nvGrpSpPr>
      <p:grpSpPr>
        <a:xfrm>
          <a:off x="0" y="0"/>
          <a:ext cx="0" cy="0"/>
          <a:chOff x="0" y="0"/>
          <a:chExt cx="0" cy="0"/>
        </a:xfrm>
      </p:grpSpPr>
      <p:sp>
        <p:nvSpPr>
          <p:cNvPr id="651" name="Google Shape;651;p54"/>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Annotation Quality Assessment</a:t>
            </a:r>
            <a:endParaRPr/>
          </a:p>
        </p:txBody>
      </p:sp>
      <p:sp>
        <p:nvSpPr>
          <p:cNvPr id="652" name="Google Shape;652;p54"/>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653" name="Google Shape;653;p54" title="Logos-BSC-AI-Factory-v3-horizontal.jpg"/>
          <p:cNvPicPr preferRelativeResize="0"/>
          <p:nvPr/>
        </p:nvPicPr>
        <p:blipFill>
          <a:blip r:embed="rId5">
            <a:alphaModFix/>
          </a:blip>
          <a:stretch>
            <a:fillRect/>
          </a:stretch>
        </p:blipFill>
        <p:spPr>
          <a:xfrm>
            <a:off x="19327" y="4554608"/>
            <a:ext cx="1210875" cy="510974"/>
          </a:xfrm>
          <a:prstGeom prst="rect">
            <a:avLst/>
          </a:prstGeom>
          <a:noFill/>
          <a:ln>
            <a:noFill/>
          </a:ln>
        </p:spPr>
      </p:pic>
      <p:pic>
        <p:nvPicPr>
          <p:cNvPr id="654" name="Google Shape;654;p54" title="b4w_logo.png"/>
          <p:cNvPicPr preferRelativeResize="0"/>
          <p:nvPr/>
        </p:nvPicPr>
        <p:blipFill>
          <a:blip r:embed="rId6">
            <a:alphaModFix/>
          </a:blip>
          <a:stretch>
            <a:fillRect/>
          </a:stretch>
        </p:blipFill>
        <p:spPr>
          <a:xfrm>
            <a:off x="8071801" y="406825"/>
            <a:ext cx="1059175" cy="323100"/>
          </a:xfrm>
          <a:prstGeom prst="rect">
            <a:avLst/>
          </a:prstGeom>
          <a:noFill/>
          <a:ln>
            <a:noFill/>
          </a:ln>
        </p:spPr>
      </p:pic>
      <p:pic>
        <p:nvPicPr>
          <p:cNvPr id="655" name="Google Shape;655;p54" title="EuroHPC logo and AIF stamp.png"/>
          <p:cNvPicPr preferRelativeResize="0"/>
          <p:nvPr/>
        </p:nvPicPr>
        <p:blipFill>
          <a:blip r:embed="rId7">
            <a:alphaModFix/>
          </a:blip>
          <a:stretch>
            <a:fillRect/>
          </a:stretch>
        </p:blipFill>
        <p:spPr>
          <a:xfrm>
            <a:off x="6741746" y="4398975"/>
            <a:ext cx="2484254" cy="822225"/>
          </a:xfrm>
          <a:prstGeom prst="rect">
            <a:avLst/>
          </a:prstGeom>
          <a:noFill/>
          <a:ln>
            <a:noFill/>
          </a:ln>
        </p:spPr>
      </p:pic>
      <p:pic>
        <p:nvPicPr>
          <p:cNvPr id="656" name="Google Shape;656;p54" title="EN_Co-fundedbytheEU_RGB_POS.png"/>
          <p:cNvPicPr preferRelativeResize="0"/>
          <p:nvPr/>
        </p:nvPicPr>
        <p:blipFill>
          <a:blip r:embed="rId8">
            <a:alphaModFix/>
          </a:blip>
          <a:stretch>
            <a:fillRect/>
          </a:stretch>
        </p:blipFill>
        <p:spPr>
          <a:xfrm>
            <a:off x="1251386" y="4674052"/>
            <a:ext cx="1218237" cy="272050"/>
          </a:xfrm>
          <a:prstGeom prst="rect">
            <a:avLst/>
          </a:prstGeom>
          <a:noFill/>
          <a:ln>
            <a:noFill/>
          </a:ln>
        </p:spPr>
      </p:pic>
      <p:sp>
        <p:nvSpPr>
          <p:cNvPr id="657" name="Google Shape;657;p54"/>
          <p:cNvSpPr txBox="1"/>
          <p:nvPr/>
        </p:nvSpPr>
        <p:spPr>
          <a:xfrm>
            <a:off x="219000" y="1364725"/>
            <a:ext cx="5087700" cy="2409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s-419" sz="1300">
                <a:solidFill>
                  <a:srgbClr val="242F75"/>
                </a:solidFill>
              </a:rPr>
              <a:t>Why is </a:t>
            </a:r>
            <a:r>
              <a:rPr b="1" lang="es-419" sz="1300">
                <a:solidFill>
                  <a:srgbClr val="242F75"/>
                </a:solidFill>
              </a:rPr>
              <a:t>annotation</a:t>
            </a:r>
            <a:r>
              <a:rPr b="1" lang="es-419" sz="1300">
                <a:solidFill>
                  <a:srgbClr val="242F75"/>
                </a:solidFill>
              </a:rPr>
              <a:t> a problem?</a:t>
            </a:r>
            <a:endParaRPr b="1" sz="1300">
              <a:solidFill>
                <a:srgbClr val="242F75"/>
              </a:solidFill>
            </a:endParaRPr>
          </a:p>
          <a:p>
            <a:pPr indent="0" lvl="0" marL="0" rtl="0" algn="l">
              <a:lnSpc>
                <a:spcPct val="115000"/>
              </a:lnSpc>
              <a:spcBef>
                <a:spcPts val="1200"/>
              </a:spcBef>
              <a:spcAft>
                <a:spcPts val="0"/>
              </a:spcAft>
              <a:buNone/>
            </a:pPr>
            <a:r>
              <a:rPr lang="es-419" sz="1100">
                <a:solidFill>
                  <a:schemeClr val="dk1"/>
                </a:solidFill>
              </a:rPr>
              <a:t>Even highly qualified experts disagree significantly when they annotate the same data. </a:t>
            </a:r>
            <a:endParaRPr sz="1100">
              <a:solidFill>
                <a:schemeClr val="dk1"/>
              </a:solidFill>
            </a:endParaRPr>
          </a:p>
          <a:p>
            <a:pPr indent="0" lvl="0" marL="0" rtl="0" algn="l">
              <a:lnSpc>
                <a:spcPct val="115000"/>
              </a:lnSpc>
              <a:spcBef>
                <a:spcPts val="1200"/>
              </a:spcBef>
              <a:spcAft>
                <a:spcPts val="0"/>
              </a:spcAft>
              <a:buNone/>
            </a:pPr>
            <a:r>
              <a:rPr b="1" lang="es-419" sz="1100">
                <a:solidFill>
                  <a:srgbClr val="242F75"/>
                </a:solidFill>
              </a:rPr>
              <a:t>The four main causes:</a:t>
            </a:r>
            <a:endParaRPr b="1" sz="1100">
              <a:solidFill>
                <a:srgbClr val="242F75"/>
              </a:solidFill>
            </a:endParaRPr>
          </a:p>
          <a:p>
            <a:pPr indent="-298450" lvl="0" marL="457200" rtl="0" algn="l">
              <a:lnSpc>
                <a:spcPct val="115000"/>
              </a:lnSpc>
              <a:spcBef>
                <a:spcPts val="1200"/>
              </a:spcBef>
              <a:spcAft>
                <a:spcPts val="0"/>
              </a:spcAft>
              <a:buClr>
                <a:srgbClr val="242F75"/>
              </a:buClr>
              <a:buSzPts val="1100"/>
              <a:buAutoNum type="arabicPeriod"/>
            </a:pPr>
            <a:r>
              <a:rPr b="1" lang="es-419" sz="1100">
                <a:solidFill>
                  <a:srgbClr val="242F75"/>
                </a:solidFill>
              </a:rPr>
              <a:t>Insufﬁcient information to perform reliable labelling (e.g., poor quality data or unclear guidelines)</a:t>
            </a:r>
            <a:endParaRPr b="1" sz="1100">
              <a:solidFill>
                <a:srgbClr val="242F75"/>
              </a:solidFill>
            </a:endParaRPr>
          </a:p>
          <a:p>
            <a:pPr indent="-298450" lvl="0" marL="457200" rtl="0" algn="l">
              <a:lnSpc>
                <a:spcPct val="115000"/>
              </a:lnSpc>
              <a:spcBef>
                <a:spcPts val="0"/>
              </a:spcBef>
              <a:spcAft>
                <a:spcPts val="0"/>
              </a:spcAft>
              <a:buClr>
                <a:srgbClr val="242F75"/>
              </a:buClr>
              <a:buSzPts val="1100"/>
              <a:buAutoNum type="arabicPeriod"/>
            </a:pPr>
            <a:r>
              <a:rPr b="1" lang="es-419" sz="1100">
                <a:solidFill>
                  <a:srgbClr val="242F75"/>
                </a:solidFill>
              </a:rPr>
              <a:t>Insufficient domain expertise </a:t>
            </a:r>
            <a:endParaRPr b="1" sz="1100">
              <a:solidFill>
                <a:srgbClr val="242F75"/>
              </a:solidFill>
            </a:endParaRPr>
          </a:p>
          <a:p>
            <a:pPr indent="-298450" lvl="0" marL="457200" rtl="0" algn="l">
              <a:lnSpc>
                <a:spcPct val="115000"/>
              </a:lnSpc>
              <a:spcBef>
                <a:spcPts val="0"/>
              </a:spcBef>
              <a:spcAft>
                <a:spcPts val="0"/>
              </a:spcAft>
              <a:buClr>
                <a:srgbClr val="242F75"/>
              </a:buClr>
              <a:buSzPts val="1100"/>
              <a:buAutoNum type="arabicPeriod"/>
            </a:pPr>
            <a:r>
              <a:rPr b="1" lang="es-419" sz="1100">
                <a:solidFill>
                  <a:srgbClr val="242F75"/>
                </a:solidFill>
              </a:rPr>
              <a:t>Human error (i.e., slips &amp; noise)</a:t>
            </a:r>
            <a:endParaRPr sz="1100">
              <a:solidFill>
                <a:srgbClr val="242F75"/>
              </a:solidFill>
            </a:endParaRPr>
          </a:p>
          <a:p>
            <a:pPr indent="-298450" lvl="0" marL="457200" rtl="0" algn="l">
              <a:lnSpc>
                <a:spcPct val="115000"/>
              </a:lnSpc>
              <a:spcBef>
                <a:spcPts val="0"/>
              </a:spcBef>
              <a:spcAft>
                <a:spcPts val="0"/>
              </a:spcAft>
              <a:buClr>
                <a:srgbClr val="242F75"/>
              </a:buClr>
              <a:buSzPts val="1100"/>
              <a:buAutoNum type="arabicPeriod"/>
            </a:pPr>
            <a:r>
              <a:rPr b="1" lang="es-419" sz="1100">
                <a:solidFill>
                  <a:srgbClr val="242F75"/>
                </a:solidFill>
              </a:rPr>
              <a:t>Subjectivity in the labelling task (i.e., judgment &amp; bias).</a:t>
            </a:r>
            <a:endParaRPr sz="1100">
              <a:solidFill>
                <a:srgbClr val="242F75"/>
              </a:solidFill>
            </a:endParaRPr>
          </a:p>
        </p:txBody>
      </p:sp>
      <p:pic>
        <p:nvPicPr>
          <p:cNvPr id="658" name="Google Shape;658;p54"/>
          <p:cNvPicPr preferRelativeResize="0"/>
          <p:nvPr/>
        </p:nvPicPr>
        <p:blipFill rotWithShape="1">
          <a:blip r:embed="rId9">
            <a:alphaModFix/>
          </a:blip>
          <a:srcRect b="0" l="19815" r="18933" t="0"/>
          <a:stretch/>
        </p:blipFill>
        <p:spPr>
          <a:xfrm>
            <a:off x="5894300" y="1653800"/>
            <a:ext cx="2316275" cy="2117725"/>
          </a:xfrm>
          <a:prstGeom prst="rect">
            <a:avLst/>
          </a:prstGeom>
          <a:noFill/>
          <a:ln>
            <a:noFill/>
          </a:ln>
        </p:spPr>
      </p:pic>
      <p:sp>
        <p:nvSpPr>
          <p:cNvPr id="659" name="Google Shape;659;p54"/>
          <p:cNvSpPr txBox="1"/>
          <p:nvPr/>
        </p:nvSpPr>
        <p:spPr>
          <a:xfrm>
            <a:off x="5509675" y="4087650"/>
            <a:ext cx="3458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700">
                <a:solidFill>
                  <a:schemeClr val="dk1"/>
                </a:solidFill>
              </a:rPr>
              <a:t>Sylolypavan et al., 2023</a:t>
            </a:r>
            <a:r>
              <a:rPr lang="es-419" sz="700">
                <a:solidFill>
                  <a:schemeClr val="dk1"/>
                </a:solidFill>
              </a:rPr>
              <a:t>, </a:t>
            </a:r>
            <a:r>
              <a:rPr i="1" lang="es-419" sz="700">
                <a:solidFill>
                  <a:schemeClr val="dk1"/>
                </a:solidFill>
              </a:rPr>
              <a:t>npj Digital Medicine</a:t>
            </a:r>
            <a:endParaRPr i="1" sz="700">
              <a:solidFill>
                <a:schemeClr val="dk1"/>
              </a:solidFill>
            </a:endParaRPr>
          </a:p>
          <a:p>
            <a:pPr indent="0" lvl="0" marL="0" rtl="0" algn="l">
              <a:spcBef>
                <a:spcPts val="0"/>
              </a:spcBef>
              <a:spcAft>
                <a:spcPts val="0"/>
              </a:spcAft>
              <a:buNone/>
            </a:pPr>
            <a:r>
              <a:rPr i="1" lang="es-419" sz="700">
                <a:solidFill>
                  <a:schemeClr val="dk1"/>
                </a:solidFill>
              </a:rPr>
              <a:t>The impact of inconsistent human annotations on AI-driven clinical decision making</a:t>
            </a:r>
            <a:endParaRPr sz="700"/>
          </a:p>
        </p:txBody>
      </p:sp>
      <p:sp>
        <p:nvSpPr>
          <p:cNvPr id="660" name="Google Shape;660;p54"/>
          <p:cNvSpPr txBox="1"/>
          <p:nvPr/>
        </p:nvSpPr>
        <p:spPr>
          <a:xfrm>
            <a:off x="2296975" y="48478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27th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4" name="Shape 664"/>
        <p:cNvGrpSpPr/>
        <p:nvPr/>
      </p:nvGrpSpPr>
      <p:grpSpPr>
        <a:xfrm>
          <a:off x="0" y="0"/>
          <a:ext cx="0" cy="0"/>
          <a:chOff x="0" y="0"/>
          <a:chExt cx="0" cy="0"/>
        </a:xfrm>
      </p:grpSpPr>
      <p:sp>
        <p:nvSpPr>
          <p:cNvPr id="665" name="Google Shape;665;p55"/>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Annotation Quality Assessment</a:t>
            </a:r>
            <a:endParaRPr/>
          </a:p>
        </p:txBody>
      </p:sp>
      <p:sp>
        <p:nvSpPr>
          <p:cNvPr id="666" name="Google Shape;666;p55"/>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667" name="Google Shape;667;p55" title="Logos-BSC-AI-Factory-v3-horizontal.jpg"/>
          <p:cNvPicPr preferRelativeResize="0"/>
          <p:nvPr/>
        </p:nvPicPr>
        <p:blipFill>
          <a:blip r:embed="rId5">
            <a:alphaModFix/>
          </a:blip>
          <a:stretch>
            <a:fillRect/>
          </a:stretch>
        </p:blipFill>
        <p:spPr>
          <a:xfrm>
            <a:off x="19327" y="4554608"/>
            <a:ext cx="1210875" cy="510974"/>
          </a:xfrm>
          <a:prstGeom prst="rect">
            <a:avLst/>
          </a:prstGeom>
          <a:noFill/>
          <a:ln>
            <a:noFill/>
          </a:ln>
        </p:spPr>
      </p:pic>
      <p:pic>
        <p:nvPicPr>
          <p:cNvPr id="668" name="Google Shape;668;p55" title="b4w_logo.png"/>
          <p:cNvPicPr preferRelativeResize="0"/>
          <p:nvPr/>
        </p:nvPicPr>
        <p:blipFill>
          <a:blip r:embed="rId6">
            <a:alphaModFix/>
          </a:blip>
          <a:stretch>
            <a:fillRect/>
          </a:stretch>
        </p:blipFill>
        <p:spPr>
          <a:xfrm>
            <a:off x="8071801" y="406825"/>
            <a:ext cx="1059175" cy="323100"/>
          </a:xfrm>
          <a:prstGeom prst="rect">
            <a:avLst/>
          </a:prstGeom>
          <a:noFill/>
          <a:ln>
            <a:noFill/>
          </a:ln>
        </p:spPr>
      </p:pic>
      <p:pic>
        <p:nvPicPr>
          <p:cNvPr id="669" name="Google Shape;669;p55" title="EuroHPC logo and AIF stamp.png"/>
          <p:cNvPicPr preferRelativeResize="0"/>
          <p:nvPr/>
        </p:nvPicPr>
        <p:blipFill>
          <a:blip r:embed="rId7">
            <a:alphaModFix/>
          </a:blip>
          <a:stretch>
            <a:fillRect/>
          </a:stretch>
        </p:blipFill>
        <p:spPr>
          <a:xfrm>
            <a:off x="6741746" y="4398975"/>
            <a:ext cx="2484254" cy="822225"/>
          </a:xfrm>
          <a:prstGeom prst="rect">
            <a:avLst/>
          </a:prstGeom>
          <a:noFill/>
          <a:ln>
            <a:noFill/>
          </a:ln>
        </p:spPr>
      </p:pic>
      <p:pic>
        <p:nvPicPr>
          <p:cNvPr id="670" name="Google Shape;670;p55" title="EN_Co-fundedbytheEU_RGB_POS.png"/>
          <p:cNvPicPr preferRelativeResize="0"/>
          <p:nvPr/>
        </p:nvPicPr>
        <p:blipFill>
          <a:blip r:embed="rId8">
            <a:alphaModFix/>
          </a:blip>
          <a:stretch>
            <a:fillRect/>
          </a:stretch>
        </p:blipFill>
        <p:spPr>
          <a:xfrm>
            <a:off x="1251386" y="4674052"/>
            <a:ext cx="1218237" cy="272050"/>
          </a:xfrm>
          <a:prstGeom prst="rect">
            <a:avLst/>
          </a:prstGeom>
          <a:noFill/>
          <a:ln>
            <a:noFill/>
          </a:ln>
        </p:spPr>
      </p:pic>
      <p:sp>
        <p:nvSpPr>
          <p:cNvPr id="671" name="Google Shape;671;p55"/>
          <p:cNvSpPr txBox="1"/>
          <p:nvPr/>
        </p:nvSpPr>
        <p:spPr>
          <a:xfrm>
            <a:off x="227400" y="1422125"/>
            <a:ext cx="4344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1000"/>
              <a:t>What are the implications of differences in judgment between clinical expert annotators on the resulting classifier model performance and real-world ICU clinical decision-making?</a:t>
            </a:r>
            <a:endParaRPr b="1" sz="1000"/>
          </a:p>
        </p:txBody>
      </p:sp>
      <p:sp>
        <p:nvSpPr>
          <p:cNvPr id="672" name="Google Shape;672;p55"/>
          <p:cNvSpPr txBox="1"/>
          <p:nvPr/>
        </p:nvSpPr>
        <p:spPr>
          <a:xfrm>
            <a:off x="227400" y="1037225"/>
            <a:ext cx="3000000" cy="384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400"/>
              </a:spcAft>
              <a:buNone/>
            </a:pPr>
            <a:r>
              <a:rPr b="1" lang="es-419" sz="1300">
                <a:solidFill>
                  <a:srgbClr val="242F75"/>
                </a:solidFill>
              </a:rPr>
              <a:t>Main Research Question</a:t>
            </a:r>
            <a:endParaRPr b="1" sz="1300">
              <a:solidFill>
                <a:srgbClr val="242F75"/>
              </a:solidFill>
            </a:endParaRPr>
          </a:p>
        </p:txBody>
      </p:sp>
      <p:sp>
        <p:nvSpPr>
          <p:cNvPr id="673" name="Google Shape;673;p55"/>
          <p:cNvSpPr txBox="1"/>
          <p:nvPr/>
        </p:nvSpPr>
        <p:spPr>
          <a:xfrm>
            <a:off x="227400" y="2143675"/>
            <a:ext cx="4406700" cy="2409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s-419" sz="1200">
                <a:solidFill>
                  <a:srgbClr val="242F75"/>
                </a:solidFill>
              </a:rPr>
              <a:t>Data</a:t>
            </a:r>
            <a:endParaRPr b="1" sz="1200">
              <a:solidFill>
                <a:srgbClr val="242F75"/>
              </a:solidFill>
            </a:endParaRPr>
          </a:p>
          <a:p>
            <a:pPr indent="0" lvl="0" marL="0" rtl="0" algn="l">
              <a:lnSpc>
                <a:spcPct val="115000"/>
              </a:lnSpc>
              <a:spcBef>
                <a:spcPts val="0"/>
              </a:spcBef>
              <a:spcAft>
                <a:spcPts val="0"/>
              </a:spcAft>
              <a:buNone/>
            </a:pPr>
            <a:r>
              <a:rPr b="1" lang="es-419" sz="1000">
                <a:solidFill>
                  <a:schemeClr val="dk1"/>
                </a:solidFill>
              </a:rPr>
              <a:t>Dataset:</a:t>
            </a:r>
            <a:r>
              <a:rPr lang="es-419" sz="1000">
                <a:solidFill>
                  <a:schemeClr val="dk1"/>
                </a:solidFill>
              </a:rPr>
              <a:t> 60 ICU patient instances</a:t>
            </a:r>
            <a:endParaRPr sz="1000">
              <a:solidFill>
                <a:schemeClr val="dk1"/>
              </a:solidFill>
            </a:endParaRPr>
          </a:p>
          <a:p>
            <a:pPr indent="0" lvl="0" marL="0" rtl="0" algn="l">
              <a:lnSpc>
                <a:spcPct val="115000"/>
              </a:lnSpc>
              <a:spcBef>
                <a:spcPts val="0"/>
              </a:spcBef>
              <a:spcAft>
                <a:spcPts val="0"/>
              </a:spcAft>
              <a:buNone/>
            </a:pPr>
            <a:r>
              <a:rPr b="1" lang="es-419" sz="1000">
                <a:solidFill>
                  <a:schemeClr val="dk1"/>
                </a:solidFill>
              </a:rPr>
              <a:t>Features:</a:t>
            </a:r>
            <a:r>
              <a:rPr lang="es-419" sz="1000">
                <a:solidFill>
                  <a:schemeClr val="dk1"/>
                </a:solidFill>
              </a:rPr>
              <a:t> 6 clinical variables (Adrenaline, Noradrenaline, </a:t>
            </a:r>
            <a:endParaRPr sz="1000">
              <a:solidFill>
                <a:schemeClr val="dk1"/>
              </a:solidFill>
            </a:endParaRPr>
          </a:p>
          <a:p>
            <a:pPr indent="0" lvl="0" marL="0" rtl="0" algn="l">
              <a:lnSpc>
                <a:spcPct val="115000"/>
              </a:lnSpc>
              <a:spcBef>
                <a:spcPts val="0"/>
              </a:spcBef>
              <a:spcAft>
                <a:spcPts val="0"/>
              </a:spcAft>
              <a:buNone/>
            </a:pPr>
            <a:r>
              <a:rPr lang="es-419" sz="1000">
                <a:solidFill>
                  <a:schemeClr val="dk1"/>
                </a:solidFill>
              </a:rPr>
              <a:t>FiO2, SpO2, MAP, HR)</a:t>
            </a:r>
            <a:endParaRPr sz="1000">
              <a:solidFill>
                <a:schemeClr val="dk1"/>
              </a:solidFill>
            </a:endParaRPr>
          </a:p>
          <a:p>
            <a:pPr indent="0" lvl="0" marL="0" rtl="0" algn="l">
              <a:lnSpc>
                <a:spcPct val="115000"/>
              </a:lnSpc>
              <a:spcBef>
                <a:spcPts val="0"/>
              </a:spcBef>
              <a:spcAft>
                <a:spcPts val="0"/>
              </a:spcAft>
              <a:buNone/>
            </a:pPr>
            <a:r>
              <a:rPr b="1" lang="es-419" sz="1000">
                <a:solidFill>
                  <a:schemeClr val="dk1"/>
                </a:solidFill>
              </a:rPr>
              <a:t>Annotators:</a:t>
            </a:r>
            <a:r>
              <a:rPr lang="es-419" sz="1000">
                <a:solidFill>
                  <a:schemeClr val="dk1"/>
                </a:solidFill>
              </a:rPr>
              <a:t> 11 ICU consultants</a:t>
            </a:r>
            <a:endParaRPr sz="1000">
              <a:solidFill>
                <a:schemeClr val="dk1"/>
              </a:solidFill>
            </a:endParaRPr>
          </a:p>
          <a:p>
            <a:pPr indent="0" lvl="0" marL="0" rtl="0" algn="l">
              <a:lnSpc>
                <a:spcPct val="115000"/>
              </a:lnSpc>
              <a:spcBef>
                <a:spcPts val="0"/>
              </a:spcBef>
              <a:spcAft>
                <a:spcPts val="0"/>
              </a:spcAft>
              <a:buNone/>
            </a:pPr>
            <a:r>
              <a:rPr b="1" lang="es-419" sz="1000">
                <a:solidFill>
                  <a:schemeClr val="dk1"/>
                </a:solidFill>
              </a:rPr>
              <a:t>Task:</a:t>
            </a:r>
            <a:r>
              <a:rPr lang="es-419" sz="1000">
                <a:solidFill>
                  <a:schemeClr val="dk1"/>
                </a:solidFill>
              </a:rPr>
              <a:t> Classify patient severity (A-E scale)</a:t>
            </a:r>
            <a:endParaRPr sz="1000">
              <a:solidFill>
                <a:schemeClr val="dk1"/>
              </a:solidFill>
            </a:endParaRPr>
          </a:p>
          <a:p>
            <a:pPr indent="0" lvl="0" marL="0" rtl="0" algn="l">
              <a:lnSpc>
                <a:spcPct val="115000"/>
              </a:lnSpc>
              <a:spcBef>
                <a:spcPts val="0"/>
              </a:spcBef>
              <a:spcAft>
                <a:spcPts val="0"/>
              </a:spcAft>
              <a:buNone/>
            </a:pPr>
            <a:r>
              <a:t/>
            </a:r>
            <a:endParaRPr sz="1000">
              <a:solidFill>
                <a:schemeClr val="dk1"/>
              </a:solidFill>
            </a:endParaRPr>
          </a:p>
          <a:p>
            <a:pPr indent="0" lvl="0" marL="0" rtl="0" algn="l">
              <a:lnSpc>
                <a:spcPct val="115000"/>
              </a:lnSpc>
              <a:spcBef>
                <a:spcPts val="0"/>
              </a:spcBef>
              <a:spcAft>
                <a:spcPts val="0"/>
              </a:spcAft>
              <a:buNone/>
            </a:pPr>
            <a:r>
              <a:rPr b="1" lang="es-419" sz="1200">
                <a:solidFill>
                  <a:srgbClr val="242F75"/>
                </a:solidFill>
              </a:rPr>
              <a:t>Validation</a:t>
            </a:r>
            <a:endParaRPr b="1" sz="1200">
              <a:solidFill>
                <a:srgbClr val="242F75"/>
              </a:solidFill>
            </a:endParaRPr>
          </a:p>
          <a:p>
            <a:pPr indent="0" lvl="0" marL="0" rtl="0" algn="l">
              <a:lnSpc>
                <a:spcPct val="115000"/>
              </a:lnSpc>
              <a:spcBef>
                <a:spcPts val="0"/>
              </a:spcBef>
              <a:spcAft>
                <a:spcPts val="0"/>
              </a:spcAft>
              <a:buNone/>
            </a:pPr>
            <a:r>
              <a:rPr b="1" lang="es-419" sz="1100">
                <a:solidFill>
                  <a:schemeClr val="dk1"/>
                </a:solidFill>
              </a:rPr>
              <a:t>Internal:</a:t>
            </a:r>
            <a:r>
              <a:rPr lang="es-419" sz="1100">
                <a:solidFill>
                  <a:schemeClr val="dk1"/>
                </a:solidFill>
              </a:rPr>
              <a:t> K-fold cross-validation on each annotator's dataset</a:t>
            </a:r>
            <a:endParaRPr sz="1100">
              <a:solidFill>
                <a:schemeClr val="dk1"/>
              </a:solidFill>
            </a:endParaRPr>
          </a:p>
          <a:p>
            <a:pPr indent="0" lvl="0" marL="0" rtl="0" algn="l">
              <a:lnSpc>
                <a:spcPct val="115000"/>
              </a:lnSpc>
              <a:spcBef>
                <a:spcPts val="0"/>
              </a:spcBef>
              <a:spcAft>
                <a:spcPts val="0"/>
              </a:spcAft>
              <a:buNone/>
            </a:pPr>
            <a:r>
              <a:rPr b="1" lang="es-419" sz="1100">
                <a:solidFill>
                  <a:schemeClr val="dk1"/>
                </a:solidFill>
              </a:rPr>
              <a:t>External:</a:t>
            </a:r>
            <a:r>
              <a:rPr lang="es-419" sz="1100">
                <a:solidFill>
                  <a:schemeClr val="dk1"/>
                </a:solidFill>
              </a:rPr>
              <a:t> HiRID dataset (2,600 instances)</a:t>
            </a:r>
            <a:endParaRPr sz="1100">
              <a:solidFill>
                <a:schemeClr val="dk1"/>
              </a:solidFill>
            </a:endParaRPr>
          </a:p>
          <a:p>
            <a:pPr indent="0" lvl="0" marL="0" rtl="0" algn="l">
              <a:lnSpc>
                <a:spcPct val="115000"/>
              </a:lnSpc>
              <a:spcBef>
                <a:spcPts val="0"/>
              </a:spcBef>
              <a:spcAft>
                <a:spcPts val="0"/>
              </a:spcAft>
              <a:buNone/>
            </a:pPr>
            <a:r>
              <a:rPr b="1" lang="es-419" sz="1100">
                <a:solidFill>
                  <a:schemeClr val="dk1"/>
                </a:solidFill>
              </a:rPr>
              <a:t>Outcome:</a:t>
            </a:r>
            <a:r>
              <a:rPr lang="es-419" sz="1100">
                <a:solidFill>
                  <a:schemeClr val="dk1"/>
                </a:solidFill>
              </a:rPr>
              <a:t> Binary classification (discharged alive vs died in ICU)</a:t>
            </a:r>
            <a:endParaRPr sz="1100">
              <a:solidFill>
                <a:schemeClr val="dk1"/>
              </a:solidFill>
            </a:endParaRPr>
          </a:p>
          <a:p>
            <a:pPr indent="0" lvl="0" marL="0" rtl="0" algn="l">
              <a:lnSpc>
                <a:spcPct val="115000"/>
              </a:lnSpc>
              <a:spcBef>
                <a:spcPts val="0"/>
              </a:spcBef>
              <a:spcAft>
                <a:spcPts val="0"/>
              </a:spcAft>
              <a:buNone/>
            </a:pPr>
            <a:r>
              <a:t/>
            </a:r>
            <a:endParaRPr sz="1000">
              <a:solidFill>
                <a:schemeClr val="dk1"/>
              </a:solidFill>
            </a:endParaRPr>
          </a:p>
        </p:txBody>
      </p:sp>
      <p:sp>
        <p:nvSpPr>
          <p:cNvPr id="674" name="Google Shape;674;p55"/>
          <p:cNvSpPr txBox="1"/>
          <p:nvPr/>
        </p:nvSpPr>
        <p:spPr>
          <a:xfrm>
            <a:off x="4809375" y="1037225"/>
            <a:ext cx="3504900" cy="384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400"/>
              </a:spcAft>
              <a:buNone/>
            </a:pPr>
            <a:r>
              <a:rPr b="1" lang="es-419" sz="1300">
                <a:solidFill>
                  <a:srgbClr val="242F75"/>
                </a:solidFill>
              </a:rPr>
              <a:t>“Super-Expert” </a:t>
            </a:r>
            <a:r>
              <a:rPr b="1" lang="es-419" sz="1300">
                <a:solidFill>
                  <a:srgbClr val="242F75"/>
                </a:solidFill>
              </a:rPr>
              <a:t>assumptions</a:t>
            </a:r>
            <a:r>
              <a:rPr b="1" lang="es-419" sz="1300">
                <a:solidFill>
                  <a:srgbClr val="242F75"/>
                </a:solidFill>
              </a:rPr>
              <a:t> can fail</a:t>
            </a:r>
            <a:endParaRPr b="1" sz="1300">
              <a:solidFill>
                <a:srgbClr val="242F75"/>
              </a:solidFill>
            </a:endParaRPr>
          </a:p>
        </p:txBody>
      </p:sp>
      <p:sp>
        <p:nvSpPr>
          <p:cNvPr id="675" name="Google Shape;675;p55"/>
          <p:cNvSpPr txBox="1"/>
          <p:nvPr/>
        </p:nvSpPr>
        <p:spPr>
          <a:xfrm>
            <a:off x="4809375" y="2621313"/>
            <a:ext cx="3000000" cy="384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400"/>
              </a:spcAft>
              <a:buNone/>
            </a:pPr>
            <a:r>
              <a:rPr b="1" lang="es-419" sz="1300">
                <a:solidFill>
                  <a:srgbClr val="242F75"/>
                </a:solidFill>
              </a:rPr>
              <a:t>Why </a:t>
            </a:r>
            <a:r>
              <a:rPr b="1" lang="es-419" sz="1300">
                <a:solidFill>
                  <a:srgbClr val="242F75"/>
                </a:solidFill>
              </a:rPr>
              <a:t>Learnability</a:t>
            </a:r>
            <a:r>
              <a:rPr b="1" lang="es-419" sz="1300">
                <a:solidFill>
                  <a:srgbClr val="242F75"/>
                </a:solidFill>
              </a:rPr>
              <a:t> matters?</a:t>
            </a:r>
            <a:endParaRPr b="1" sz="1300">
              <a:solidFill>
                <a:srgbClr val="242F75"/>
              </a:solidFill>
            </a:endParaRPr>
          </a:p>
        </p:txBody>
      </p:sp>
      <p:sp>
        <p:nvSpPr>
          <p:cNvPr id="676" name="Google Shape;676;p55"/>
          <p:cNvSpPr txBox="1"/>
          <p:nvPr/>
        </p:nvSpPr>
        <p:spPr>
          <a:xfrm>
            <a:off x="4809375" y="1382475"/>
            <a:ext cx="3827100" cy="954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419" sz="1000"/>
              <a:t>Correlación Pearson = 0.51 </a:t>
            </a:r>
            <a:r>
              <a:rPr lang="es-419" sz="1000"/>
              <a:t>between internal and external validation (NOT strong)</a:t>
            </a:r>
            <a:endParaRPr sz="1000"/>
          </a:p>
          <a:p>
            <a:pPr indent="0" lvl="0" marL="0" rtl="0" algn="l">
              <a:spcBef>
                <a:spcPts val="0"/>
              </a:spcBef>
              <a:spcAft>
                <a:spcPts val="0"/>
              </a:spcAft>
              <a:buNone/>
            </a:pPr>
            <a:r>
              <a:t/>
            </a:r>
            <a:endParaRPr sz="1000"/>
          </a:p>
          <a:p>
            <a:pPr indent="0" lvl="0" marL="0" rtl="0" algn="l">
              <a:spcBef>
                <a:spcPts val="0"/>
              </a:spcBef>
              <a:spcAft>
                <a:spcPts val="0"/>
              </a:spcAft>
              <a:buNone/>
            </a:pPr>
            <a:r>
              <a:rPr lang="es-419" sz="1000"/>
              <a:t>The consensus of the majority does not always yield the best result either</a:t>
            </a:r>
            <a:endParaRPr sz="1000"/>
          </a:p>
        </p:txBody>
      </p:sp>
      <p:sp>
        <p:nvSpPr>
          <p:cNvPr id="677" name="Google Shape;677;p55"/>
          <p:cNvSpPr txBox="1"/>
          <p:nvPr/>
        </p:nvSpPr>
        <p:spPr>
          <a:xfrm>
            <a:off x="4809375" y="2933114"/>
            <a:ext cx="3827100" cy="1262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es-419" sz="1000"/>
              <a:t>Learnability</a:t>
            </a:r>
            <a:r>
              <a:rPr lang="es-419" sz="1000"/>
              <a:t> quantifies the extent to which an annotator's decisions </a:t>
            </a:r>
            <a:r>
              <a:rPr b="1" lang="es-419" sz="1000"/>
              <a:t>follow a consistent and systematic rule </a:t>
            </a:r>
            <a:r>
              <a:rPr lang="es-419" sz="1000"/>
              <a:t>that can be inferred by a model from the data. </a:t>
            </a:r>
            <a:endParaRPr sz="1000"/>
          </a:p>
          <a:p>
            <a:pPr indent="0" lvl="0" marL="0" rtl="0" algn="just">
              <a:spcBef>
                <a:spcPts val="0"/>
              </a:spcBef>
              <a:spcAft>
                <a:spcPts val="0"/>
              </a:spcAft>
              <a:buNone/>
            </a:pPr>
            <a:r>
              <a:t/>
            </a:r>
            <a:endParaRPr sz="1000"/>
          </a:p>
          <a:p>
            <a:pPr indent="0" lvl="0" marL="0" rtl="0" algn="just">
              <a:spcBef>
                <a:spcPts val="0"/>
              </a:spcBef>
              <a:spcAft>
                <a:spcPts val="0"/>
              </a:spcAft>
              <a:buNone/>
            </a:pPr>
            <a:r>
              <a:rPr lang="es-419" sz="1000"/>
              <a:t>When a set of annotations is highly learnable, it means that a model trained with those labels can stably reproduce the annotator's decision patterns and thus generalize to new data.</a:t>
            </a:r>
            <a:endParaRPr sz="100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1" name="Shape 681"/>
        <p:cNvGrpSpPr/>
        <p:nvPr/>
      </p:nvGrpSpPr>
      <p:grpSpPr>
        <a:xfrm>
          <a:off x="0" y="0"/>
          <a:ext cx="0" cy="0"/>
          <a:chOff x="0" y="0"/>
          <a:chExt cx="0" cy="0"/>
        </a:xfrm>
      </p:grpSpPr>
      <p:sp>
        <p:nvSpPr>
          <p:cNvPr id="682" name="Google Shape;682;p56"/>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Mitigation Strategies</a:t>
            </a:r>
            <a:endParaRPr/>
          </a:p>
        </p:txBody>
      </p:sp>
      <p:sp>
        <p:nvSpPr>
          <p:cNvPr id="683" name="Google Shape;683;p56"/>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684" name="Google Shape;684;p56" title="Logos-BSC-AI-Factory-v3-horizontal.jpg"/>
          <p:cNvPicPr preferRelativeResize="0"/>
          <p:nvPr/>
        </p:nvPicPr>
        <p:blipFill>
          <a:blip r:embed="rId5">
            <a:alphaModFix/>
          </a:blip>
          <a:stretch>
            <a:fillRect/>
          </a:stretch>
        </p:blipFill>
        <p:spPr>
          <a:xfrm>
            <a:off x="19327" y="4554608"/>
            <a:ext cx="1210875" cy="510974"/>
          </a:xfrm>
          <a:prstGeom prst="rect">
            <a:avLst/>
          </a:prstGeom>
          <a:noFill/>
          <a:ln>
            <a:noFill/>
          </a:ln>
        </p:spPr>
      </p:pic>
      <p:pic>
        <p:nvPicPr>
          <p:cNvPr id="685" name="Google Shape;685;p56" title="b4w_logo.png"/>
          <p:cNvPicPr preferRelativeResize="0"/>
          <p:nvPr/>
        </p:nvPicPr>
        <p:blipFill>
          <a:blip r:embed="rId6">
            <a:alphaModFix/>
          </a:blip>
          <a:stretch>
            <a:fillRect/>
          </a:stretch>
        </p:blipFill>
        <p:spPr>
          <a:xfrm>
            <a:off x="8071801" y="406825"/>
            <a:ext cx="1059175" cy="323100"/>
          </a:xfrm>
          <a:prstGeom prst="rect">
            <a:avLst/>
          </a:prstGeom>
          <a:noFill/>
          <a:ln>
            <a:noFill/>
          </a:ln>
        </p:spPr>
      </p:pic>
      <p:pic>
        <p:nvPicPr>
          <p:cNvPr id="686" name="Google Shape;686;p56" title="EuroHPC logo and AIF stamp.png"/>
          <p:cNvPicPr preferRelativeResize="0"/>
          <p:nvPr/>
        </p:nvPicPr>
        <p:blipFill>
          <a:blip r:embed="rId7">
            <a:alphaModFix/>
          </a:blip>
          <a:stretch>
            <a:fillRect/>
          </a:stretch>
        </p:blipFill>
        <p:spPr>
          <a:xfrm>
            <a:off x="6741746" y="4398975"/>
            <a:ext cx="2484254" cy="822225"/>
          </a:xfrm>
          <a:prstGeom prst="rect">
            <a:avLst/>
          </a:prstGeom>
          <a:noFill/>
          <a:ln>
            <a:noFill/>
          </a:ln>
        </p:spPr>
      </p:pic>
      <p:pic>
        <p:nvPicPr>
          <p:cNvPr id="687" name="Google Shape;687;p56" title="EN_Co-fundedbytheEU_RGB_POS.png"/>
          <p:cNvPicPr preferRelativeResize="0"/>
          <p:nvPr/>
        </p:nvPicPr>
        <p:blipFill>
          <a:blip r:embed="rId8">
            <a:alphaModFix/>
          </a:blip>
          <a:stretch>
            <a:fillRect/>
          </a:stretch>
        </p:blipFill>
        <p:spPr>
          <a:xfrm>
            <a:off x="1251386" y="4674052"/>
            <a:ext cx="1218237" cy="272050"/>
          </a:xfrm>
          <a:prstGeom prst="rect">
            <a:avLst/>
          </a:prstGeom>
          <a:noFill/>
          <a:ln>
            <a:noFill/>
          </a:ln>
        </p:spPr>
      </p:pic>
      <p:sp>
        <p:nvSpPr>
          <p:cNvPr id="688" name="Google Shape;688;p56"/>
          <p:cNvSpPr txBox="1"/>
          <p:nvPr/>
        </p:nvSpPr>
        <p:spPr>
          <a:xfrm>
            <a:off x="341050" y="1084350"/>
            <a:ext cx="4854900" cy="8601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b="1" lang="es-419" sz="1100">
                <a:solidFill>
                  <a:schemeClr val="dk1"/>
                </a:solidFill>
              </a:rPr>
              <a:t>Reweighting: </a:t>
            </a:r>
            <a:r>
              <a:rPr lang="es-419" sz="1100">
                <a:solidFill>
                  <a:schemeClr val="dk1"/>
                </a:solidFill>
              </a:rPr>
              <a:t>assigns different weights to training samples to compensate for imbalance between groups. Samples from the underrepresented group receive higher weights, while those from the overrepresented group receive lower weights.</a:t>
            </a:r>
            <a:endParaRPr sz="1100">
              <a:solidFill>
                <a:schemeClr val="dk1"/>
              </a:solidFill>
            </a:endParaRPr>
          </a:p>
          <a:p>
            <a:pPr indent="0" lvl="0" marL="0" rtl="0" algn="l">
              <a:spcBef>
                <a:spcPts val="0"/>
              </a:spcBef>
              <a:spcAft>
                <a:spcPts val="0"/>
              </a:spcAft>
              <a:buNone/>
            </a:pPr>
            <a:r>
              <a:t/>
            </a:r>
            <a:endParaRPr sz="1800">
              <a:solidFill>
                <a:schemeClr val="dk2"/>
              </a:solidFill>
            </a:endParaRPr>
          </a:p>
        </p:txBody>
      </p:sp>
      <p:pic>
        <p:nvPicPr>
          <p:cNvPr id="689" name="Google Shape;689;p56"/>
          <p:cNvPicPr preferRelativeResize="0"/>
          <p:nvPr/>
        </p:nvPicPr>
        <p:blipFill>
          <a:blip r:embed="rId9">
            <a:alphaModFix/>
          </a:blip>
          <a:stretch>
            <a:fillRect/>
          </a:stretch>
        </p:blipFill>
        <p:spPr>
          <a:xfrm>
            <a:off x="5741650" y="919508"/>
            <a:ext cx="2484250" cy="1813805"/>
          </a:xfrm>
          <a:prstGeom prst="rect">
            <a:avLst/>
          </a:prstGeom>
          <a:noFill/>
          <a:ln>
            <a:noFill/>
          </a:ln>
        </p:spPr>
      </p:pic>
      <p:pic>
        <p:nvPicPr>
          <p:cNvPr id="690" name="Google Shape;690;p56"/>
          <p:cNvPicPr preferRelativeResize="0"/>
          <p:nvPr/>
        </p:nvPicPr>
        <p:blipFill>
          <a:blip r:embed="rId10">
            <a:alphaModFix/>
          </a:blip>
          <a:stretch>
            <a:fillRect/>
          </a:stretch>
        </p:blipFill>
        <p:spPr>
          <a:xfrm>
            <a:off x="5741649" y="2730728"/>
            <a:ext cx="2484250" cy="1833622"/>
          </a:xfrm>
          <a:prstGeom prst="rect">
            <a:avLst/>
          </a:prstGeom>
          <a:noFill/>
          <a:ln>
            <a:noFill/>
          </a:ln>
        </p:spPr>
      </p:pic>
      <p:sp>
        <p:nvSpPr>
          <p:cNvPr id="691" name="Google Shape;691;p56"/>
          <p:cNvSpPr txBox="1"/>
          <p:nvPr/>
        </p:nvSpPr>
        <p:spPr>
          <a:xfrm>
            <a:off x="4411150" y="4343025"/>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900">
                <a:solidFill>
                  <a:schemeClr val="dk1"/>
                </a:solidFill>
              </a:rPr>
              <a:t>Kim, 2022</a:t>
            </a:r>
            <a:r>
              <a:rPr lang="es-419" sz="900">
                <a:solidFill>
                  <a:schemeClr val="dk1"/>
                </a:solidFill>
              </a:rPr>
              <a:t>, </a:t>
            </a:r>
            <a:r>
              <a:rPr i="1" lang="es-419" sz="900">
                <a:solidFill>
                  <a:schemeClr val="dk1"/>
                </a:solidFill>
              </a:rPr>
              <a:t>Medium</a:t>
            </a:r>
            <a:endParaRPr i="1" sz="900">
              <a:solidFill>
                <a:schemeClr val="dk1"/>
              </a:solidFill>
            </a:endParaRPr>
          </a:p>
          <a:p>
            <a:pPr indent="0" lvl="0" marL="0" rtl="0" algn="l">
              <a:spcBef>
                <a:spcPts val="0"/>
              </a:spcBef>
              <a:spcAft>
                <a:spcPts val="0"/>
              </a:spcAft>
              <a:buNone/>
            </a:pPr>
            <a:r>
              <a:rPr i="1" lang="es-419" sz="900">
                <a:solidFill>
                  <a:schemeClr val="dk1"/>
                </a:solidFill>
              </a:rPr>
              <a:t>SMOTE: Practical Consideration &amp; Limitations</a:t>
            </a:r>
            <a:endParaRPr sz="900"/>
          </a:p>
        </p:txBody>
      </p:sp>
      <p:sp>
        <p:nvSpPr>
          <p:cNvPr id="692" name="Google Shape;692;p56"/>
          <p:cNvSpPr txBox="1"/>
          <p:nvPr/>
        </p:nvSpPr>
        <p:spPr>
          <a:xfrm>
            <a:off x="341050" y="2155538"/>
            <a:ext cx="48549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1200"/>
              <a:t>Resampling: </a:t>
            </a:r>
            <a:r>
              <a:rPr lang="es-419" sz="1200"/>
              <a:t>physically modifies the dataset to balance the classes using two main strategies:</a:t>
            </a:r>
            <a:endParaRPr sz="1200"/>
          </a:p>
          <a:p>
            <a:pPr indent="0" lvl="0" marL="0" rtl="0" algn="l">
              <a:spcBef>
                <a:spcPts val="0"/>
              </a:spcBef>
              <a:spcAft>
                <a:spcPts val="0"/>
              </a:spcAft>
              <a:buNone/>
            </a:pPr>
            <a:r>
              <a:t/>
            </a:r>
            <a:endParaRPr sz="1200"/>
          </a:p>
          <a:p>
            <a:pPr indent="-304800" lvl="0" marL="457200" rtl="0" algn="l">
              <a:spcBef>
                <a:spcPts val="0"/>
              </a:spcBef>
              <a:spcAft>
                <a:spcPts val="0"/>
              </a:spcAft>
              <a:buSzPts val="1200"/>
              <a:buChar char="●"/>
            </a:pPr>
            <a:r>
              <a:rPr lang="es-419" sz="1200"/>
              <a:t>Oversampling: Duplicate examples from the minority group</a:t>
            </a:r>
            <a:endParaRPr sz="1200"/>
          </a:p>
          <a:p>
            <a:pPr indent="-304800" lvl="0" marL="457200" rtl="0" algn="l">
              <a:spcBef>
                <a:spcPts val="0"/>
              </a:spcBef>
              <a:spcAft>
                <a:spcPts val="0"/>
              </a:spcAft>
              <a:buSzPts val="1200"/>
              <a:buChar char="●"/>
            </a:pPr>
            <a:r>
              <a:rPr lang="es-419" sz="1200"/>
              <a:t>Undersampling: Reduce examples from the majority group</a:t>
            </a:r>
            <a:endParaRPr sz="1200"/>
          </a:p>
        </p:txBody>
      </p:sp>
      <p:sp>
        <p:nvSpPr>
          <p:cNvPr id="693" name="Google Shape;693;p56"/>
          <p:cNvSpPr txBox="1"/>
          <p:nvPr/>
        </p:nvSpPr>
        <p:spPr>
          <a:xfrm>
            <a:off x="341050" y="3474825"/>
            <a:ext cx="52989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1200"/>
              <a:t>SMOTE</a:t>
            </a:r>
            <a:r>
              <a:rPr lang="es-419" sz="1200"/>
              <a:t> operates by randomly picking a point from the minority class and computing the k-nearest neighbors for this point. The synthetic points are then added between the chosen point and its neighbors. </a:t>
            </a:r>
            <a:endParaRPr sz="1200"/>
          </a:p>
        </p:txBody>
      </p:sp>
      <p:sp>
        <p:nvSpPr>
          <p:cNvPr id="694" name="Google Shape;694;p56"/>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27th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8" name="Shape 698"/>
        <p:cNvGrpSpPr/>
        <p:nvPr/>
      </p:nvGrpSpPr>
      <p:grpSpPr>
        <a:xfrm>
          <a:off x="0" y="0"/>
          <a:ext cx="0" cy="0"/>
          <a:chOff x="0" y="0"/>
          <a:chExt cx="0" cy="0"/>
        </a:xfrm>
      </p:grpSpPr>
      <p:sp>
        <p:nvSpPr>
          <p:cNvPr id="699" name="Google Shape;699;p57"/>
          <p:cNvSpPr txBox="1"/>
          <p:nvPr>
            <p:ph type="ctrTitle"/>
          </p:nvPr>
        </p:nvSpPr>
        <p:spPr>
          <a:xfrm>
            <a:off x="1863751" y="1727125"/>
            <a:ext cx="5416500" cy="1009500"/>
          </a:xfrm>
          <a:prstGeom prst="rect">
            <a:avLst/>
          </a:prstGeom>
          <a:noFill/>
          <a:ln>
            <a:noFill/>
          </a:ln>
        </p:spPr>
        <p:txBody>
          <a:bodyPr anchorCtr="0" anchor="ctr" bIns="34275" lIns="68575" spcFirstLastPara="1" rIns="68575" wrap="square" tIns="34275">
            <a:normAutofit/>
          </a:bodyPr>
          <a:lstStyle/>
          <a:p>
            <a:pPr indent="0" lvl="0" marL="0" rtl="0" algn="ctr">
              <a:lnSpc>
                <a:spcPct val="90000"/>
              </a:lnSpc>
              <a:spcBef>
                <a:spcPts val="0"/>
              </a:spcBef>
              <a:spcAft>
                <a:spcPts val="0"/>
              </a:spcAft>
              <a:buClr>
                <a:srgbClr val="173A74"/>
              </a:buClr>
              <a:buSzPts val="5400"/>
              <a:buFont typeface="Arial"/>
              <a:buNone/>
            </a:pPr>
            <a:r>
              <a:rPr lang="es-419" sz="3000"/>
              <a:t>Thank you for your attention!</a:t>
            </a:r>
            <a:endParaRPr sz="3000"/>
          </a:p>
        </p:txBody>
      </p:sp>
      <p:sp>
        <p:nvSpPr>
          <p:cNvPr id="700" name="Google Shape;700;p57"/>
          <p:cNvSpPr txBox="1"/>
          <p:nvPr/>
        </p:nvSpPr>
        <p:spPr>
          <a:xfrm>
            <a:off x="4286267" y="4095158"/>
            <a:ext cx="4828500" cy="3693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900"/>
              <a:buFont typeface="Arial"/>
              <a:buNone/>
            </a:pPr>
            <a:r>
              <a:rPr b="1" i="0" lang="es-419" sz="900" u="none" cap="none" strike="noStrike">
                <a:solidFill>
                  <a:srgbClr val="1C3076"/>
                </a:solidFill>
                <a:latin typeface="Arial"/>
                <a:ea typeface="Arial"/>
                <a:cs typeface="Arial"/>
                <a:sym typeface="Arial"/>
              </a:rPr>
              <a:t>©</a:t>
            </a:r>
            <a:r>
              <a:rPr b="1" i="0" lang="es-419" sz="600" u="none" cap="none" strike="noStrike">
                <a:solidFill>
                  <a:srgbClr val="1C3076"/>
                </a:solidFill>
                <a:latin typeface="Arial"/>
                <a:ea typeface="Arial"/>
                <a:cs typeface="Arial"/>
                <a:sym typeface="Arial"/>
              </a:rPr>
              <a:t> 2025  Barcelona Supercomputing Center - Centro Nacional de Supercomputación. Author: (XXXX). </a:t>
            </a:r>
            <a:endParaRPr b="1" i="0" sz="600" u="none" cap="none" strike="noStrike">
              <a:solidFill>
                <a:srgbClr val="1C3076"/>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600"/>
              <a:buFont typeface="Arial"/>
              <a:buNone/>
            </a:pPr>
            <a:r>
              <a:rPr b="1" i="0" lang="es-419" sz="600" u="none" cap="none" strike="noStrike">
                <a:solidFill>
                  <a:srgbClr val="1C3076"/>
                </a:solidFill>
                <a:latin typeface="Arial"/>
                <a:ea typeface="Arial"/>
                <a:cs typeface="Arial"/>
                <a:sym typeface="Arial"/>
              </a:rPr>
              <a:t>Material licensed under</a:t>
            </a:r>
            <a:r>
              <a:rPr b="1" i="0" lang="es-419" sz="600" u="none" cap="none" strike="noStrike">
                <a:solidFill>
                  <a:srgbClr val="1C3076"/>
                </a:solidFill>
                <a:uFill>
                  <a:noFill/>
                </a:uFill>
                <a:latin typeface="Arial"/>
                <a:ea typeface="Arial"/>
                <a:cs typeface="Arial"/>
                <a:sym typeface="Arial"/>
                <a:hlinkClick r:id="rId3">
                  <a:extLst>
                    <a:ext uri="{A12FA001-AC4F-418D-AE19-62706E023703}">
                      <ahyp:hlinkClr val="tx"/>
                    </a:ext>
                  </a:extLst>
                </a:hlinkClick>
              </a:rPr>
              <a:t> </a:t>
            </a:r>
            <a:r>
              <a:rPr b="1" i="0" lang="es-419" sz="600" u="sng" cap="none" strike="noStrike">
                <a:solidFill>
                  <a:srgbClr val="1C3076"/>
                </a:solidFill>
                <a:latin typeface="Arial"/>
                <a:ea typeface="Arial"/>
                <a:cs typeface="Arial"/>
                <a:sym typeface="Arial"/>
                <a:hlinkClick r:id="rId4">
                  <a:extLst>
                    <a:ext uri="{A12FA001-AC4F-418D-AE19-62706E023703}">
                      <ahyp:hlinkClr val="tx"/>
                    </a:ext>
                  </a:extLst>
                </a:hlinkClick>
              </a:rPr>
              <a:t>CC BY-NC-4.0</a:t>
            </a:r>
            <a:r>
              <a:rPr b="1" i="0" lang="es-419" sz="600" u="none" cap="none" strike="noStrike">
                <a:solidFill>
                  <a:srgbClr val="1C3076"/>
                </a:solidFill>
                <a:latin typeface="Arial"/>
                <a:ea typeface="Arial"/>
                <a:cs typeface="Arial"/>
                <a:sym typeface="Arial"/>
              </a:rPr>
              <a:t>.</a:t>
            </a:r>
            <a:endParaRPr b="0" i="0" sz="800" u="none" cap="none" strike="noStrike">
              <a:solidFill>
                <a:srgbClr val="1C3076"/>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2"/>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“Bias in , bias out”</a:t>
            </a:r>
            <a:endParaRPr/>
          </a:p>
        </p:txBody>
      </p:sp>
      <p:sp>
        <p:nvSpPr>
          <p:cNvPr id="144" name="Google Shape;144;p22"/>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sp>
        <p:nvSpPr>
          <p:cNvPr id="145" name="Google Shape;145;p22"/>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27th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pic>
        <p:nvPicPr>
          <p:cNvPr id="146" name="Google Shape;146;p22" title="Logos-BSC-AI-Factory-v3-horizontal.jpg"/>
          <p:cNvPicPr preferRelativeResize="0"/>
          <p:nvPr/>
        </p:nvPicPr>
        <p:blipFill>
          <a:blip r:embed="rId5">
            <a:alphaModFix/>
          </a:blip>
          <a:stretch>
            <a:fillRect/>
          </a:stretch>
        </p:blipFill>
        <p:spPr>
          <a:xfrm>
            <a:off x="19327" y="4554608"/>
            <a:ext cx="1210875" cy="510974"/>
          </a:xfrm>
          <a:prstGeom prst="rect">
            <a:avLst/>
          </a:prstGeom>
          <a:noFill/>
          <a:ln>
            <a:noFill/>
          </a:ln>
        </p:spPr>
      </p:pic>
      <p:pic>
        <p:nvPicPr>
          <p:cNvPr id="147" name="Google Shape;147;p22" title="b4w_logo.png"/>
          <p:cNvPicPr preferRelativeResize="0"/>
          <p:nvPr/>
        </p:nvPicPr>
        <p:blipFill>
          <a:blip r:embed="rId6">
            <a:alphaModFix/>
          </a:blip>
          <a:stretch>
            <a:fillRect/>
          </a:stretch>
        </p:blipFill>
        <p:spPr>
          <a:xfrm>
            <a:off x="8063629" y="406825"/>
            <a:ext cx="1059175" cy="323100"/>
          </a:xfrm>
          <a:prstGeom prst="rect">
            <a:avLst/>
          </a:prstGeom>
          <a:noFill/>
          <a:ln>
            <a:noFill/>
          </a:ln>
        </p:spPr>
      </p:pic>
      <p:pic>
        <p:nvPicPr>
          <p:cNvPr id="148" name="Google Shape;148;p22" title="EuroHPC logo and AIF stamp.png"/>
          <p:cNvPicPr preferRelativeResize="0"/>
          <p:nvPr/>
        </p:nvPicPr>
        <p:blipFill>
          <a:blip r:embed="rId7">
            <a:alphaModFix/>
          </a:blip>
          <a:stretch>
            <a:fillRect/>
          </a:stretch>
        </p:blipFill>
        <p:spPr>
          <a:xfrm>
            <a:off x="6741746" y="4398975"/>
            <a:ext cx="2484254" cy="822225"/>
          </a:xfrm>
          <a:prstGeom prst="rect">
            <a:avLst/>
          </a:prstGeom>
          <a:noFill/>
          <a:ln>
            <a:noFill/>
          </a:ln>
        </p:spPr>
      </p:pic>
      <p:pic>
        <p:nvPicPr>
          <p:cNvPr id="149" name="Google Shape;149;p22" title="EN_Co-fundedbytheEU_RGB_POS.png"/>
          <p:cNvPicPr preferRelativeResize="0"/>
          <p:nvPr/>
        </p:nvPicPr>
        <p:blipFill>
          <a:blip r:embed="rId8">
            <a:alphaModFix/>
          </a:blip>
          <a:stretch>
            <a:fillRect/>
          </a:stretch>
        </p:blipFill>
        <p:spPr>
          <a:xfrm>
            <a:off x="1251386" y="4674052"/>
            <a:ext cx="1218237" cy="272050"/>
          </a:xfrm>
          <a:prstGeom prst="rect">
            <a:avLst/>
          </a:prstGeom>
          <a:noFill/>
          <a:ln>
            <a:noFill/>
          </a:ln>
        </p:spPr>
      </p:pic>
      <p:pic>
        <p:nvPicPr>
          <p:cNvPr id="150" name="Google Shape;150;p22"/>
          <p:cNvPicPr preferRelativeResize="0"/>
          <p:nvPr/>
        </p:nvPicPr>
        <p:blipFill>
          <a:blip r:embed="rId9">
            <a:alphaModFix/>
          </a:blip>
          <a:stretch>
            <a:fillRect/>
          </a:stretch>
        </p:blipFill>
        <p:spPr>
          <a:xfrm>
            <a:off x="1975551" y="1881736"/>
            <a:ext cx="4972625" cy="2792321"/>
          </a:xfrm>
          <a:prstGeom prst="rect">
            <a:avLst/>
          </a:prstGeom>
          <a:noFill/>
          <a:ln>
            <a:noFill/>
          </a:ln>
        </p:spPr>
      </p:pic>
      <p:grpSp>
        <p:nvGrpSpPr>
          <p:cNvPr id="151" name="Google Shape;151;p22"/>
          <p:cNvGrpSpPr/>
          <p:nvPr/>
        </p:nvGrpSpPr>
        <p:grpSpPr>
          <a:xfrm>
            <a:off x="1178247" y="961561"/>
            <a:ext cx="2061351" cy="1473527"/>
            <a:chOff x="1013450" y="290100"/>
            <a:chExt cx="2233800" cy="1596800"/>
          </a:xfrm>
        </p:grpSpPr>
        <p:sp>
          <p:nvSpPr>
            <p:cNvPr id="152" name="Google Shape;152;p22"/>
            <p:cNvSpPr/>
            <p:nvPr/>
          </p:nvSpPr>
          <p:spPr>
            <a:xfrm rot="3476283">
              <a:off x="2059543" y="1367521"/>
              <a:ext cx="740907" cy="268360"/>
            </a:xfrm>
            <a:prstGeom prst="rightArrow">
              <a:avLst>
                <a:gd fmla="val 50000" name="adj1"/>
                <a:gd fmla="val 50000" name="adj2"/>
              </a:avLst>
            </a:prstGeom>
            <a:solidFill>
              <a:srgbClr val="EEEEEE"/>
            </a:solidFill>
            <a:ln cap="flat" cmpd="sng" w="8800">
              <a:solidFill>
                <a:srgbClr val="595959"/>
              </a:solidFill>
              <a:prstDash val="solid"/>
              <a:round/>
              <a:headEnd len="sm" w="sm" type="none"/>
              <a:tailEnd len="sm" w="sm" type="none"/>
            </a:ln>
          </p:spPr>
          <p:txBody>
            <a:bodyPr anchorCtr="0" anchor="ctr" bIns="84375" lIns="84375" spcFirstLastPara="1" rIns="84375" wrap="square" tIns="84375">
              <a:noAutofit/>
            </a:bodyPr>
            <a:lstStyle/>
            <a:p>
              <a:pPr indent="0" lvl="0" marL="0" rtl="0" algn="l">
                <a:spcBef>
                  <a:spcPts val="0"/>
                </a:spcBef>
                <a:spcAft>
                  <a:spcPts val="0"/>
                </a:spcAft>
                <a:buNone/>
              </a:pPr>
              <a:r>
                <a:t/>
              </a:r>
              <a:endParaRPr/>
            </a:p>
          </p:txBody>
        </p:sp>
        <p:sp>
          <p:nvSpPr>
            <p:cNvPr id="153" name="Google Shape;153;p22"/>
            <p:cNvSpPr txBox="1"/>
            <p:nvPr/>
          </p:nvSpPr>
          <p:spPr>
            <a:xfrm>
              <a:off x="1013450" y="290100"/>
              <a:ext cx="2233800" cy="831300"/>
            </a:xfrm>
            <a:prstGeom prst="rect">
              <a:avLst/>
            </a:prstGeom>
            <a:noFill/>
            <a:ln>
              <a:noFill/>
            </a:ln>
          </p:spPr>
          <p:txBody>
            <a:bodyPr anchorCtr="0" anchor="t" bIns="84375" lIns="84375" spcFirstLastPara="1" rIns="84375" wrap="square" tIns="84375">
              <a:spAutoFit/>
            </a:bodyPr>
            <a:lstStyle/>
            <a:p>
              <a:pPr indent="0" lvl="0" marL="0" rtl="0" algn="l">
                <a:spcBef>
                  <a:spcPts val="0"/>
                </a:spcBef>
                <a:spcAft>
                  <a:spcPts val="0"/>
                </a:spcAft>
                <a:buNone/>
              </a:pPr>
              <a:r>
                <a:rPr lang="es-419" sz="1292">
                  <a:latin typeface="Gloria Hallelujah"/>
                  <a:ea typeface="Gloria Hallelujah"/>
                  <a:cs typeface="Gloria Hallelujah"/>
                  <a:sym typeface="Gloria Hallelujah"/>
                </a:rPr>
                <a:t>How the data has been generated, collected, processed?</a:t>
              </a:r>
              <a:endParaRPr sz="1292">
                <a:latin typeface="Gloria Hallelujah"/>
                <a:ea typeface="Gloria Hallelujah"/>
                <a:cs typeface="Gloria Hallelujah"/>
                <a:sym typeface="Gloria Hallelujah"/>
              </a:endParaRPr>
            </a:p>
          </p:txBody>
        </p:sp>
      </p:grpSp>
      <p:grpSp>
        <p:nvGrpSpPr>
          <p:cNvPr id="154" name="Google Shape;154;p22"/>
          <p:cNvGrpSpPr/>
          <p:nvPr/>
        </p:nvGrpSpPr>
        <p:grpSpPr>
          <a:xfrm>
            <a:off x="3617715" y="961561"/>
            <a:ext cx="1688724" cy="1459959"/>
            <a:chOff x="3657000" y="290100"/>
            <a:chExt cx="1830000" cy="1582097"/>
          </a:xfrm>
        </p:grpSpPr>
        <p:sp>
          <p:nvSpPr>
            <p:cNvPr id="155" name="Google Shape;155;p22"/>
            <p:cNvSpPr/>
            <p:nvPr/>
          </p:nvSpPr>
          <p:spPr>
            <a:xfrm rot="5400000">
              <a:off x="4201500" y="1367447"/>
              <a:ext cx="741000" cy="268500"/>
            </a:xfrm>
            <a:prstGeom prst="rightArrow">
              <a:avLst>
                <a:gd fmla="val 50000" name="adj1"/>
                <a:gd fmla="val 50000" name="adj2"/>
              </a:avLst>
            </a:prstGeom>
            <a:solidFill>
              <a:srgbClr val="EEEEEE"/>
            </a:solidFill>
            <a:ln cap="flat" cmpd="sng" w="8800">
              <a:solidFill>
                <a:srgbClr val="595959"/>
              </a:solidFill>
              <a:prstDash val="solid"/>
              <a:round/>
              <a:headEnd len="sm" w="sm" type="none"/>
              <a:tailEnd len="sm" w="sm" type="none"/>
            </a:ln>
          </p:spPr>
          <p:txBody>
            <a:bodyPr anchorCtr="0" anchor="ctr" bIns="84375" lIns="84375" spcFirstLastPara="1" rIns="84375" wrap="square" tIns="84375">
              <a:noAutofit/>
            </a:bodyPr>
            <a:lstStyle/>
            <a:p>
              <a:pPr indent="0" lvl="0" marL="0" rtl="0" algn="l">
                <a:spcBef>
                  <a:spcPts val="0"/>
                </a:spcBef>
                <a:spcAft>
                  <a:spcPts val="0"/>
                </a:spcAft>
                <a:buNone/>
              </a:pPr>
              <a:r>
                <a:t/>
              </a:r>
              <a:endParaRPr/>
            </a:p>
          </p:txBody>
        </p:sp>
        <p:sp>
          <p:nvSpPr>
            <p:cNvPr id="156" name="Google Shape;156;p22"/>
            <p:cNvSpPr txBox="1"/>
            <p:nvPr/>
          </p:nvSpPr>
          <p:spPr>
            <a:xfrm>
              <a:off x="3657000" y="290100"/>
              <a:ext cx="1830000" cy="615600"/>
            </a:xfrm>
            <a:prstGeom prst="rect">
              <a:avLst/>
            </a:prstGeom>
            <a:noFill/>
            <a:ln>
              <a:noFill/>
            </a:ln>
          </p:spPr>
          <p:txBody>
            <a:bodyPr anchorCtr="0" anchor="t" bIns="84375" lIns="84375" spcFirstLastPara="1" rIns="84375" wrap="square" tIns="84375">
              <a:spAutoFit/>
            </a:bodyPr>
            <a:lstStyle/>
            <a:p>
              <a:pPr indent="0" lvl="0" marL="0" rtl="0" algn="l">
                <a:spcBef>
                  <a:spcPts val="0"/>
                </a:spcBef>
                <a:spcAft>
                  <a:spcPts val="0"/>
                </a:spcAft>
                <a:buNone/>
              </a:pPr>
              <a:r>
                <a:rPr lang="es-419" sz="1292">
                  <a:latin typeface="Gloria Hallelujah"/>
                  <a:ea typeface="Gloria Hallelujah"/>
                  <a:cs typeface="Gloria Hallelujah"/>
                  <a:sym typeface="Gloria Hallelujah"/>
                </a:rPr>
                <a:t>What is the model actually learning?</a:t>
              </a:r>
              <a:endParaRPr sz="1292">
                <a:latin typeface="Gloria Hallelujah"/>
                <a:ea typeface="Gloria Hallelujah"/>
                <a:cs typeface="Gloria Hallelujah"/>
                <a:sym typeface="Gloria Hallelujah"/>
              </a:endParaRPr>
            </a:p>
          </p:txBody>
        </p:sp>
      </p:grpSp>
      <p:grpSp>
        <p:nvGrpSpPr>
          <p:cNvPr id="157" name="Google Shape;157;p22"/>
          <p:cNvGrpSpPr/>
          <p:nvPr/>
        </p:nvGrpSpPr>
        <p:grpSpPr>
          <a:xfrm>
            <a:off x="5904391" y="961561"/>
            <a:ext cx="2061351" cy="1473527"/>
            <a:chOff x="6134975" y="290100"/>
            <a:chExt cx="2233800" cy="1596800"/>
          </a:xfrm>
        </p:grpSpPr>
        <p:sp>
          <p:nvSpPr>
            <p:cNvPr id="158" name="Google Shape;158;p22"/>
            <p:cNvSpPr/>
            <p:nvPr/>
          </p:nvSpPr>
          <p:spPr>
            <a:xfrm flipH="1" rot="-3476283">
              <a:off x="6402943" y="1367521"/>
              <a:ext cx="740907" cy="268360"/>
            </a:xfrm>
            <a:prstGeom prst="rightArrow">
              <a:avLst>
                <a:gd fmla="val 50000" name="adj1"/>
                <a:gd fmla="val 50000" name="adj2"/>
              </a:avLst>
            </a:prstGeom>
            <a:solidFill>
              <a:srgbClr val="EEEEEE"/>
            </a:solidFill>
            <a:ln cap="flat" cmpd="sng" w="8800">
              <a:solidFill>
                <a:srgbClr val="595959"/>
              </a:solidFill>
              <a:prstDash val="solid"/>
              <a:round/>
              <a:headEnd len="sm" w="sm" type="none"/>
              <a:tailEnd len="sm" w="sm" type="none"/>
            </a:ln>
          </p:spPr>
          <p:txBody>
            <a:bodyPr anchorCtr="0" anchor="ctr" bIns="84375" lIns="84375" spcFirstLastPara="1" rIns="84375" wrap="square" tIns="84375">
              <a:noAutofit/>
            </a:bodyPr>
            <a:lstStyle/>
            <a:p>
              <a:pPr indent="0" lvl="0" marL="0" rtl="0" algn="l">
                <a:spcBef>
                  <a:spcPts val="0"/>
                </a:spcBef>
                <a:spcAft>
                  <a:spcPts val="0"/>
                </a:spcAft>
                <a:buNone/>
              </a:pPr>
              <a:r>
                <a:t/>
              </a:r>
              <a:endParaRPr/>
            </a:p>
          </p:txBody>
        </p:sp>
        <p:sp>
          <p:nvSpPr>
            <p:cNvPr id="159" name="Google Shape;159;p22"/>
            <p:cNvSpPr txBox="1"/>
            <p:nvPr/>
          </p:nvSpPr>
          <p:spPr>
            <a:xfrm>
              <a:off x="6134975" y="290100"/>
              <a:ext cx="2233800" cy="615600"/>
            </a:xfrm>
            <a:prstGeom prst="rect">
              <a:avLst/>
            </a:prstGeom>
            <a:noFill/>
            <a:ln>
              <a:noFill/>
            </a:ln>
          </p:spPr>
          <p:txBody>
            <a:bodyPr anchorCtr="0" anchor="t" bIns="84375" lIns="84375" spcFirstLastPara="1" rIns="84375" wrap="square" tIns="84375">
              <a:spAutoFit/>
            </a:bodyPr>
            <a:lstStyle/>
            <a:p>
              <a:pPr indent="0" lvl="0" marL="0" rtl="0" algn="l">
                <a:spcBef>
                  <a:spcPts val="0"/>
                </a:spcBef>
                <a:spcAft>
                  <a:spcPts val="0"/>
                </a:spcAft>
                <a:buNone/>
              </a:pPr>
              <a:r>
                <a:rPr lang="es-419" sz="1292">
                  <a:latin typeface="Gloria Hallelujah"/>
                  <a:ea typeface="Gloria Hallelujah"/>
                  <a:cs typeface="Gloria Hallelujah"/>
                  <a:sym typeface="Gloria Hallelujah"/>
                </a:rPr>
                <a:t>How will the output be used in the real-world?</a:t>
              </a:r>
              <a:endParaRPr sz="1292">
                <a:latin typeface="Gloria Hallelujah"/>
                <a:ea typeface="Gloria Hallelujah"/>
                <a:cs typeface="Gloria Hallelujah"/>
                <a:sym typeface="Gloria Hallelujah"/>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04" name="Shape 704"/>
        <p:cNvGrpSpPr/>
        <p:nvPr/>
      </p:nvGrpSpPr>
      <p:grpSpPr>
        <a:xfrm>
          <a:off x="0" y="0"/>
          <a:ext cx="0" cy="0"/>
          <a:chOff x="0" y="0"/>
          <a:chExt cx="0" cy="0"/>
        </a:xfrm>
      </p:grpSpPr>
      <p:sp>
        <p:nvSpPr>
          <p:cNvPr id="705" name="Google Shape;705;p58"/>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Lesson 1: Topic Title (Aptos– font:28)</a:t>
            </a:r>
            <a:endParaRPr/>
          </a:p>
        </p:txBody>
      </p:sp>
      <p:sp>
        <p:nvSpPr>
          <p:cNvPr id="706" name="Google Shape;706;p58"/>
          <p:cNvSpPr txBox="1"/>
          <p:nvPr>
            <p:ph idx="4294967295" type="body"/>
          </p:nvPr>
        </p:nvSpPr>
        <p:spPr>
          <a:xfrm>
            <a:off x="946079" y="1128251"/>
            <a:ext cx="7251900" cy="2798400"/>
          </a:xfrm>
          <a:prstGeom prst="rect">
            <a:avLst/>
          </a:prstGeom>
          <a:noFill/>
          <a:ln>
            <a:noFill/>
          </a:ln>
        </p:spPr>
        <p:txBody>
          <a:bodyPr anchorCtr="0" anchor="t" bIns="34275" lIns="68575" spcFirstLastPara="1" rIns="68575" wrap="square" tIns="34275">
            <a:normAutofit/>
          </a:bodyPr>
          <a:lstStyle/>
          <a:p>
            <a:pPr indent="-247650" lvl="0" marL="254000" rtl="0" algn="l">
              <a:lnSpc>
                <a:spcPct val="150000"/>
              </a:lnSpc>
              <a:spcBef>
                <a:spcPts val="0"/>
              </a:spcBef>
              <a:spcAft>
                <a:spcPts val="0"/>
              </a:spcAft>
              <a:buClr>
                <a:schemeClr val="dk1"/>
              </a:buClr>
              <a:buSzPts val="1500"/>
              <a:buChar char="•"/>
            </a:pPr>
            <a:r>
              <a:rPr lang="es-419"/>
              <a:t>First level</a:t>
            </a:r>
            <a:endParaRPr/>
          </a:p>
          <a:p>
            <a:pPr indent="-254000" lvl="1" marL="596900" rtl="0" algn="l">
              <a:lnSpc>
                <a:spcPct val="150000"/>
              </a:lnSpc>
              <a:spcBef>
                <a:spcPts val="400"/>
              </a:spcBef>
              <a:spcAft>
                <a:spcPts val="0"/>
              </a:spcAft>
              <a:buClr>
                <a:srgbClr val="4472C4"/>
              </a:buClr>
              <a:buSzPts val="1400"/>
              <a:buFont typeface="Arial"/>
              <a:buChar char="•"/>
            </a:pPr>
            <a:r>
              <a:rPr lang="es-419"/>
              <a:t>Second level</a:t>
            </a:r>
            <a:endParaRPr/>
          </a:p>
          <a:p>
            <a:pPr indent="-254000" lvl="2" marL="939800" rtl="0" algn="l">
              <a:lnSpc>
                <a:spcPct val="150000"/>
              </a:lnSpc>
              <a:spcBef>
                <a:spcPts val="400"/>
              </a:spcBef>
              <a:spcAft>
                <a:spcPts val="0"/>
              </a:spcAft>
              <a:buClr>
                <a:srgbClr val="4472C4"/>
              </a:buClr>
              <a:buSzPts val="1200"/>
              <a:buFont typeface="Arial"/>
              <a:buChar char="•"/>
            </a:pPr>
            <a:r>
              <a:rPr lang="es-419"/>
              <a:t>Third level</a:t>
            </a:r>
            <a:endParaRPr/>
          </a:p>
        </p:txBody>
      </p:sp>
      <p:sp>
        <p:nvSpPr>
          <p:cNvPr id="707" name="Google Shape;707;p58"/>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sp>
        <p:nvSpPr>
          <p:cNvPr id="708" name="Google Shape;708;p58"/>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26</a:t>
            </a:r>
            <a:r>
              <a:rPr b="0" i="0" lang="es-419" sz="800" u="none" cap="none" strike="noStrike">
                <a:solidFill>
                  <a:srgbClr val="000000"/>
                </a:solidFill>
                <a:latin typeface="Montserrat"/>
                <a:ea typeface="Montserrat"/>
                <a:cs typeface="Montserrat"/>
                <a:sym typeface="Montserrat"/>
              </a:rPr>
              <a:t>th </a:t>
            </a:r>
            <a:r>
              <a:rPr lang="es-419" sz="800">
                <a:latin typeface="Montserrat"/>
                <a:ea typeface="Montserrat"/>
                <a:cs typeface="Montserrat"/>
                <a:sym typeface="Montserrat"/>
              </a:rPr>
              <a:t>October</a:t>
            </a:r>
            <a:r>
              <a:rPr b="0" i="0" lang="es-419" sz="800" u="none" cap="none" strike="noStrike">
                <a:solidFill>
                  <a:srgbClr val="000000"/>
                </a:solidFill>
                <a:latin typeface="Montserrat"/>
                <a:ea typeface="Montserrat"/>
                <a:cs typeface="Montserrat"/>
                <a:sym typeface="Montserrat"/>
              </a:rPr>
              <a:t> 2025)</a:t>
            </a:r>
            <a:endParaRPr b="0" i="0" sz="800" u="none" cap="none" strike="noStrike">
              <a:solidFill>
                <a:srgbClr val="000000"/>
              </a:solidFill>
              <a:latin typeface="Montserrat"/>
              <a:ea typeface="Montserrat"/>
              <a:cs typeface="Montserrat"/>
              <a:sym typeface="Montserrat"/>
            </a:endParaRPr>
          </a:p>
        </p:txBody>
      </p:sp>
      <p:pic>
        <p:nvPicPr>
          <p:cNvPr id="709" name="Google Shape;709;p58" title="Logos-BSC-AI-Factory-v3-horizontal.jpg"/>
          <p:cNvPicPr preferRelativeResize="0"/>
          <p:nvPr/>
        </p:nvPicPr>
        <p:blipFill>
          <a:blip r:embed="rId5">
            <a:alphaModFix/>
          </a:blip>
          <a:stretch>
            <a:fillRect/>
          </a:stretch>
        </p:blipFill>
        <p:spPr>
          <a:xfrm>
            <a:off x="19327" y="4554608"/>
            <a:ext cx="1210875" cy="510974"/>
          </a:xfrm>
          <a:prstGeom prst="rect">
            <a:avLst/>
          </a:prstGeom>
          <a:noFill/>
          <a:ln>
            <a:noFill/>
          </a:ln>
        </p:spPr>
      </p:pic>
      <p:pic>
        <p:nvPicPr>
          <p:cNvPr id="710" name="Google Shape;710;p58" title="b4w_logo.png"/>
          <p:cNvPicPr preferRelativeResize="0"/>
          <p:nvPr/>
        </p:nvPicPr>
        <p:blipFill>
          <a:blip r:embed="rId6">
            <a:alphaModFix/>
          </a:blip>
          <a:stretch>
            <a:fillRect/>
          </a:stretch>
        </p:blipFill>
        <p:spPr>
          <a:xfrm>
            <a:off x="8071801" y="406825"/>
            <a:ext cx="1059175" cy="323100"/>
          </a:xfrm>
          <a:prstGeom prst="rect">
            <a:avLst/>
          </a:prstGeom>
          <a:noFill/>
          <a:ln>
            <a:noFill/>
          </a:ln>
        </p:spPr>
      </p:pic>
      <p:pic>
        <p:nvPicPr>
          <p:cNvPr id="711" name="Google Shape;711;p58" title="EuroHPC logo and AIF stamp.png"/>
          <p:cNvPicPr preferRelativeResize="0"/>
          <p:nvPr/>
        </p:nvPicPr>
        <p:blipFill>
          <a:blip r:embed="rId7">
            <a:alphaModFix/>
          </a:blip>
          <a:stretch>
            <a:fillRect/>
          </a:stretch>
        </p:blipFill>
        <p:spPr>
          <a:xfrm>
            <a:off x="6741746" y="4398975"/>
            <a:ext cx="2484254" cy="822225"/>
          </a:xfrm>
          <a:prstGeom prst="rect">
            <a:avLst/>
          </a:prstGeom>
          <a:noFill/>
          <a:ln>
            <a:noFill/>
          </a:ln>
        </p:spPr>
      </p:pic>
      <p:pic>
        <p:nvPicPr>
          <p:cNvPr id="712" name="Google Shape;712;p58" title="EN_Co-fundedbytheEU_RGB_POS.png"/>
          <p:cNvPicPr preferRelativeResize="0"/>
          <p:nvPr/>
        </p:nvPicPr>
        <p:blipFill>
          <a:blip r:embed="rId8">
            <a:alphaModFix/>
          </a:blip>
          <a:stretch>
            <a:fillRect/>
          </a:stretch>
        </p:blipFill>
        <p:spPr>
          <a:xfrm>
            <a:off x="1251386" y="4674052"/>
            <a:ext cx="1218237" cy="27205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16" name="Shape 716"/>
        <p:cNvGrpSpPr/>
        <p:nvPr/>
      </p:nvGrpSpPr>
      <p:grpSpPr>
        <a:xfrm>
          <a:off x="0" y="0"/>
          <a:ext cx="0" cy="0"/>
          <a:chOff x="0" y="0"/>
          <a:chExt cx="0" cy="0"/>
        </a:xfrm>
      </p:grpSpPr>
      <p:sp>
        <p:nvSpPr>
          <p:cNvPr id="717" name="Google Shape;717;p59"/>
          <p:cNvSpPr txBox="1"/>
          <p:nvPr>
            <p:ph type="title"/>
          </p:nvPr>
        </p:nvSpPr>
        <p:spPr>
          <a:xfrm>
            <a:off x="-71350" y="286225"/>
            <a:ext cx="9144000" cy="6009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Standard table slide</a:t>
            </a:r>
            <a:endParaRPr/>
          </a:p>
        </p:txBody>
      </p:sp>
      <p:graphicFrame>
        <p:nvGraphicFramePr>
          <p:cNvPr id="718" name="Google Shape;718;p59"/>
          <p:cNvGraphicFramePr/>
          <p:nvPr/>
        </p:nvGraphicFramePr>
        <p:xfrm>
          <a:off x="582930" y="1202256"/>
          <a:ext cx="3000000" cy="3000000"/>
        </p:xfrm>
        <a:graphic>
          <a:graphicData uri="http://schemas.openxmlformats.org/drawingml/2006/table">
            <a:tbl>
              <a:tblPr bandRow="1" firstRow="1">
                <a:noFill/>
                <a:tableStyleId>{47D41F52-BF83-4457-AC0B-39A6C51A9E93}</a:tableStyleId>
              </a:tblPr>
              <a:tblGrid>
                <a:gridCol w="872150"/>
                <a:gridCol w="1991950"/>
                <a:gridCol w="1669825"/>
                <a:gridCol w="1365375"/>
                <a:gridCol w="2078875"/>
              </a:tblGrid>
              <a:tr h="362675">
                <a:tc>
                  <a:txBody>
                    <a:bodyPr/>
                    <a:lstStyle/>
                    <a:p>
                      <a:pPr indent="0" lvl="0" marL="0" marR="0" rtl="0" algn="ctr">
                        <a:lnSpc>
                          <a:spcPct val="100000"/>
                        </a:lnSpc>
                        <a:spcBef>
                          <a:spcPts val="0"/>
                        </a:spcBef>
                        <a:spcAft>
                          <a:spcPts val="0"/>
                        </a:spcAft>
                        <a:buClr>
                          <a:srgbClr val="000000"/>
                        </a:buClr>
                        <a:buSzPts val="1100"/>
                        <a:buFont typeface="Arial"/>
                        <a:buNone/>
                      </a:pPr>
                      <a:r>
                        <a:rPr b="0" lang="es-419" sz="1100" u="none" cap="none" strike="noStrike">
                          <a:solidFill>
                            <a:schemeClr val="lt1"/>
                          </a:solidFill>
                          <a:latin typeface="Arial"/>
                          <a:ea typeface="Arial"/>
                          <a:cs typeface="Arial"/>
                          <a:sym typeface="Arial"/>
                        </a:rPr>
                        <a:t>Title</a:t>
                      </a:r>
                      <a:endParaRPr b="0" sz="1100" u="none" cap="none" strike="noStrike">
                        <a:solidFill>
                          <a:schemeClr val="lt1"/>
                        </a:solidFill>
                        <a:latin typeface="Arial"/>
                        <a:ea typeface="Arial"/>
                        <a:cs typeface="Arial"/>
                        <a:sym typeface="Arial"/>
                      </a:endParaRPr>
                    </a:p>
                  </a:txBody>
                  <a:tcPr marT="81900" marB="81900" marR="132275" marL="77600"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1C3076"/>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b="0" lang="es-419" sz="1100" u="none" cap="none" strike="noStrike">
                          <a:solidFill>
                            <a:schemeClr val="lt1"/>
                          </a:solidFill>
                          <a:latin typeface="Arial"/>
                          <a:ea typeface="Arial"/>
                          <a:cs typeface="Arial"/>
                          <a:sym typeface="Arial"/>
                        </a:rPr>
                        <a:t>Title</a:t>
                      </a:r>
                      <a:endParaRPr b="0" sz="1100" u="none" cap="none" strike="noStrike">
                        <a:solidFill>
                          <a:schemeClr val="lt1"/>
                        </a:solidFill>
                        <a:latin typeface="Arial"/>
                        <a:ea typeface="Arial"/>
                        <a:cs typeface="Arial"/>
                        <a:sym typeface="Arial"/>
                      </a:endParaRPr>
                    </a:p>
                  </a:txBody>
                  <a:tcPr marT="81900" marB="81900" marR="132275" marL="77600"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1C3076"/>
                    </a:solidFill>
                  </a:tcPr>
                </a:tc>
                <a:tc>
                  <a:txBody>
                    <a:bodyPr/>
                    <a:lstStyle/>
                    <a:p>
                      <a:pPr indent="0" lvl="0" marL="0" marR="0" rtl="0" algn="ctr">
                        <a:lnSpc>
                          <a:spcPct val="100000"/>
                        </a:lnSpc>
                        <a:spcBef>
                          <a:spcPts val="0"/>
                        </a:spcBef>
                        <a:spcAft>
                          <a:spcPts val="0"/>
                        </a:spcAft>
                        <a:buClr>
                          <a:schemeClr val="lt1"/>
                        </a:buClr>
                        <a:buSzPts val="1100"/>
                        <a:buFont typeface="Arial"/>
                        <a:buNone/>
                      </a:pPr>
                      <a:r>
                        <a:rPr b="0" lang="es-419" sz="1100" u="none" cap="none" strike="noStrike">
                          <a:solidFill>
                            <a:schemeClr val="lt1"/>
                          </a:solidFill>
                          <a:latin typeface="Arial"/>
                          <a:ea typeface="Arial"/>
                          <a:cs typeface="Arial"/>
                          <a:sym typeface="Arial"/>
                        </a:rPr>
                        <a:t>Title</a:t>
                      </a:r>
                      <a:endParaRPr b="0" sz="1100" u="none" cap="none" strike="noStrike">
                        <a:solidFill>
                          <a:schemeClr val="lt1"/>
                        </a:solidFill>
                        <a:latin typeface="Arial"/>
                        <a:ea typeface="Arial"/>
                        <a:cs typeface="Arial"/>
                        <a:sym typeface="Arial"/>
                      </a:endParaRPr>
                    </a:p>
                  </a:txBody>
                  <a:tcPr marT="81900" marB="81900" marR="132275" marL="77600"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1C3076"/>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b="0" lang="es-419" sz="1100" u="none" cap="none" strike="noStrike">
                          <a:solidFill>
                            <a:schemeClr val="lt1"/>
                          </a:solidFill>
                          <a:latin typeface="Arial"/>
                          <a:ea typeface="Arial"/>
                          <a:cs typeface="Arial"/>
                          <a:sym typeface="Arial"/>
                        </a:rPr>
                        <a:t>Title</a:t>
                      </a:r>
                      <a:endParaRPr b="0" sz="1100" u="none" cap="none" strike="noStrike">
                        <a:solidFill>
                          <a:schemeClr val="lt1"/>
                        </a:solidFill>
                        <a:latin typeface="Arial"/>
                        <a:ea typeface="Arial"/>
                        <a:cs typeface="Arial"/>
                        <a:sym typeface="Arial"/>
                      </a:endParaRPr>
                    </a:p>
                  </a:txBody>
                  <a:tcPr marT="81900" marB="81900" marR="132275" marL="77600"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1C3076"/>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b="0" lang="es-419" sz="1100" u="none" cap="none" strike="noStrike">
                          <a:solidFill>
                            <a:schemeClr val="lt1"/>
                          </a:solidFill>
                          <a:latin typeface="Arial"/>
                          <a:ea typeface="Arial"/>
                          <a:cs typeface="Arial"/>
                          <a:sym typeface="Arial"/>
                        </a:rPr>
                        <a:t>Title</a:t>
                      </a:r>
                      <a:endParaRPr b="0" sz="1100" u="none" cap="none" strike="noStrike">
                        <a:solidFill>
                          <a:schemeClr val="lt1"/>
                        </a:solidFill>
                        <a:latin typeface="Arial"/>
                        <a:ea typeface="Arial"/>
                        <a:cs typeface="Arial"/>
                        <a:sym typeface="Arial"/>
                      </a:endParaRPr>
                    </a:p>
                  </a:txBody>
                  <a:tcPr marT="81900" marB="81900" marR="132275" marL="77600"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1C3076"/>
                    </a:solidFill>
                  </a:tcPr>
                </a:tc>
              </a:tr>
              <a:tr h="360125">
                <a:tc>
                  <a:txBody>
                    <a:bodyPr/>
                    <a:lstStyle/>
                    <a:p>
                      <a:pPr indent="0" lvl="0" marL="0" marR="0" rtl="0" algn="ctr">
                        <a:lnSpc>
                          <a:spcPct val="100000"/>
                        </a:lnSpc>
                        <a:spcBef>
                          <a:spcPts val="0"/>
                        </a:spcBef>
                        <a:spcAft>
                          <a:spcPts val="0"/>
                        </a:spcAft>
                        <a:buClr>
                          <a:srgbClr val="000000"/>
                        </a:buClr>
                        <a:buSzPts val="1100"/>
                        <a:buFont typeface="Arial"/>
                        <a:buNone/>
                      </a:pPr>
                      <a:r>
                        <a:rPr b="0" i="0" lang="es-419" sz="1100" u="none" cap="none" strike="noStrike">
                          <a:solidFill>
                            <a:schemeClr val="dk1"/>
                          </a:solidFill>
                          <a:latin typeface="Arial"/>
                          <a:ea typeface="Arial"/>
                          <a:cs typeface="Arial"/>
                          <a:sym typeface="Arial"/>
                        </a:rPr>
                        <a:t>1</a:t>
                      </a:r>
                      <a:endParaRPr sz="1100" u="none" cap="none" strike="noStrike"/>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800"/>
                        <a:buFont typeface="Arial"/>
                        <a:buNone/>
                      </a:pPr>
                      <a:r>
                        <a:rPr b="0" i="0" lang="es-419" sz="1100" u="none" cap="none" strike="noStrike">
                          <a:solidFill>
                            <a:schemeClr val="dk1"/>
                          </a:solidFill>
                          <a:latin typeface="Arial"/>
                          <a:ea typeface="Arial"/>
                          <a:cs typeface="Arial"/>
                          <a:sym typeface="Arial"/>
                        </a:rPr>
                        <a:t>Lorem ipsum dolor sit amet</a:t>
                      </a:r>
                      <a:endParaRPr b="0" i="0" sz="1100" u="none" cap="none" strike="noStrike">
                        <a:solidFill>
                          <a:schemeClr val="dk1"/>
                        </a:solidFill>
                        <a:latin typeface="Arial"/>
                        <a:ea typeface="Arial"/>
                        <a:cs typeface="Arial"/>
                        <a:sym typeface="Aria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100"/>
                        <a:buFont typeface="Arial"/>
                        <a:buNone/>
                      </a:pPr>
                      <a:r>
                        <a:rPr b="0" i="0" lang="es-419" sz="1100" u="none" cap="none" strike="noStrike">
                          <a:solidFill>
                            <a:schemeClr val="dk1"/>
                          </a:solidFill>
                          <a:latin typeface="Arial"/>
                          <a:ea typeface="Arial"/>
                          <a:cs typeface="Arial"/>
                          <a:sym typeface="Arial"/>
                        </a:rPr>
                        <a:t>123,456,789</a:t>
                      </a:r>
                      <a:endParaRPr sz="1100" u="none" cap="none" strike="noStrike"/>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0" i="0" lang="es-419" sz="1100" u="none" cap="none" strike="noStrike">
                          <a:solidFill>
                            <a:schemeClr val="dk1"/>
                          </a:solidFill>
                          <a:latin typeface="Arial"/>
                          <a:ea typeface="Arial"/>
                          <a:cs typeface="Arial"/>
                          <a:sym typeface="Arial"/>
                        </a:rPr>
                        <a:t>Lorem ipsum dolor sit amet</a:t>
                      </a:r>
                      <a:endParaRPr b="0" i="0" sz="1100" u="none" cap="none" strike="noStrike">
                        <a:solidFill>
                          <a:schemeClr val="dk1"/>
                        </a:solidFill>
                        <a:latin typeface="Arial"/>
                        <a:ea typeface="Arial"/>
                        <a:cs typeface="Arial"/>
                        <a:sym typeface="Aria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0" i="0" lang="es-419" sz="1100" u="none" cap="none" strike="noStrike">
                          <a:solidFill>
                            <a:schemeClr val="dk1"/>
                          </a:solidFill>
                          <a:latin typeface="Arial"/>
                          <a:ea typeface="Arial"/>
                          <a:cs typeface="Arial"/>
                          <a:sym typeface="Arial"/>
                        </a:rPr>
                        <a:t>Lorem ipsum dolor sit amet</a:t>
                      </a:r>
                      <a:endParaRPr b="0" i="0" sz="1100" u="none" cap="none" strike="noStrike">
                        <a:solidFill>
                          <a:schemeClr val="dk1"/>
                        </a:solidFill>
                        <a:latin typeface="Arial"/>
                        <a:ea typeface="Arial"/>
                        <a:cs typeface="Arial"/>
                        <a:sym typeface="Aria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60125">
                <a:tc>
                  <a:txBody>
                    <a:bodyPr/>
                    <a:lstStyle/>
                    <a:p>
                      <a:pPr indent="0" lvl="0" marL="0" marR="0" rtl="0" algn="ctr">
                        <a:lnSpc>
                          <a:spcPct val="100000"/>
                        </a:lnSpc>
                        <a:spcBef>
                          <a:spcPts val="0"/>
                        </a:spcBef>
                        <a:spcAft>
                          <a:spcPts val="0"/>
                        </a:spcAft>
                        <a:buClr>
                          <a:srgbClr val="000000"/>
                        </a:buClr>
                        <a:buSzPts val="1100"/>
                        <a:buFont typeface="Arial"/>
                        <a:buNone/>
                      </a:pPr>
                      <a:r>
                        <a:rPr b="0" i="0" lang="es-419" sz="1100" u="none" cap="none" strike="noStrike">
                          <a:solidFill>
                            <a:schemeClr val="dk1"/>
                          </a:solidFill>
                          <a:latin typeface="Arial"/>
                          <a:ea typeface="Arial"/>
                          <a:cs typeface="Arial"/>
                          <a:sym typeface="Arial"/>
                        </a:rPr>
                        <a:t>2</a:t>
                      </a:r>
                      <a:endParaRPr sz="1100" u="none" cap="none" strike="noStrike"/>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800"/>
                        <a:buFont typeface="Arial"/>
                        <a:buNone/>
                      </a:pPr>
                      <a:r>
                        <a:rPr b="0" i="0" lang="es-419" sz="1100" u="none" cap="none" strike="noStrike">
                          <a:solidFill>
                            <a:schemeClr val="dk1"/>
                          </a:solidFill>
                          <a:latin typeface="Arial"/>
                          <a:ea typeface="Arial"/>
                          <a:cs typeface="Arial"/>
                          <a:sym typeface="Arial"/>
                        </a:rPr>
                        <a:t>Lorem ipsum dolor sit amet</a:t>
                      </a:r>
                      <a:endParaRPr b="0" i="0" sz="1100" u="none" cap="none" strike="noStrike">
                        <a:solidFill>
                          <a:schemeClr val="dk1"/>
                        </a:solidFill>
                        <a:latin typeface="Arial"/>
                        <a:ea typeface="Arial"/>
                        <a:cs typeface="Arial"/>
                        <a:sym typeface="Aria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100"/>
                        <a:buFont typeface="Arial"/>
                        <a:buNone/>
                      </a:pPr>
                      <a:r>
                        <a:rPr b="0" i="0" lang="es-419" sz="1100" u="none" cap="none" strike="noStrike">
                          <a:solidFill>
                            <a:schemeClr val="dk1"/>
                          </a:solidFill>
                          <a:latin typeface="Arial"/>
                          <a:ea typeface="Arial"/>
                          <a:cs typeface="Arial"/>
                          <a:sym typeface="Arial"/>
                        </a:rPr>
                        <a:t>123,456,789</a:t>
                      </a:r>
                      <a:endParaRPr sz="1100" u="none" cap="none" strike="noStrike"/>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0" i="0" lang="es-419" sz="1100" u="none" cap="none" strike="noStrike">
                          <a:solidFill>
                            <a:schemeClr val="dk1"/>
                          </a:solidFill>
                          <a:latin typeface="Arial"/>
                          <a:ea typeface="Arial"/>
                          <a:cs typeface="Arial"/>
                          <a:sym typeface="Arial"/>
                        </a:rPr>
                        <a:t>Lorem ipsum dolor sit amet</a:t>
                      </a:r>
                      <a:endParaRPr b="0" i="0" sz="1100" u="none" cap="none" strike="noStrike">
                        <a:solidFill>
                          <a:schemeClr val="dk1"/>
                        </a:solidFill>
                        <a:latin typeface="Arial"/>
                        <a:ea typeface="Arial"/>
                        <a:cs typeface="Arial"/>
                        <a:sym typeface="Aria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0" i="0" lang="es-419" sz="1100" u="none" cap="none" strike="noStrike">
                          <a:solidFill>
                            <a:schemeClr val="dk1"/>
                          </a:solidFill>
                          <a:latin typeface="Arial"/>
                          <a:ea typeface="Arial"/>
                          <a:cs typeface="Arial"/>
                          <a:sym typeface="Arial"/>
                        </a:rPr>
                        <a:t>Lorem ipsum dolor sit amet</a:t>
                      </a:r>
                      <a:endParaRPr b="0" i="0" sz="1100" u="none" cap="none" strike="noStrike">
                        <a:solidFill>
                          <a:schemeClr val="dk1"/>
                        </a:solidFill>
                        <a:latin typeface="Arial"/>
                        <a:ea typeface="Arial"/>
                        <a:cs typeface="Arial"/>
                        <a:sym typeface="Aria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48225">
                <a:tc>
                  <a:txBody>
                    <a:bodyPr/>
                    <a:lstStyle/>
                    <a:p>
                      <a:pPr indent="0" lvl="0" marL="0" marR="0" rtl="0" algn="ctr">
                        <a:lnSpc>
                          <a:spcPct val="100000"/>
                        </a:lnSpc>
                        <a:spcBef>
                          <a:spcPts val="0"/>
                        </a:spcBef>
                        <a:spcAft>
                          <a:spcPts val="0"/>
                        </a:spcAft>
                        <a:buClr>
                          <a:srgbClr val="000000"/>
                        </a:buClr>
                        <a:buSzPts val="1100"/>
                        <a:buFont typeface="Arial"/>
                        <a:buNone/>
                      </a:pPr>
                      <a:r>
                        <a:rPr b="0" i="0" lang="es-419" sz="1100" u="none" cap="none" strike="noStrike">
                          <a:solidFill>
                            <a:schemeClr val="dk1"/>
                          </a:solidFill>
                          <a:latin typeface="Arial"/>
                          <a:ea typeface="Arial"/>
                          <a:cs typeface="Arial"/>
                          <a:sym typeface="Arial"/>
                        </a:rPr>
                        <a:t>3</a:t>
                      </a:r>
                      <a:endParaRPr sz="1100" u="none" cap="none" strike="noStrike"/>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800"/>
                        <a:buFont typeface="Arial"/>
                        <a:buNone/>
                      </a:pPr>
                      <a:r>
                        <a:rPr b="0" i="0" lang="es-419" sz="1100" u="none" cap="none" strike="noStrike">
                          <a:solidFill>
                            <a:schemeClr val="dk1"/>
                          </a:solidFill>
                          <a:latin typeface="Arial"/>
                          <a:ea typeface="Arial"/>
                          <a:cs typeface="Arial"/>
                          <a:sym typeface="Arial"/>
                        </a:rPr>
                        <a:t>Lorem ipsum dolor sit amet</a:t>
                      </a:r>
                      <a:endParaRPr b="0" i="0" sz="1100" u="none" cap="none" strike="noStrike">
                        <a:solidFill>
                          <a:schemeClr val="dk1"/>
                        </a:solidFill>
                        <a:latin typeface="Arial"/>
                        <a:ea typeface="Arial"/>
                        <a:cs typeface="Arial"/>
                        <a:sym typeface="Aria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es-419" sz="1100" u="none" cap="none" strike="noStrike">
                          <a:solidFill>
                            <a:srgbClr val="000000"/>
                          </a:solidFill>
                          <a:latin typeface="Arial"/>
                          <a:ea typeface="Arial"/>
                          <a:cs typeface="Arial"/>
                          <a:sym typeface="Arial"/>
                        </a:rPr>
                        <a:t>123,456,789</a:t>
                      </a:r>
                      <a:endParaRPr sz="1100" u="none" cap="none" strike="noStrike"/>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0" i="0" lang="es-419" sz="1100" u="none" cap="none" strike="noStrike">
                          <a:solidFill>
                            <a:schemeClr val="dk1"/>
                          </a:solidFill>
                          <a:latin typeface="Arial"/>
                          <a:ea typeface="Arial"/>
                          <a:cs typeface="Arial"/>
                          <a:sym typeface="Arial"/>
                        </a:rPr>
                        <a:t>Lorem ipsum dolor sit amet</a:t>
                      </a:r>
                      <a:endParaRPr b="0" i="0" sz="1100" u="none" cap="none" strike="noStrike">
                        <a:solidFill>
                          <a:schemeClr val="dk1"/>
                        </a:solidFill>
                        <a:latin typeface="Arial"/>
                        <a:ea typeface="Arial"/>
                        <a:cs typeface="Arial"/>
                        <a:sym typeface="Aria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0" i="0" lang="es-419" sz="1100" u="none" cap="none" strike="noStrike">
                          <a:solidFill>
                            <a:schemeClr val="dk1"/>
                          </a:solidFill>
                          <a:latin typeface="Arial"/>
                          <a:ea typeface="Arial"/>
                          <a:cs typeface="Arial"/>
                          <a:sym typeface="Arial"/>
                        </a:rPr>
                        <a:t>Lorem ipsum dolor sit amet</a:t>
                      </a:r>
                      <a:endParaRPr b="0" i="0" sz="1100" u="none" cap="none" strike="noStrike">
                        <a:solidFill>
                          <a:schemeClr val="dk1"/>
                        </a:solidFill>
                        <a:latin typeface="Arial"/>
                        <a:ea typeface="Arial"/>
                        <a:cs typeface="Arial"/>
                        <a:sym typeface="Aria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60125">
                <a:tc>
                  <a:txBody>
                    <a:bodyPr/>
                    <a:lstStyle/>
                    <a:p>
                      <a:pPr indent="0" lvl="0" marL="0" marR="0" rtl="0" algn="ctr">
                        <a:lnSpc>
                          <a:spcPct val="100000"/>
                        </a:lnSpc>
                        <a:spcBef>
                          <a:spcPts val="0"/>
                        </a:spcBef>
                        <a:spcAft>
                          <a:spcPts val="0"/>
                        </a:spcAft>
                        <a:buClr>
                          <a:srgbClr val="000000"/>
                        </a:buClr>
                        <a:buSzPts val="1100"/>
                        <a:buFont typeface="Arial"/>
                        <a:buNone/>
                      </a:pPr>
                      <a:r>
                        <a:rPr b="0" i="0" lang="es-419" sz="1100" u="none" cap="none" strike="noStrike">
                          <a:solidFill>
                            <a:schemeClr val="dk1"/>
                          </a:solidFill>
                          <a:latin typeface="Arial"/>
                          <a:ea typeface="Arial"/>
                          <a:cs typeface="Arial"/>
                          <a:sym typeface="Arial"/>
                        </a:rPr>
                        <a:t>4</a:t>
                      </a:r>
                      <a:endParaRPr sz="1100" u="none" cap="none" strike="noStrike"/>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800"/>
                        <a:buFont typeface="Arial"/>
                        <a:buNone/>
                      </a:pPr>
                      <a:r>
                        <a:rPr b="0" i="0" lang="es-419" sz="1100" u="none" cap="none" strike="noStrike">
                          <a:solidFill>
                            <a:schemeClr val="dk1"/>
                          </a:solidFill>
                          <a:latin typeface="Arial"/>
                          <a:ea typeface="Arial"/>
                          <a:cs typeface="Arial"/>
                          <a:sym typeface="Arial"/>
                        </a:rPr>
                        <a:t>Lorem ipsum dolor sit amet</a:t>
                      </a:r>
                      <a:endParaRPr b="0" i="0" sz="1100" u="none" cap="none" strike="noStrike">
                        <a:solidFill>
                          <a:schemeClr val="dk1"/>
                        </a:solidFill>
                        <a:latin typeface="Arial"/>
                        <a:ea typeface="Arial"/>
                        <a:cs typeface="Arial"/>
                        <a:sym typeface="Aria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es-419" sz="1100" u="none" cap="none" strike="noStrike">
                          <a:solidFill>
                            <a:srgbClr val="000000"/>
                          </a:solidFill>
                          <a:latin typeface="Arial"/>
                          <a:ea typeface="Arial"/>
                          <a:cs typeface="Arial"/>
                          <a:sym typeface="Arial"/>
                        </a:rPr>
                        <a:t>123,456,789</a:t>
                      </a:r>
                      <a:endParaRPr sz="1100" u="none" cap="none" strike="noStrike"/>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0" i="0" lang="es-419" sz="1100" u="none" cap="none" strike="noStrike">
                          <a:solidFill>
                            <a:schemeClr val="dk1"/>
                          </a:solidFill>
                          <a:latin typeface="Arial"/>
                          <a:ea typeface="Arial"/>
                          <a:cs typeface="Arial"/>
                          <a:sym typeface="Arial"/>
                        </a:rPr>
                        <a:t>Lorem ipsum dolor sit amet</a:t>
                      </a:r>
                      <a:endParaRPr b="0" i="0" sz="1100" u="none" cap="none" strike="noStrike">
                        <a:solidFill>
                          <a:schemeClr val="dk1"/>
                        </a:solidFill>
                        <a:latin typeface="Arial"/>
                        <a:ea typeface="Arial"/>
                        <a:cs typeface="Arial"/>
                        <a:sym typeface="Aria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0" i="0" lang="es-419" sz="1100" u="none" cap="none" strike="noStrike">
                          <a:solidFill>
                            <a:schemeClr val="dk1"/>
                          </a:solidFill>
                          <a:latin typeface="Arial"/>
                          <a:ea typeface="Arial"/>
                          <a:cs typeface="Arial"/>
                          <a:sym typeface="Arial"/>
                        </a:rPr>
                        <a:t>Lorem ipsum dolor sit amet</a:t>
                      </a:r>
                      <a:endParaRPr b="0" i="0" sz="1100" u="none" cap="none" strike="noStrike">
                        <a:solidFill>
                          <a:schemeClr val="dk1"/>
                        </a:solidFill>
                        <a:latin typeface="Arial"/>
                        <a:ea typeface="Arial"/>
                        <a:cs typeface="Arial"/>
                        <a:sym typeface="Aria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60125">
                <a:tc>
                  <a:txBody>
                    <a:bodyPr/>
                    <a:lstStyle/>
                    <a:p>
                      <a:pPr indent="0" lvl="0" marL="0" marR="0" rtl="0" algn="ctr">
                        <a:lnSpc>
                          <a:spcPct val="100000"/>
                        </a:lnSpc>
                        <a:spcBef>
                          <a:spcPts val="0"/>
                        </a:spcBef>
                        <a:spcAft>
                          <a:spcPts val="0"/>
                        </a:spcAft>
                        <a:buClr>
                          <a:srgbClr val="000000"/>
                        </a:buClr>
                        <a:buSzPts val="1100"/>
                        <a:buFont typeface="Arial"/>
                        <a:buNone/>
                      </a:pPr>
                      <a:r>
                        <a:rPr b="0" i="0" lang="es-419" sz="1100" u="none" cap="none" strike="noStrike">
                          <a:solidFill>
                            <a:schemeClr val="dk1"/>
                          </a:solidFill>
                          <a:latin typeface="Arial"/>
                          <a:ea typeface="Arial"/>
                          <a:cs typeface="Arial"/>
                          <a:sym typeface="Arial"/>
                        </a:rPr>
                        <a:t>5</a:t>
                      </a:r>
                      <a:endParaRPr sz="1100" u="none" cap="none" strike="noStrike"/>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800"/>
                        <a:buFont typeface="Arial"/>
                        <a:buNone/>
                      </a:pPr>
                      <a:r>
                        <a:rPr b="0" i="0" lang="es-419" sz="1100" u="none" cap="none" strike="noStrike">
                          <a:solidFill>
                            <a:schemeClr val="dk1"/>
                          </a:solidFill>
                          <a:latin typeface="Arial"/>
                          <a:ea typeface="Arial"/>
                          <a:cs typeface="Arial"/>
                          <a:sym typeface="Arial"/>
                        </a:rPr>
                        <a:t>Lorem ipsum dolor sit amet</a:t>
                      </a:r>
                      <a:endParaRPr b="0" i="0" sz="1100" u="none" cap="none" strike="noStrike">
                        <a:solidFill>
                          <a:schemeClr val="dk1"/>
                        </a:solidFill>
                        <a:latin typeface="Arial"/>
                        <a:ea typeface="Arial"/>
                        <a:cs typeface="Arial"/>
                        <a:sym typeface="Aria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es-419" sz="1100" u="none" cap="none" strike="noStrike">
                          <a:solidFill>
                            <a:srgbClr val="000000"/>
                          </a:solidFill>
                          <a:latin typeface="Arial"/>
                          <a:ea typeface="Arial"/>
                          <a:cs typeface="Arial"/>
                          <a:sym typeface="Arial"/>
                        </a:rPr>
                        <a:t>123,456,789</a:t>
                      </a:r>
                      <a:endParaRPr sz="1100" u="none" cap="none" strike="noStrike"/>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0" i="0" lang="es-419" sz="1100" u="none" cap="none" strike="noStrike">
                          <a:solidFill>
                            <a:schemeClr val="dk1"/>
                          </a:solidFill>
                          <a:latin typeface="Arial"/>
                          <a:ea typeface="Arial"/>
                          <a:cs typeface="Arial"/>
                          <a:sym typeface="Arial"/>
                        </a:rPr>
                        <a:t>Lorem ipsum dolor sit amet</a:t>
                      </a:r>
                      <a:endParaRPr b="0" i="0" sz="1100" u="none" cap="none" strike="noStrike">
                        <a:solidFill>
                          <a:schemeClr val="dk1"/>
                        </a:solidFill>
                        <a:latin typeface="Arial"/>
                        <a:ea typeface="Arial"/>
                        <a:cs typeface="Arial"/>
                        <a:sym typeface="Aria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0" i="0" lang="es-419" sz="1100" u="none" cap="none" strike="noStrike">
                          <a:solidFill>
                            <a:schemeClr val="dk1"/>
                          </a:solidFill>
                          <a:latin typeface="Arial"/>
                          <a:ea typeface="Arial"/>
                          <a:cs typeface="Arial"/>
                          <a:sym typeface="Arial"/>
                        </a:rPr>
                        <a:t>Lorem ipsum dolor sit amet</a:t>
                      </a:r>
                      <a:endParaRPr b="0" i="0" sz="1100" u="none" cap="none" strike="noStrike">
                        <a:solidFill>
                          <a:schemeClr val="dk1"/>
                        </a:solidFill>
                        <a:latin typeface="Arial"/>
                        <a:ea typeface="Arial"/>
                        <a:cs typeface="Arial"/>
                        <a:sym typeface="Aria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60125">
                <a:tc>
                  <a:txBody>
                    <a:bodyPr/>
                    <a:lstStyle/>
                    <a:p>
                      <a:pPr indent="0" lvl="0" marL="0" marR="0" rtl="0" algn="ctr">
                        <a:lnSpc>
                          <a:spcPct val="100000"/>
                        </a:lnSpc>
                        <a:spcBef>
                          <a:spcPts val="0"/>
                        </a:spcBef>
                        <a:spcAft>
                          <a:spcPts val="0"/>
                        </a:spcAft>
                        <a:buClr>
                          <a:srgbClr val="000000"/>
                        </a:buClr>
                        <a:buSzPts val="1100"/>
                        <a:buFont typeface="Arial"/>
                        <a:buNone/>
                      </a:pPr>
                      <a:r>
                        <a:rPr b="0" i="0" lang="es-419" sz="1100" u="none" cap="none" strike="noStrike">
                          <a:solidFill>
                            <a:schemeClr val="dk1"/>
                          </a:solidFill>
                          <a:latin typeface="Arial"/>
                          <a:ea typeface="Arial"/>
                          <a:cs typeface="Arial"/>
                          <a:sym typeface="Arial"/>
                        </a:rPr>
                        <a:t>6</a:t>
                      </a:r>
                      <a:endParaRPr sz="1100" u="none" cap="none" strike="noStrike"/>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800"/>
                        <a:buFont typeface="Arial"/>
                        <a:buNone/>
                      </a:pPr>
                      <a:r>
                        <a:rPr b="0" i="0" lang="es-419" sz="1100" u="none" cap="none" strike="noStrike">
                          <a:solidFill>
                            <a:schemeClr val="dk1"/>
                          </a:solidFill>
                          <a:latin typeface="Arial"/>
                          <a:ea typeface="Arial"/>
                          <a:cs typeface="Arial"/>
                          <a:sym typeface="Arial"/>
                        </a:rPr>
                        <a:t>Lorem ipsum dolor sit amet</a:t>
                      </a:r>
                      <a:endParaRPr b="0" i="0" sz="1100" u="none" cap="none" strike="noStrike">
                        <a:solidFill>
                          <a:schemeClr val="dk1"/>
                        </a:solidFill>
                        <a:latin typeface="Arial"/>
                        <a:ea typeface="Arial"/>
                        <a:cs typeface="Arial"/>
                        <a:sym typeface="Aria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b="0" i="0" lang="es-419" sz="1100" u="none" cap="none" strike="noStrike">
                          <a:solidFill>
                            <a:srgbClr val="000000"/>
                          </a:solidFill>
                          <a:latin typeface="Arial"/>
                          <a:ea typeface="Arial"/>
                          <a:cs typeface="Arial"/>
                          <a:sym typeface="Arial"/>
                        </a:rPr>
                        <a:t>123,456,789</a:t>
                      </a:r>
                      <a:endParaRPr sz="1100" u="none" cap="none" strike="noStrike"/>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0" i="0" lang="es-419" sz="1100" u="none" cap="none" strike="noStrike">
                          <a:solidFill>
                            <a:schemeClr val="dk1"/>
                          </a:solidFill>
                          <a:latin typeface="Arial"/>
                          <a:ea typeface="Arial"/>
                          <a:cs typeface="Arial"/>
                          <a:sym typeface="Arial"/>
                        </a:rPr>
                        <a:t>Lorem ipsum dolor sit amet</a:t>
                      </a:r>
                      <a:endParaRPr b="0" i="0" sz="1100" u="none" cap="none" strike="noStrike">
                        <a:solidFill>
                          <a:schemeClr val="dk1"/>
                        </a:solidFill>
                        <a:latin typeface="Arial"/>
                        <a:ea typeface="Arial"/>
                        <a:cs typeface="Arial"/>
                        <a:sym typeface="Aria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0" i="0" lang="es-419" sz="1100" u="none" cap="none" strike="noStrike">
                          <a:solidFill>
                            <a:schemeClr val="dk1"/>
                          </a:solidFill>
                          <a:latin typeface="Arial"/>
                          <a:ea typeface="Arial"/>
                          <a:cs typeface="Arial"/>
                          <a:sym typeface="Arial"/>
                        </a:rPr>
                        <a:t>Lorem ipsum dolor sit amet</a:t>
                      </a:r>
                      <a:endParaRPr b="0" i="0" sz="1100" u="none" cap="none" strike="noStrike">
                        <a:solidFill>
                          <a:schemeClr val="dk1"/>
                        </a:solidFill>
                        <a:latin typeface="Arial"/>
                        <a:ea typeface="Arial"/>
                        <a:cs typeface="Arial"/>
                        <a:sym typeface="Aria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
        <p:nvSpPr>
          <p:cNvPr id="719" name="Google Shape;719;p59"/>
          <p:cNvSpPr txBox="1"/>
          <p:nvPr/>
        </p:nvSpPr>
        <p:spPr>
          <a:xfrm>
            <a:off x="6586875"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3"/>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“Bias i, bias out”</a:t>
            </a:r>
            <a:endParaRPr/>
          </a:p>
        </p:txBody>
      </p:sp>
      <p:pic>
        <p:nvPicPr>
          <p:cNvPr id="165" name="Google Shape;165;p23" title="Logos-BSC-AI-Factory-v3-horizontal.jpg"/>
          <p:cNvPicPr preferRelativeResize="0"/>
          <p:nvPr/>
        </p:nvPicPr>
        <p:blipFill>
          <a:blip r:embed="rId3">
            <a:alphaModFix/>
          </a:blip>
          <a:stretch>
            <a:fillRect/>
          </a:stretch>
        </p:blipFill>
        <p:spPr>
          <a:xfrm>
            <a:off x="19327" y="4554608"/>
            <a:ext cx="1210875" cy="510974"/>
          </a:xfrm>
          <a:prstGeom prst="rect">
            <a:avLst/>
          </a:prstGeom>
          <a:noFill/>
          <a:ln>
            <a:noFill/>
          </a:ln>
        </p:spPr>
      </p:pic>
      <p:pic>
        <p:nvPicPr>
          <p:cNvPr id="166" name="Google Shape;166;p23" title="EuroHPC logo and AIF stamp.png"/>
          <p:cNvPicPr preferRelativeResize="0"/>
          <p:nvPr/>
        </p:nvPicPr>
        <p:blipFill>
          <a:blip r:embed="rId4">
            <a:alphaModFix/>
          </a:blip>
          <a:stretch>
            <a:fillRect/>
          </a:stretch>
        </p:blipFill>
        <p:spPr>
          <a:xfrm>
            <a:off x="6741746" y="4398975"/>
            <a:ext cx="2484254" cy="822225"/>
          </a:xfrm>
          <a:prstGeom prst="rect">
            <a:avLst/>
          </a:prstGeom>
          <a:noFill/>
          <a:ln>
            <a:noFill/>
          </a:ln>
        </p:spPr>
      </p:pic>
      <p:pic>
        <p:nvPicPr>
          <p:cNvPr id="167" name="Google Shape;167;p23" title="EN_Co-fundedbytheEU_RGB_POS.png"/>
          <p:cNvPicPr preferRelativeResize="0"/>
          <p:nvPr/>
        </p:nvPicPr>
        <p:blipFill>
          <a:blip r:embed="rId5">
            <a:alphaModFix/>
          </a:blip>
          <a:stretch>
            <a:fillRect/>
          </a:stretch>
        </p:blipFill>
        <p:spPr>
          <a:xfrm>
            <a:off x="1251386" y="4674052"/>
            <a:ext cx="1218237" cy="272050"/>
          </a:xfrm>
          <a:prstGeom prst="rect">
            <a:avLst/>
          </a:prstGeom>
          <a:noFill/>
          <a:ln>
            <a:noFill/>
          </a:ln>
        </p:spPr>
      </p:pic>
      <p:pic>
        <p:nvPicPr>
          <p:cNvPr id="168" name="Google Shape;168;p23"/>
          <p:cNvPicPr preferRelativeResize="0"/>
          <p:nvPr/>
        </p:nvPicPr>
        <p:blipFill>
          <a:blip r:embed="rId6">
            <a:alphaModFix/>
          </a:blip>
          <a:stretch>
            <a:fillRect/>
          </a:stretch>
        </p:blipFill>
        <p:spPr>
          <a:xfrm>
            <a:off x="1975551" y="1881736"/>
            <a:ext cx="4972625" cy="2792321"/>
          </a:xfrm>
          <a:prstGeom prst="rect">
            <a:avLst/>
          </a:prstGeom>
          <a:noFill/>
          <a:ln>
            <a:noFill/>
          </a:ln>
        </p:spPr>
      </p:pic>
      <p:grpSp>
        <p:nvGrpSpPr>
          <p:cNvPr id="169" name="Google Shape;169;p23"/>
          <p:cNvGrpSpPr/>
          <p:nvPr/>
        </p:nvGrpSpPr>
        <p:grpSpPr>
          <a:xfrm>
            <a:off x="1178247" y="961561"/>
            <a:ext cx="2061351" cy="1473527"/>
            <a:chOff x="1013450" y="290100"/>
            <a:chExt cx="2233800" cy="1596800"/>
          </a:xfrm>
        </p:grpSpPr>
        <p:sp>
          <p:nvSpPr>
            <p:cNvPr id="170" name="Google Shape;170;p23"/>
            <p:cNvSpPr/>
            <p:nvPr/>
          </p:nvSpPr>
          <p:spPr>
            <a:xfrm rot="3476283">
              <a:off x="2059543" y="1367521"/>
              <a:ext cx="740907" cy="268360"/>
            </a:xfrm>
            <a:prstGeom prst="rightArrow">
              <a:avLst>
                <a:gd fmla="val 50000" name="adj1"/>
                <a:gd fmla="val 50000" name="adj2"/>
              </a:avLst>
            </a:prstGeom>
            <a:solidFill>
              <a:srgbClr val="EEEEEE"/>
            </a:solidFill>
            <a:ln cap="flat" cmpd="sng" w="8800">
              <a:solidFill>
                <a:srgbClr val="595959"/>
              </a:solidFill>
              <a:prstDash val="solid"/>
              <a:round/>
              <a:headEnd len="sm" w="sm" type="none"/>
              <a:tailEnd len="sm" w="sm" type="none"/>
            </a:ln>
          </p:spPr>
          <p:txBody>
            <a:bodyPr anchorCtr="0" anchor="ctr" bIns="84375" lIns="84375" spcFirstLastPara="1" rIns="84375" wrap="square" tIns="84375">
              <a:noAutofit/>
            </a:bodyPr>
            <a:lstStyle/>
            <a:p>
              <a:pPr indent="0" lvl="0" marL="0" rtl="0" algn="l">
                <a:spcBef>
                  <a:spcPts val="0"/>
                </a:spcBef>
                <a:spcAft>
                  <a:spcPts val="0"/>
                </a:spcAft>
                <a:buNone/>
              </a:pPr>
              <a:r>
                <a:t/>
              </a:r>
              <a:endParaRPr/>
            </a:p>
          </p:txBody>
        </p:sp>
        <p:sp>
          <p:nvSpPr>
            <p:cNvPr id="171" name="Google Shape;171;p23"/>
            <p:cNvSpPr txBox="1"/>
            <p:nvPr/>
          </p:nvSpPr>
          <p:spPr>
            <a:xfrm>
              <a:off x="1013450" y="290100"/>
              <a:ext cx="2233800" cy="831300"/>
            </a:xfrm>
            <a:prstGeom prst="rect">
              <a:avLst/>
            </a:prstGeom>
            <a:noFill/>
            <a:ln>
              <a:noFill/>
            </a:ln>
          </p:spPr>
          <p:txBody>
            <a:bodyPr anchorCtr="0" anchor="t" bIns="84375" lIns="84375" spcFirstLastPara="1" rIns="84375" wrap="square" tIns="84375">
              <a:spAutoFit/>
            </a:bodyPr>
            <a:lstStyle/>
            <a:p>
              <a:pPr indent="0" lvl="0" marL="0" rtl="0" algn="l">
                <a:spcBef>
                  <a:spcPts val="0"/>
                </a:spcBef>
                <a:spcAft>
                  <a:spcPts val="0"/>
                </a:spcAft>
                <a:buNone/>
              </a:pPr>
              <a:r>
                <a:rPr lang="es-419" sz="1292">
                  <a:latin typeface="Gloria Hallelujah"/>
                  <a:ea typeface="Gloria Hallelujah"/>
                  <a:cs typeface="Gloria Hallelujah"/>
                  <a:sym typeface="Gloria Hallelujah"/>
                </a:rPr>
                <a:t>How the data has been generated, collected, processed?</a:t>
              </a:r>
              <a:endParaRPr sz="1292">
                <a:latin typeface="Gloria Hallelujah"/>
                <a:ea typeface="Gloria Hallelujah"/>
                <a:cs typeface="Gloria Hallelujah"/>
                <a:sym typeface="Gloria Hallelujah"/>
              </a:endParaRPr>
            </a:p>
          </p:txBody>
        </p:sp>
      </p:grpSp>
      <p:grpSp>
        <p:nvGrpSpPr>
          <p:cNvPr id="172" name="Google Shape;172;p23"/>
          <p:cNvGrpSpPr/>
          <p:nvPr/>
        </p:nvGrpSpPr>
        <p:grpSpPr>
          <a:xfrm>
            <a:off x="3617715" y="961561"/>
            <a:ext cx="1688724" cy="1459959"/>
            <a:chOff x="3657000" y="290100"/>
            <a:chExt cx="1830000" cy="1582097"/>
          </a:xfrm>
        </p:grpSpPr>
        <p:sp>
          <p:nvSpPr>
            <p:cNvPr id="173" name="Google Shape;173;p23"/>
            <p:cNvSpPr/>
            <p:nvPr/>
          </p:nvSpPr>
          <p:spPr>
            <a:xfrm rot="5400000">
              <a:off x="4201500" y="1367447"/>
              <a:ext cx="741000" cy="268500"/>
            </a:xfrm>
            <a:prstGeom prst="rightArrow">
              <a:avLst>
                <a:gd fmla="val 50000" name="adj1"/>
                <a:gd fmla="val 50000" name="adj2"/>
              </a:avLst>
            </a:prstGeom>
            <a:solidFill>
              <a:srgbClr val="EEEEEE"/>
            </a:solidFill>
            <a:ln cap="flat" cmpd="sng" w="8800">
              <a:solidFill>
                <a:srgbClr val="595959"/>
              </a:solidFill>
              <a:prstDash val="solid"/>
              <a:round/>
              <a:headEnd len="sm" w="sm" type="none"/>
              <a:tailEnd len="sm" w="sm" type="none"/>
            </a:ln>
          </p:spPr>
          <p:txBody>
            <a:bodyPr anchorCtr="0" anchor="ctr" bIns="84375" lIns="84375" spcFirstLastPara="1" rIns="84375" wrap="square" tIns="84375">
              <a:noAutofit/>
            </a:bodyPr>
            <a:lstStyle/>
            <a:p>
              <a:pPr indent="0" lvl="0" marL="0" rtl="0" algn="l">
                <a:spcBef>
                  <a:spcPts val="0"/>
                </a:spcBef>
                <a:spcAft>
                  <a:spcPts val="0"/>
                </a:spcAft>
                <a:buNone/>
              </a:pPr>
              <a:r>
                <a:t/>
              </a:r>
              <a:endParaRPr/>
            </a:p>
          </p:txBody>
        </p:sp>
        <p:sp>
          <p:nvSpPr>
            <p:cNvPr id="174" name="Google Shape;174;p23"/>
            <p:cNvSpPr txBox="1"/>
            <p:nvPr/>
          </p:nvSpPr>
          <p:spPr>
            <a:xfrm>
              <a:off x="3657000" y="290100"/>
              <a:ext cx="1830000" cy="615600"/>
            </a:xfrm>
            <a:prstGeom prst="rect">
              <a:avLst/>
            </a:prstGeom>
            <a:noFill/>
            <a:ln>
              <a:noFill/>
            </a:ln>
          </p:spPr>
          <p:txBody>
            <a:bodyPr anchorCtr="0" anchor="t" bIns="84375" lIns="84375" spcFirstLastPara="1" rIns="84375" wrap="square" tIns="84375">
              <a:spAutoFit/>
            </a:bodyPr>
            <a:lstStyle/>
            <a:p>
              <a:pPr indent="0" lvl="0" marL="0" rtl="0" algn="l">
                <a:spcBef>
                  <a:spcPts val="0"/>
                </a:spcBef>
                <a:spcAft>
                  <a:spcPts val="0"/>
                </a:spcAft>
                <a:buNone/>
              </a:pPr>
              <a:r>
                <a:rPr lang="es-419" sz="1292">
                  <a:latin typeface="Gloria Hallelujah"/>
                  <a:ea typeface="Gloria Hallelujah"/>
                  <a:cs typeface="Gloria Hallelujah"/>
                  <a:sym typeface="Gloria Hallelujah"/>
                </a:rPr>
                <a:t>What is the model actually learning?</a:t>
              </a:r>
              <a:endParaRPr sz="1292">
                <a:latin typeface="Gloria Hallelujah"/>
                <a:ea typeface="Gloria Hallelujah"/>
                <a:cs typeface="Gloria Hallelujah"/>
                <a:sym typeface="Gloria Hallelujah"/>
              </a:endParaRPr>
            </a:p>
          </p:txBody>
        </p:sp>
      </p:grpSp>
      <p:grpSp>
        <p:nvGrpSpPr>
          <p:cNvPr id="175" name="Google Shape;175;p23"/>
          <p:cNvGrpSpPr/>
          <p:nvPr/>
        </p:nvGrpSpPr>
        <p:grpSpPr>
          <a:xfrm>
            <a:off x="5904391" y="961561"/>
            <a:ext cx="2061351" cy="1473527"/>
            <a:chOff x="6134975" y="290100"/>
            <a:chExt cx="2233800" cy="1596800"/>
          </a:xfrm>
        </p:grpSpPr>
        <p:sp>
          <p:nvSpPr>
            <p:cNvPr id="176" name="Google Shape;176;p23"/>
            <p:cNvSpPr/>
            <p:nvPr/>
          </p:nvSpPr>
          <p:spPr>
            <a:xfrm flipH="1" rot="-3476283">
              <a:off x="6402943" y="1367521"/>
              <a:ext cx="740907" cy="268360"/>
            </a:xfrm>
            <a:prstGeom prst="rightArrow">
              <a:avLst>
                <a:gd fmla="val 50000" name="adj1"/>
                <a:gd fmla="val 50000" name="adj2"/>
              </a:avLst>
            </a:prstGeom>
            <a:solidFill>
              <a:srgbClr val="EEEEEE"/>
            </a:solidFill>
            <a:ln cap="flat" cmpd="sng" w="8800">
              <a:solidFill>
                <a:srgbClr val="595959"/>
              </a:solidFill>
              <a:prstDash val="solid"/>
              <a:round/>
              <a:headEnd len="sm" w="sm" type="none"/>
              <a:tailEnd len="sm" w="sm" type="none"/>
            </a:ln>
          </p:spPr>
          <p:txBody>
            <a:bodyPr anchorCtr="0" anchor="ctr" bIns="84375" lIns="84375" spcFirstLastPara="1" rIns="84375" wrap="square" tIns="84375">
              <a:noAutofit/>
            </a:bodyPr>
            <a:lstStyle/>
            <a:p>
              <a:pPr indent="0" lvl="0" marL="0" rtl="0" algn="l">
                <a:spcBef>
                  <a:spcPts val="0"/>
                </a:spcBef>
                <a:spcAft>
                  <a:spcPts val="0"/>
                </a:spcAft>
                <a:buNone/>
              </a:pPr>
              <a:r>
                <a:t/>
              </a:r>
              <a:endParaRPr/>
            </a:p>
          </p:txBody>
        </p:sp>
        <p:sp>
          <p:nvSpPr>
            <p:cNvPr id="177" name="Google Shape;177;p23"/>
            <p:cNvSpPr txBox="1"/>
            <p:nvPr/>
          </p:nvSpPr>
          <p:spPr>
            <a:xfrm>
              <a:off x="6134975" y="290100"/>
              <a:ext cx="2233800" cy="615600"/>
            </a:xfrm>
            <a:prstGeom prst="rect">
              <a:avLst/>
            </a:prstGeom>
            <a:noFill/>
            <a:ln>
              <a:noFill/>
            </a:ln>
          </p:spPr>
          <p:txBody>
            <a:bodyPr anchorCtr="0" anchor="t" bIns="84375" lIns="84375" spcFirstLastPara="1" rIns="84375" wrap="square" tIns="84375">
              <a:spAutoFit/>
            </a:bodyPr>
            <a:lstStyle/>
            <a:p>
              <a:pPr indent="0" lvl="0" marL="0" rtl="0" algn="l">
                <a:spcBef>
                  <a:spcPts val="0"/>
                </a:spcBef>
                <a:spcAft>
                  <a:spcPts val="0"/>
                </a:spcAft>
                <a:buNone/>
              </a:pPr>
              <a:r>
                <a:rPr lang="es-419" sz="1292">
                  <a:latin typeface="Gloria Hallelujah"/>
                  <a:ea typeface="Gloria Hallelujah"/>
                  <a:cs typeface="Gloria Hallelujah"/>
                  <a:sym typeface="Gloria Hallelujah"/>
                </a:rPr>
                <a:t>How will the output be used in the real-world?</a:t>
              </a:r>
              <a:endParaRPr sz="1292">
                <a:latin typeface="Gloria Hallelujah"/>
                <a:ea typeface="Gloria Hallelujah"/>
                <a:cs typeface="Gloria Hallelujah"/>
                <a:sym typeface="Gloria Hallelujah"/>
              </a:endParaRPr>
            </a:p>
          </p:txBody>
        </p:sp>
      </p:grpSp>
      <p:sp>
        <p:nvSpPr>
          <p:cNvPr id="178" name="Google Shape;178;p23"/>
          <p:cNvSpPr/>
          <p:nvPr/>
        </p:nvSpPr>
        <p:spPr>
          <a:xfrm>
            <a:off x="985300" y="988275"/>
            <a:ext cx="2088000" cy="717300"/>
          </a:xfrm>
          <a:prstGeom prst="roundRect">
            <a:avLst>
              <a:gd fmla="val 16667" name="adj"/>
            </a:avLst>
          </a:prstGeom>
          <a:noFill/>
          <a:ln cap="flat" cmpd="sng" w="19050">
            <a:solidFill>
              <a:srgbClr val="4285F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9" name="Google Shape;179;p23"/>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7">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8">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180" name="Google Shape;180;p23" title="b4w_logo.png"/>
          <p:cNvPicPr preferRelativeResize="0"/>
          <p:nvPr/>
        </p:nvPicPr>
        <p:blipFill>
          <a:blip r:embed="rId9">
            <a:alphaModFix/>
          </a:blip>
          <a:stretch>
            <a:fillRect/>
          </a:stretch>
        </p:blipFill>
        <p:spPr>
          <a:xfrm>
            <a:off x="8063629" y="406825"/>
            <a:ext cx="1059175" cy="323100"/>
          </a:xfrm>
          <a:prstGeom prst="rect">
            <a:avLst/>
          </a:prstGeom>
          <a:noFill/>
          <a:ln>
            <a:noFill/>
          </a:ln>
        </p:spPr>
      </p:pic>
      <p:sp>
        <p:nvSpPr>
          <p:cNvPr id="181" name="Google Shape;181;p23"/>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27th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4"/>
          <p:cNvSpPr txBox="1"/>
          <p:nvPr>
            <p:ph type="title"/>
          </p:nvPr>
        </p:nvSpPr>
        <p:spPr>
          <a:xfrm>
            <a:off x="376350" y="383275"/>
            <a:ext cx="6982500" cy="1306800"/>
          </a:xfrm>
          <a:prstGeom prst="rect">
            <a:avLst/>
          </a:prstGeom>
          <a:noFill/>
          <a:ln>
            <a:noFill/>
          </a:ln>
        </p:spPr>
        <p:txBody>
          <a:bodyPr anchorCtr="0" anchor="t" bIns="34275" lIns="68575" spcFirstLastPara="1" rIns="68575" wrap="square" tIns="34275">
            <a:noAutofit/>
          </a:bodyPr>
          <a:lstStyle/>
          <a:p>
            <a:pPr indent="0" lvl="0" marL="0" rtl="0" algn="l">
              <a:spcBef>
                <a:spcPts val="0"/>
              </a:spcBef>
              <a:spcAft>
                <a:spcPts val="0"/>
              </a:spcAft>
              <a:buClr>
                <a:srgbClr val="004890"/>
              </a:buClr>
              <a:buSzPts val="2700"/>
              <a:buFont typeface="Arial"/>
              <a:buNone/>
            </a:pPr>
            <a:r>
              <a:rPr b="1" i="1" lang="es-419" sz="2700">
                <a:solidFill>
                  <a:srgbClr val="004890"/>
                </a:solidFill>
              </a:rPr>
              <a:t>People Shape Data</a:t>
            </a:r>
            <a:br>
              <a:rPr b="1" i="1" lang="es-419" sz="2700">
                <a:solidFill>
                  <a:srgbClr val="004890"/>
                </a:solidFill>
              </a:rPr>
            </a:br>
            <a:r>
              <a:rPr lang="es-419" sz="2700">
                <a:solidFill>
                  <a:srgbClr val="757070"/>
                </a:solidFill>
              </a:rPr>
              <a:t>Diversity drives better </a:t>
            </a:r>
            <a:r>
              <a:rPr lang="es-419" sz="2700">
                <a:solidFill>
                  <a:srgbClr val="757070"/>
                </a:solidFill>
              </a:rPr>
              <a:t>science</a:t>
            </a:r>
            <a:endParaRPr/>
          </a:p>
        </p:txBody>
      </p:sp>
      <p:sp>
        <p:nvSpPr>
          <p:cNvPr id="187" name="Google Shape;187;p24"/>
          <p:cNvSpPr txBox="1"/>
          <p:nvPr/>
        </p:nvSpPr>
        <p:spPr>
          <a:xfrm>
            <a:off x="6586875"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188" name="Google Shape;188;p24" title="Logos-BSC-AI-Factory-v3-horizontal.jpg"/>
          <p:cNvPicPr preferRelativeResize="0"/>
          <p:nvPr/>
        </p:nvPicPr>
        <p:blipFill>
          <a:blip r:embed="rId5">
            <a:alphaModFix/>
          </a:blip>
          <a:stretch>
            <a:fillRect/>
          </a:stretch>
        </p:blipFill>
        <p:spPr>
          <a:xfrm>
            <a:off x="376352" y="4452433"/>
            <a:ext cx="1210875" cy="51097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25"/>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chemeClr val="lt1"/>
              </a:buClr>
              <a:buSzPts val="2100"/>
              <a:buFont typeface="Arial"/>
              <a:buNone/>
            </a:pPr>
            <a:r>
              <a:rPr lang="es-419"/>
              <a:t>Diversity for Scientific Discovery and Innovation</a:t>
            </a:r>
            <a:endParaRPr/>
          </a:p>
        </p:txBody>
      </p:sp>
      <p:pic>
        <p:nvPicPr>
          <p:cNvPr id="194" name="Google Shape;194;p25" title="Logos-BSC-AI-Factory-v3-horizontal.jpg"/>
          <p:cNvPicPr preferRelativeResize="0"/>
          <p:nvPr/>
        </p:nvPicPr>
        <p:blipFill>
          <a:blip r:embed="rId3">
            <a:alphaModFix/>
          </a:blip>
          <a:stretch>
            <a:fillRect/>
          </a:stretch>
        </p:blipFill>
        <p:spPr>
          <a:xfrm>
            <a:off x="19327" y="4554608"/>
            <a:ext cx="1210875" cy="510974"/>
          </a:xfrm>
          <a:prstGeom prst="rect">
            <a:avLst/>
          </a:prstGeom>
          <a:noFill/>
          <a:ln>
            <a:noFill/>
          </a:ln>
        </p:spPr>
      </p:pic>
      <p:pic>
        <p:nvPicPr>
          <p:cNvPr id="195" name="Google Shape;195;p25" title="EuroHPC logo and AIF stamp.png"/>
          <p:cNvPicPr preferRelativeResize="0"/>
          <p:nvPr/>
        </p:nvPicPr>
        <p:blipFill>
          <a:blip r:embed="rId4">
            <a:alphaModFix/>
          </a:blip>
          <a:stretch>
            <a:fillRect/>
          </a:stretch>
        </p:blipFill>
        <p:spPr>
          <a:xfrm>
            <a:off x="6741746" y="4398975"/>
            <a:ext cx="2484254" cy="822225"/>
          </a:xfrm>
          <a:prstGeom prst="rect">
            <a:avLst/>
          </a:prstGeom>
          <a:noFill/>
          <a:ln>
            <a:noFill/>
          </a:ln>
        </p:spPr>
      </p:pic>
      <p:pic>
        <p:nvPicPr>
          <p:cNvPr id="196" name="Google Shape;196;p25" title="EN_Co-fundedbytheEU_RGB_POS.png"/>
          <p:cNvPicPr preferRelativeResize="0"/>
          <p:nvPr/>
        </p:nvPicPr>
        <p:blipFill>
          <a:blip r:embed="rId5">
            <a:alphaModFix/>
          </a:blip>
          <a:stretch>
            <a:fillRect/>
          </a:stretch>
        </p:blipFill>
        <p:spPr>
          <a:xfrm>
            <a:off x="1251386" y="4674052"/>
            <a:ext cx="1218237" cy="272050"/>
          </a:xfrm>
          <a:prstGeom prst="rect">
            <a:avLst/>
          </a:prstGeom>
          <a:noFill/>
          <a:ln>
            <a:noFill/>
          </a:ln>
        </p:spPr>
      </p:pic>
      <p:sp>
        <p:nvSpPr>
          <p:cNvPr id="197" name="Google Shape;197;p25"/>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6">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7">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198" name="Google Shape;198;p25" title="b4w_logo.png"/>
          <p:cNvPicPr preferRelativeResize="0"/>
          <p:nvPr/>
        </p:nvPicPr>
        <p:blipFill>
          <a:blip r:embed="rId8">
            <a:alphaModFix/>
          </a:blip>
          <a:stretch>
            <a:fillRect/>
          </a:stretch>
        </p:blipFill>
        <p:spPr>
          <a:xfrm>
            <a:off x="8063629" y="406825"/>
            <a:ext cx="1059175" cy="323100"/>
          </a:xfrm>
          <a:prstGeom prst="rect">
            <a:avLst/>
          </a:prstGeom>
          <a:noFill/>
          <a:ln>
            <a:noFill/>
          </a:ln>
        </p:spPr>
      </p:pic>
      <p:pic>
        <p:nvPicPr>
          <p:cNvPr id="199" name="Google Shape;199;p25"/>
          <p:cNvPicPr preferRelativeResize="0"/>
          <p:nvPr/>
        </p:nvPicPr>
        <p:blipFill rotWithShape="1">
          <a:blip r:embed="rId9">
            <a:alphaModFix/>
          </a:blip>
          <a:srcRect b="0" l="2853" r="2369" t="0"/>
          <a:stretch/>
        </p:blipFill>
        <p:spPr>
          <a:xfrm>
            <a:off x="72649" y="943900"/>
            <a:ext cx="3057149" cy="2645000"/>
          </a:xfrm>
          <a:prstGeom prst="rect">
            <a:avLst/>
          </a:prstGeom>
          <a:noFill/>
          <a:ln>
            <a:noFill/>
          </a:ln>
          <a:effectLst>
            <a:outerShdw blurRad="52853" rotWithShape="0" algn="bl" dir="3900000" dist="17618">
              <a:srgbClr val="000000">
                <a:alpha val="49410"/>
              </a:srgbClr>
            </a:outerShdw>
          </a:effectLst>
        </p:spPr>
      </p:pic>
      <p:pic>
        <p:nvPicPr>
          <p:cNvPr id="200" name="Google Shape;200;p25"/>
          <p:cNvPicPr preferRelativeResize="0"/>
          <p:nvPr/>
        </p:nvPicPr>
        <p:blipFill>
          <a:blip r:embed="rId10">
            <a:alphaModFix/>
          </a:blip>
          <a:stretch>
            <a:fillRect/>
          </a:stretch>
        </p:blipFill>
        <p:spPr>
          <a:xfrm>
            <a:off x="3350575" y="943899"/>
            <a:ext cx="2765222" cy="2645001"/>
          </a:xfrm>
          <a:prstGeom prst="rect">
            <a:avLst/>
          </a:prstGeom>
          <a:noFill/>
          <a:ln>
            <a:noFill/>
          </a:ln>
          <a:effectLst>
            <a:outerShdw blurRad="52853" rotWithShape="0" algn="bl" dir="3900000" dist="17618">
              <a:srgbClr val="000000">
                <a:alpha val="49410"/>
              </a:srgbClr>
            </a:outerShdw>
          </a:effectLst>
        </p:spPr>
      </p:pic>
      <p:pic>
        <p:nvPicPr>
          <p:cNvPr id="201" name="Google Shape;201;p25"/>
          <p:cNvPicPr preferRelativeResize="0"/>
          <p:nvPr/>
        </p:nvPicPr>
        <p:blipFill rotWithShape="1">
          <a:blip r:embed="rId11">
            <a:alphaModFix/>
          </a:blip>
          <a:srcRect b="0" l="-620" r="620" t="0"/>
          <a:stretch/>
        </p:blipFill>
        <p:spPr>
          <a:xfrm>
            <a:off x="6336574" y="943900"/>
            <a:ext cx="2717767" cy="2645000"/>
          </a:xfrm>
          <a:prstGeom prst="rect">
            <a:avLst/>
          </a:prstGeom>
          <a:noFill/>
          <a:ln>
            <a:noFill/>
          </a:ln>
          <a:effectLst>
            <a:outerShdw blurRad="52853" rotWithShape="0" algn="bl" dir="3900000" dist="17618">
              <a:srgbClr val="000000">
                <a:alpha val="49410"/>
              </a:srgbClr>
            </a:outerShdw>
          </a:effectLst>
        </p:spPr>
      </p:pic>
      <p:sp>
        <p:nvSpPr>
          <p:cNvPr id="202" name="Google Shape;202;p25"/>
          <p:cNvSpPr txBox="1"/>
          <p:nvPr/>
        </p:nvSpPr>
        <p:spPr>
          <a:xfrm>
            <a:off x="85152" y="4234201"/>
            <a:ext cx="2765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es-419" sz="700">
                <a:solidFill>
                  <a:schemeClr val="dk1"/>
                </a:solidFill>
              </a:rPr>
              <a:t>AlShebli, Rahwan &amp; Woon, 2018</a:t>
            </a:r>
            <a:r>
              <a:rPr lang="es-419" sz="700">
                <a:solidFill>
                  <a:schemeClr val="dk1"/>
                </a:solidFill>
              </a:rPr>
              <a:t>, </a:t>
            </a:r>
            <a:r>
              <a:rPr i="1" lang="es-419" sz="700">
                <a:solidFill>
                  <a:schemeClr val="dk1"/>
                </a:solidFill>
              </a:rPr>
              <a:t>Nature Communications</a:t>
            </a:r>
            <a:endParaRPr i="1" sz="700">
              <a:solidFill>
                <a:schemeClr val="dk1"/>
              </a:solidFill>
            </a:endParaRPr>
          </a:p>
          <a:p>
            <a:pPr indent="0" lvl="0" marL="0" rtl="0" algn="l">
              <a:spcBef>
                <a:spcPts val="0"/>
              </a:spcBef>
              <a:spcAft>
                <a:spcPts val="0"/>
              </a:spcAft>
              <a:buNone/>
            </a:pPr>
            <a:r>
              <a:rPr i="1" lang="es-419" sz="700">
                <a:solidFill>
                  <a:schemeClr val="dk1"/>
                </a:solidFill>
              </a:rPr>
              <a:t>The preeminence of ethnic diversity in scientific collaboration</a:t>
            </a:r>
            <a:endParaRPr b="1" sz="700">
              <a:solidFill>
                <a:schemeClr val="dk1"/>
              </a:solidFill>
            </a:endParaRPr>
          </a:p>
        </p:txBody>
      </p:sp>
      <p:sp>
        <p:nvSpPr>
          <p:cNvPr id="203" name="Google Shape;203;p25"/>
          <p:cNvSpPr txBox="1"/>
          <p:nvPr/>
        </p:nvSpPr>
        <p:spPr>
          <a:xfrm>
            <a:off x="3230675" y="4180351"/>
            <a:ext cx="18801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es-419" sz="700">
                <a:solidFill>
                  <a:schemeClr val="dk1"/>
                </a:solidFill>
              </a:rPr>
              <a:t>Yang et al., 2022</a:t>
            </a:r>
            <a:r>
              <a:rPr lang="es-419" sz="700">
                <a:solidFill>
                  <a:schemeClr val="dk1"/>
                </a:solidFill>
              </a:rPr>
              <a:t>, </a:t>
            </a:r>
            <a:r>
              <a:rPr i="1" lang="es-419" sz="700">
                <a:solidFill>
                  <a:schemeClr val="dk1"/>
                </a:solidFill>
              </a:rPr>
              <a:t>PNAS</a:t>
            </a:r>
            <a:endParaRPr i="1" sz="700">
              <a:solidFill>
                <a:schemeClr val="dk1"/>
              </a:solidFill>
            </a:endParaRPr>
          </a:p>
          <a:p>
            <a:pPr indent="0" lvl="0" marL="0" rtl="0" algn="l">
              <a:spcBef>
                <a:spcPts val="0"/>
              </a:spcBef>
              <a:spcAft>
                <a:spcPts val="0"/>
              </a:spcAft>
              <a:buNone/>
            </a:pPr>
            <a:r>
              <a:rPr i="1" lang="es-419" sz="700">
                <a:solidFill>
                  <a:schemeClr val="dk1"/>
                </a:solidFill>
              </a:rPr>
              <a:t>Gender-diverse teams produce more novel and higher-impact scientific ideas</a:t>
            </a:r>
            <a:endParaRPr b="1" sz="700">
              <a:solidFill>
                <a:schemeClr val="dk1"/>
              </a:solidFill>
            </a:endParaRPr>
          </a:p>
        </p:txBody>
      </p:sp>
      <p:sp>
        <p:nvSpPr>
          <p:cNvPr id="204" name="Google Shape;204;p25"/>
          <p:cNvSpPr txBox="1"/>
          <p:nvPr/>
        </p:nvSpPr>
        <p:spPr>
          <a:xfrm>
            <a:off x="6288964" y="4234201"/>
            <a:ext cx="2078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es-419" sz="700">
                <a:solidFill>
                  <a:schemeClr val="dk1"/>
                </a:solidFill>
              </a:rPr>
              <a:t>Dong et al., 2018</a:t>
            </a:r>
            <a:r>
              <a:rPr lang="es-419" sz="700">
                <a:solidFill>
                  <a:schemeClr val="dk1"/>
                </a:solidFill>
              </a:rPr>
              <a:t>, </a:t>
            </a:r>
            <a:r>
              <a:rPr i="1" lang="es-419" sz="700">
                <a:solidFill>
                  <a:schemeClr val="dk1"/>
                </a:solidFill>
              </a:rPr>
              <a:t>arXiv / Physical Review E</a:t>
            </a:r>
            <a:endParaRPr i="1" sz="700">
              <a:solidFill>
                <a:schemeClr val="dk1"/>
              </a:solidFill>
            </a:endParaRPr>
          </a:p>
          <a:p>
            <a:pPr indent="0" lvl="0" marL="0" rtl="0" algn="l">
              <a:spcBef>
                <a:spcPts val="0"/>
              </a:spcBef>
              <a:spcAft>
                <a:spcPts val="0"/>
              </a:spcAft>
              <a:buNone/>
            </a:pPr>
            <a:r>
              <a:rPr i="1" lang="es-419" sz="700">
                <a:solidFill>
                  <a:schemeClr val="dk1"/>
                </a:solidFill>
              </a:rPr>
              <a:t>Collaboration diversity and scientific impact</a:t>
            </a:r>
            <a:endParaRPr b="1" sz="700">
              <a:solidFill>
                <a:schemeClr val="dk1"/>
              </a:solidFill>
            </a:endParaRPr>
          </a:p>
        </p:txBody>
      </p:sp>
      <p:sp>
        <p:nvSpPr>
          <p:cNvPr id="205" name="Google Shape;205;p25"/>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27th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
        <p:nvSpPr>
          <p:cNvPr id="206" name="Google Shape;206;p25"/>
          <p:cNvSpPr txBox="1"/>
          <p:nvPr/>
        </p:nvSpPr>
        <p:spPr>
          <a:xfrm>
            <a:off x="652300" y="3698800"/>
            <a:ext cx="1630800" cy="507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s-419">
                <a:solidFill>
                  <a:schemeClr val="dk1"/>
                </a:solidFill>
              </a:rPr>
              <a:t>Higher</a:t>
            </a:r>
            <a:r>
              <a:rPr b="1" i="1" lang="es-419">
                <a:solidFill>
                  <a:schemeClr val="dk1"/>
                </a:solidFill>
              </a:rPr>
              <a:t> impact</a:t>
            </a:r>
            <a:endParaRPr b="1" i="1">
              <a:solidFill>
                <a:schemeClr val="dk1"/>
              </a:solidFill>
            </a:endParaRPr>
          </a:p>
        </p:txBody>
      </p:sp>
      <p:sp>
        <p:nvSpPr>
          <p:cNvPr id="207" name="Google Shape;207;p25"/>
          <p:cNvSpPr txBox="1"/>
          <p:nvPr/>
        </p:nvSpPr>
        <p:spPr>
          <a:xfrm>
            <a:off x="3917800" y="3698800"/>
            <a:ext cx="1812900" cy="507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s-419">
                <a:solidFill>
                  <a:schemeClr val="dk1"/>
                </a:solidFill>
              </a:rPr>
              <a:t>More innovations</a:t>
            </a:r>
            <a:endParaRPr b="1" i="1">
              <a:solidFill>
                <a:schemeClr val="dk1"/>
              </a:solidFill>
            </a:endParaRPr>
          </a:p>
        </p:txBody>
      </p:sp>
      <p:sp>
        <p:nvSpPr>
          <p:cNvPr id="208" name="Google Shape;208;p25"/>
          <p:cNvSpPr txBox="1"/>
          <p:nvPr/>
        </p:nvSpPr>
        <p:spPr>
          <a:xfrm>
            <a:off x="6612667" y="3698800"/>
            <a:ext cx="2078400" cy="507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s-419">
                <a:solidFill>
                  <a:schemeClr val="dk1"/>
                </a:solidFill>
              </a:rPr>
              <a:t>More Collaborations</a:t>
            </a:r>
            <a:endParaRPr b="1" i="1">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26"/>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Diversity for Scientific Discovery and Innovation</a:t>
            </a:r>
            <a:endParaRPr/>
          </a:p>
        </p:txBody>
      </p:sp>
      <p:pic>
        <p:nvPicPr>
          <p:cNvPr id="214" name="Google Shape;214;p26" title="Logos-BSC-AI-Factory-v3-horizontal.jpg"/>
          <p:cNvPicPr preferRelativeResize="0"/>
          <p:nvPr/>
        </p:nvPicPr>
        <p:blipFill>
          <a:blip r:embed="rId3">
            <a:alphaModFix/>
          </a:blip>
          <a:stretch>
            <a:fillRect/>
          </a:stretch>
        </p:blipFill>
        <p:spPr>
          <a:xfrm>
            <a:off x="19327" y="4554608"/>
            <a:ext cx="1210875" cy="510974"/>
          </a:xfrm>
          <a:prstGeom prst="rect">
            <a:avLst/>
          </a:prstGeom>
          <a:noFill/>
          <a:ln>
            <a:noFill/>
          </a:ln>
        </p:spPr>
      </p:pic>
      <p:pic>
        <p:nvPicPr>
          <p:cNvPr id="215" name="Google Shape;215;p26" title="EuroHPC logo and AIF stamp.png"/>
          <p:cNvPicPr preferRelativeResize="0"/>
          <p:nvPr/>
        </p:nvPicPr>
        <p:blipFill>
          <a:blip r:embed="rId4">
            <a:alphaModFix/>
          </a:blip>
          <a:stretch>
            <a:fillRect/>
          </a:stretch>
        </p:blipFill>
        <p:spPr>
          <a:xfrm>
            <a:off x="6741746" y="4398975"/>
            <a:ext cx="2484254" cy="822225"/>
          </a:xfrm>
          <a:prstGeom prst="rect">
            <a:avLst/>
          </a:prstGeom>
          <a:noFill/>
          <a:ln>
            <a:noFill/>
          </a:ln>
        </p:spPr>
      </p:pic>
      <p:pic>
        <p:nvPicPr>
          <p:cNvPr id="216" name="Google Shape;216;p26" title="EN_Co-fundedbytheEU_RGB_POS.png"/>
          <p:cNvPicPr preferRelativeResize="0"/>
          <p:nvPr/>
        </p:nvPicPr>
        <p:blipFill>
          <a:blip r:embed="rId5">
            <a:alphaModFix/>
          </a:blip>
          <a:stretch>
            <a:fillRect/>
          </a:stretch>
        </p:blipFill>
        <p:spPr>
          <a:xfrm>
            <a:off x="1251386" y="4674052"/>
            <a:ext cx="1218237" cy="272050"/>
          </a:xfrm>
          <a:prstGeom prst="rect">
            <a:avLst/>
          </a:prstGeom>
          <a:noFill/>
          <a:ln>
            <a:noFill/>
          </a:ln>
        </p:spPr>
      </p:pic>
      <p:sp>
        <p:nvSpPr>
          <p:cNvPr id="217" name="Google Shape;217;p26"/>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6">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7">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218" name="Google Shape;218;p26" title="b4w_logo.png"/>
          <p:cNvPicPr preferRelativeResize="0"/>
          <p:nvPr/>
        </p:nvPicPr>
        <p:blipFill>
          <a:blip r:embed="rId8">
            <a:alphaModFix/>
          </a:blip>
          <a:stretch>
            <a:fillRect/>
          </a:stretch>
        </p:blipFill>
        <p:spPr>
          <a:xfrm>
            <a:off x="8063629" y="406825"/>
            <a:ext cx="1059175" cy="323100"/>
          </a:xfrm>
          <a:prstGeom prst="rect">
            <a:avLst/>
          </a:prstGeom>
          <a:noFill/>
          <a:ln>
            <a:noFill/>
          </a:ln>
        </p:spPr>
      </p:pic>
      <p:pic>
        <p:nvPicPr>
          <p:cNvPr id="219" name="Google Shape;219;p26"/>
          <p:cNvPicPr preferRelativeResize="0"/>
          <p:nvPr/>
        </p:nvPicPr>
        <p:blipFill>
          <a:blip r:embed="rId9">
            <a:alphaModFix/>
          </a:blip>
          <a:stretch>
            <a:fillRect/>
          </a:stretch>
        </p:blipFill>
        <p:spPr>
          <a:xfrm>
            <a:off x="313950" y="1365823"/>
            <a:ext cx="2557201" cy="2691777"/>
          </a:xfrm>
          <a:prstGeom prst="rect">
            <a:avLst/>
          </a:prstGeom>
          <a:noFill/>
          <a:ln>
            <a:noFill/>
          </a:ln>
        </p:spPr>
      </p:pic>
      <p:graphicFrame>
        <p:nvGraphicFramePr>
          <p:cNvPr id="220" name="Google Shape;220;p26"/>
          <p:cNvGraphicFramePr/>
          <p:nvPr/>
        </p:nvGraphicFramePr>
        <p:xfrm>
          <a:off x="3103230" y="1951231"/>
          <a:ext cx="3000000" cy="3000000"/>
        </p:xfrm>
        <a:graphic>
          <a:graphicData uri="http://schemas.openxmlformats.org/drawingml/2006/table">
            <a:tbl>
              <a:tblPr bandRow="1" firstRow="1">
                <a:noFill/>
                <a:tableStyleId>{47D41F52-BF83-4457-AC0B-39A6C51A9E93}</a:tableStyleId>
              </a:tblPr>
              <a:tblGrid>
                <a:gridCol w="670025"/>
                <a:gridCol w="1384675"/>
                <a:gridCol w="1800175"/>
                <a:gridCol w="2024425"/>
              </a:tblGrid>
              <a:tr h="291375">
                <a:tc>
                  <a:txBody>
                    <a:bodyPr/>
                    <a:lstStyle/>
                    <a:p>
                      <a:pPr indent="0" lvl="0" marL="0" marR="0" rtl="0" algn="ctr">
                        <a:lnSpc>
                          <a:spcPct val="100000"/>
                        </a:lnSpc>
                        <a:spcBef>
                          <a:spcPts val="0"/>
                        </a:spcBef>
                        <a:spcAft>
                          <a:spcPts val="0"/>
                        </a:spcAft>
                        <a:buClr>
                          <a:srgbClr val="000000"/>
                        </a:buClr>
                        <a:buSzPts val="1100"/>
                        <a:buFont typeface="Arial"/>
                        <a:buNone/>
                      </a:pPr>
                      <a:r>
                        <a:t/>
                      </a:r>
                      <a:endParaRPr b="0" sz="1200" u="none" cap="none" strike="noStrike">
                        <a:solidFill>
                          <a:schemeClr val="lt1"/>
                        </a:solidFill>
                        <a:latin typeface="Arial"/>
                        <a:ea typeface="Arial"/>
                        <a:cs typeface="Arial"/>
                        <a:sym typeface="Arial"/>
                      </a:endParaRPr>
                    </a:p>
                  </a:txBody>
                  <a:tcPr marT="81900" marB="81900" marR="132275" marL="77600"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1C3076"/>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b="0" lang="es-419" sz="1200">
                          <a:latin typeface="Arial"/>
                          <a:ea typeface="Arial"/>
                          <a:cs typeface="Arial"/>
                          <a:sym typeface="Arial"/>
                        </a:rPr>
                        <a:t>Teams</a:t>
                      </a:r>
                      <a:endParaRPr b="0" sz="1200" u="none" cap="none" strike="noStrike">
                        <a:solidFill>
                          <a:schemeClr val="lt1"/>
                        </a:solidFill>
                        <a:latin typeface="Arial"/>
                        <a:ea typeface="Arial"/>
                        <a:cs typeface="Arial"/>
                        <a:sym typeface="Arial"/>
                      </a:endParaRPr>
                    </a:p>
                  </a:txBody>
                  <a:tcPr marT="81900" marB="81900" marR="132275" marL="77600"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1C3076"/>
                    </a:solidFill>
                  </a:tcPr>
                </a:tc>
                <a:tc>
                  <a:txBody>
                    <a:bodyPr/>
                    <a:lstStyle/>
                    <a:p>
                      <a:pPr indent="0" lvl="0" marL="0" marR="0" rtl="0" algn="ctr">
                        <a:lnSpc>
                          <a:spcPct val="100000"/>
                        </a:lnSpc>
                        <a:spcBef>
                          <a:spcPts val="0"/>
                        </a:spcBef>
                        <a:spcAft>
                          <a:spcPts val="0"/>
                        </a:spcAft>
                        <a:buClr>
                          <a:schemeClr val="lt1"/>
                        </a:buClr>
                        <a:buSzPts val="1100"/>
                        <a:buFont typeface="Arial"/>
                        <a:buNone/>
                      </a:pPr>
                      <a:r>
                        <a:rPr b="0" lang="es-419" sz="1200">
                          <a:latin typeface="Arial"/>
                          <a:ea typeface="Arial"/>
                          <a:cs typeface="Arial"/>
                          <a:sym typeface="Arial"/>
                        </a:rPr>
                        <a:t>Methods</a:t>
                      </a:r>
                      <a:endParaRPr b="0" sz="1200" u="none" cap="none" strike="noStrike">
                        <a:solidFill>
                          <a:schemeClr val="lt1"/>
                        </a:solidFill>
                        <a:latin typeface="Arial"/>
                        <a:ea typeface="Arial"/>
                        <a:cs typeface="Arial"/>
                        <a:sym typeface="Arial"/>
                      </a:endParaRPr>
                    </a:p>
                  </a:txBody>
                  <a:tcPr marT="81900" marB="81900" marR="132275" marL="77600"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1C3076"/>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b="0" lang="es-419" sz="1200">
                          <a:latin typeface="Arial"/>
                          <a:ea typeface="Arial"/>
                          <a:cs typeface="Arial"/>
                          <a:sym typeface="Arial"/>
                        </a:rPr>
                        <a:t>Questions</a:t>
                      </a:r>
                      <a:endParaRPr b="0" sz="1200" u="none" cap="none" strike="noStrike">
                        <a:solidFill>
                          <a:schemeClr val="lt1"/>
                        </a:solidFill>
                        <a:latin typeface="Arial"/>
                        <a:ea typeface="Arial"/>
                        <a:cs typeface="Arial"/>
                        <a:sym typeface="Arial"/>
                      </a:endParaRPr>
                    </a:p>
                  </a:txBody>
                  <a:tcPr marT="81900" marB="81900" marR="132275" marL="77600"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1C3076"/>
                    </a:solidFill>
                  </a:tcPr>
                </a:tc>
              </a:tr>
              <a:tr h="324475">
                <a:tc>
                  <a:txBody>
                    <a:bodyPr/>
                    <a:lstStyle/>
                    <a:p>
                      <a:pPr indent="0" lvl="0" marL="0" marR="0" rtl="0" algn="l">
                        <a:lnSpc>
                          <a:spcPct val="100000"/>
                        </a:lnSpc>
                        <a:spcBef>
                          <a:spcPts val="0"/>
                        </a:spcBef>
                        <a:spcAft>
                          <a:spcPts val="0"/>
                        </a:spcAft>
                        <a:buClr>
                          <a:srgbClr val="000000"/>
                        </a:buClr>
                        <a:buSzPts val="1100"/>
                        <a:buFont typeface="Arial"/>
                        <a:buNone/>
                      </a:pPr>
                      <a:r>
                        <a:rPr b="1" lang="es-419" sz="800">
                          <a:latin typeface="Arial"/>
                          <a:ea typeface="Arial"/>
                          <a:cs typeface="Arial"/>
                          <a:sym typeface="Arial"/>
                        </a:rPr>
                        <a:t>Focus</a:t>
                      </a:r>
                      <a:endParaRPr b="1" sz="800" u="none" cap="none" strike="noStrike"/>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800"/>
                        <a:buFont typeface="Arial"/>
                        <a:buNone/>
                      </a:pPr>
                      <a:r>
                        <a:rPr lang="es-419" sz="800">
                          <a:latin typeface="Arial"/>
                          <a:ea typeface="Arial"/>
                          <a:cs typeface="Arial"/>
                          <a:sym typeface="Arial"/>
                        </a:rPr>
                        <a:t>Gender composition of research teams</a:t>
                      </a:r>
                      <a:endParaRPr b="0" i="0" sz="800" u="none" cap="none" strike="noStrike">
                        <a:solidFill>
                          <a:schemeClr val="dk1"/>
                        </a:solidFill>
                        <a:latin typeface="Arial"/>
                        <a:ea typeface="Arial"/>
                        <a:cs typeface="Arial"/>
                        <a:sym typeface="Aria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100"/>
                        <a:buFont typeface="Arial"/>
                        <a:buNone/>
                      </a:pPr>
                      <a:r>
                        <a:rPr lang="es-419" sz="800">
                          <a:latin typeface="Arial"/>
                          <a:ea typeface="Arial"/>
                          <a:cs typeface="Arial"/>
                          <a:sym typeface="Arial"/>
                        </a:rPr>
                        <a:t>Integration of GSA into research design</a:t>
                      </a:r>
                      <a:endParaRPr sz="800" u="none" cap="none" strike="noStrike"/>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lang="es-419" sz="800">
                          <a:latin typeface="Arial"/>
                          <a:ea typeface="Arial"/>
                          <a:cs typeface="Arial"/>
                          <a:sym typeface="Arial"/>
                        </a:rPr>
                        <a:t>Changes in research questions and priorities</a:t>
                      </a:r>
                      <a:endParaRPr b="0" i="0" sz="800" u="none" cap="none" strike="noStrike">
                        <a:solidFill>
                          <a:schemeClr val="dk1"/>
                        </a:solidFill>
                        <a:latin typeface="Arial"/>
                        <a:ea typeface="Arial"/>
                        <a:cs typeface="Arial"/>
                        <a:sym typeface="Aria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24475">
                <a:tc>
                  <a:txBody>
                    <a:bodyPr/>
                    <a:lstStyle/>
                    <a:p>
                      <a:pPr indent="0" lvl="0" marL="0" marR="0" rtl="0" algn="l">
                        <a:lnSpc>
                          <a:spcPct val="100000"/>
                        </a:lnSpc>
                        <a:spcBef>
                          <a:spcPts val="0"/>
                        </a:spcBef>
                        <a:spcAft>
                          <a:spcPts val="0"/>
                        </a:spcAft>
                        <a:buClr>
                          <a:srgbClr val="000000"/>
                        </a:buClr>
                        <a:buSzPts val="1100"/>
                        <a:buFont typeface="Arial"/>
                        <a:buNone/>
                      </a:pPr>
                      <a:r>
                        <a:rPr b="1" lang="es-419" sz="800">
                          <a:latin typeface="Arial"/>
                          <a:ea typeface="Arial"/>
                          <a:cs typeface="Arial"/>
                          <a:sym typeface="Arial"/>
                        </a:rPr>
                        <a:t>Evaluation</a:t>
                      </a:r>
                      <a:endParaRPr b="1" sz="800" u="none" cap="none" strike="noStrike"/>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lang="es-419" sz="800">
                          <a:latin typeface="Arial"/>
                          <a:ea typeface="Arial"/>
                          <a:cs typeface="Arial"/>
                          <a:sym typeface="Arial"/>
                        </a:rPr>
                        <a:t>Assess the numbers of citations, publications,</a:t>
                      </a:r>
                      <a:endParaRPr sz="800">
                        <a:latin typeface="Arial"/>
                        <a:ea typeface="Arial"/>
                        <a:cs typeface="Arial"/>
                        <a:sym typeface="Arial"/>
                      </a:endParaRPr>
                    </a:p>
                    <a:p>
                      <a:pPr indent="0" lvl="0" marL="0" marR="0" rtl="0" algn="l">
                        <a:lnSpc>
                          <a:spcPct val="100000"/>
                        </a:lnSpc>
                        <a:spcBef>
                          <a:spcPts val="0"/>
                        </a:spcBef>
                        <a:spcAft>
                          <a:spcPts val="0"/>
                        </a:spcAft>
                        <a:buClr>
                          <a:schemeClr val="dk1"/>
                        </a:buClr>
                        <a:buSzPts val="800"/>
                        <a:buFont typeface="Arial"/>
                        <a:buNone/>
                      </a:pPr>
                      <a:r>
                        <a:rPr lang="es-419" sz="800">
                          <a:latin typeface="Arial"/>
                          <a:ea typeface="Arial"/>
                          <a:cs typeface="Arial"/>
                          <a:sym typeface="Arial"/>
                        </a:rPr>
                        <a:t>patents, and so on</a:t>
                      </a:r>
                      <a:endParaRPr sz="800">
                        <a:latin typeface="Arial"/>
                        <a:ea typeface="Arial"/>
                        <a:cs typeface="Arial"/>
                        <a:sym typeface="Aria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lang="es-419" sz="800">
                          <a:latin typeface="Arial"/>
                          <a:ea typeface="Arial"/>
                          <a:cs typeface="Arial"/>
                          <a:sym typeface="Arial"/>
                        </a:rPr>
                        <a:t>Analyse the proportion and quality of GSA in funding proposals and publications</a:t>
                      </a:r>
                      <a:endParaRPr sz="800">
                        <a:latin typeface="Arial"/>
                        <a:ea typeface="Arial"/>
                        <a:cs typeface="Arial"/>
                        <a:sym typeface="Aria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lang="es-419" sz="800">
                          <a:latin typeface="Arial"/>
                          <a:ea typeface="Arial"/>
                          <a:cs typeface="Arial"/>
                          <a:sym typeface="Arial"/>
                        </a:rPr>
                        <a:t>Map large-scale patterns in the topics</a:t>
                      </a:r>
                      <a:endParaRPr sz="800">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lang="es-419" sz="800">
                          <a:latin typeface="Arial"/>
                          <a:ea typeface="Arial"/>
                          <a:cs typeface="Arial"/>
                          <a:sym typeface="Arial"/>
                        </a:rPr>
                        <a:t>addressed and questions raised in research</a:t>
                      </a:r>
                      <a:endParaRPr sz="800">
                        <a:latin typeface="Arial"/>
                        <a:ea typeface="Arial"/>
                        <a:cs typeface="Arial"/>
                        <a:sym typeface="Aria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24475">
                <a:tc>
                  <a:txBody>
                    <a:bodyPr/>
                    <a:lstStyle/>
                    <a:p>
                      <a:pPr indent="0" lvl="0" marL="0" marR="0" rtl="0" algn="l">
                        <a:lnSpc>
                          <a:spcPct val="100000"/>
                        </a:lnSpc>
                        <a:spcBef>
                          <a:spcPts val="0"/>
                        </a:spcBef>
                        <a:spcAft>
                          <a:spcPts val="0"/>
                        </a:spcAft>
                        <a:buClr>
                          <a:srgbClr val="000000"/>
                        </a:buClr>
                        <a:buSzPts val="1100"/>
                        <a:buFont typeface="Arial"/>
                        <a:buNone/>
                      </a:pPr>
                      <a:r>
                        <a:rPr b="1" lang="es-419" sz="800">
                          <a:latin typeface="Arial"/>
                          <a:ea typeface="Arial"/>
                          <a:cs typeface="Arial"/>
                          <a:sym typeface="Arial"/>
                        </a:rPr>
                        <a:t>Future Research</a:t>
                      </a:r>
                      <a:endParaRPr b="1" sz="800" u="none" cap="none" strike="noStrike"/>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lang="es-419" sz="800">
                          <a:latin typeface="Arial"/>
                          <a:ea typeface="Arial"/>
                          <a:cs typeface="Arial"/>
                          <a:sym typeface="Arial"/>
                        </a:rPr>
                        <a:t>How does team diversity contribute to the social impact of research?</a:t>
                      </a:r>
                      <a:endParaRPr sz="800">
                        <a:latin typeface="Arial"/>
                        <a:ea typeface="Arial"/>
                        <a:cs typeface="Arial"/>
                        <a:sym typeface="Aria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lang="es-419" sz="800">
                          <a:solidFill>
                            <a:srgbClr val="000000"/>
                          </a:solidFill>
                          <a:latin typeface="Arial"/>
                          <a:ea typeface="Arial"/>
                          <a:cs typeface="Arial"/>
                          <a:sym typeface="Arial"/>
                        </a:rPr>
                        <a:t>What is the value of GSA to society in terms of human well-being and economic impact?</a:t>
                      </a:r>
                      <a:endParaRPr sz="800">
                        <a:solidFill>
                          <a:srgbClr val="000000"/>
                        </a:solidFill>
                        <a:latin typeface="Arial"/>
                        <a:ea typeface="Arial"/>
                        <a:cs typeface="Arial"/>
                        <a:sym typeface="Aria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lang="es-419" sz="800">
                          <a:latin typeface="Arial"/>
                          <a:ea typeface="Arial"/>
                          <a:cs typeface="Arial"/>
                          <a:sym typeface="Arial"/>
                        </a:rPr>
                        <a:t>Will increasing the numbers of women change research questions, or will </a:t>
                      </a:r>
                      <a:r>
                        <a:rPr lang="es-419" sz="800">
                          <a:latin typeface="Arial"/>
                          <a:ea typeface="Arial"/>
                          <a:cs typeface="Arial"/>
                          <a:sym typeface="Arial"/>
                        </a:rPr>
                        <a:t>c</a:t>
                      </a:r>
                      <a:r>
                        <a:rPr lang="es-419" sz="800">
                          <a:latin typeface="Arial"/>
                          <a:ea typeface="Arial"/>
                          <a:cs typeface="Arial"/>
                          <a:sym typeface="Arial"/>
                        </a:rPr>
                        <a:t>hanging questions increase the numbers of women in research?</a:t>
                      </a:r>
                      <a:endParaRPr sz="800">
                        <a:latin typeface="Arial"/>
                        <a:ea typeface="Arial"/>
                        <a:cs typeface="Arial"/>
                        <a:sym typeface="Aria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
        <p:nvSpPr>
          <p:cNvPr id="221" name="Google Shape;221;p26"/>
          <p:cNvSpPr txBox="1"/>
          <p:nvPr/>
        </p:nvSpPr>
        <p:spPr>
          <a:xfrm>
            <a:off x="6815428" y="3667906"/>
            <a:ext cx="2271300" cy="1317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Clr>
                <a:schemeClr val="dk1"/>
              </a:buClr>
              <a:buSzPts val="1100"/>
              <a:buFont typeface="Arial"/>
              <a:buNone/>
            </a:pPr>
            <a:r>
              <a:rPr lang="es-419" sz="800">
                <a:solidFill>
                  <a:schemeClr val="dk1"/>
                </a:solidFill>
              </a:rPr>
              <a:t>gender and sex analysis (GSA)</a:t>
            </a:r>
            <a:endParaRPr sz="1800">
              <a:solidFill>
                <a:schemeClr val="dk2"/>
              </a:solidFill>
            </a:endParaRPr>
          </a:p>
        </p:txBody>
      </p:sp>
      <p:sp>
        <p:nvSpPr>
          <p:cNvPr id="222" name="Google Shape;222;p26"/>
          <p:cNvSpPr txBox="1"/>
          <p:nvPr/>
        </p:nvSpPr>
        <p:spPr>
          <a:xfrm>
            <a:off x="0" y="4133363"/>
            <a:ext cx="3547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700">
                <a:solidFill>
                  <a:schemeClr val="dk1"/>
                </a:solidFill>
              </a:rPr>
              <a:t>Nielsen et al., 2018</a:t>
            </a:r>
            <a:r>
              <a:rPr lang="es-419" sz="700">
                <a:solidFill>
                  <a:schemeClr val="dk1"/>
                </a:solidFill>
              </a:rPr>
              <a:t>, </a:t>
            </a:r>
            <a:r>
              <a:rPr i="1" lang="es-419" sz="700">
                <a:solidFill>
                  <a:schemeClr val="dk1"/>
                </a:solidFill>
              </a:rPr>
              <a:t>Nature Human Behaviour</a:t>
            </a:r>
            <a:endParaRPr i="1" sz="700">
              <a:solidFill>
                <a:schemeClr val="dk1"/>
              </a:solidFill>
            </a:endParaRPr>
          </a:p>
          <a:p>
            <a:pPr indent="0" lvl="0" marL="0" rtl="0" algn="l">
              <a:spcBef>
                <a:spcPts val="0"/>
              </a:spcBef>
              <a:spcAft>
                <a:spcPts val="0"/>
              </a:spcAft>
              <a:buNone/>
            </a:pPr>
            <a:r>
              <a:rPr i="1" lang="es-419" sz="700">
                <a:solidFill>
                  <a:schemeClr val="dk1"/>
                </a:solidFill>
              </a:rPr>
              <a:t>Making gender diversity work for scientific discovery and innovation</a:t>
            </a:r>
            <a:endParaRPr sz="1000"/>
          </a:p>
        </p:txBody>
      </p:sp>
      <p:sp>
        <p:nvSpPr>
          <p:cNvPr id="223" name="Google Shape;223;p26"/>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27th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27"/>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chemeClr val="lt1"/>
              </a:buClr>
              <a:buSzPts val="2100"/>
              <a:buFont typeface="Arial"/>
              <a:buNone/>
            </a:pPr>
            <a:r>
              <a:rPr lang="es-419"/>
              <a:t>Diversity for Scientific Discovery and Innovation</a:t>
            </a:r>
            <a:endParaRPr/>
          </a:p>
        </p:txBody>
      </p:sp>
      <p:pic>
        <p:nvPicPr>
          <p:cNvPr id="229" name="Google Shape;229;p27" title="Logos-BSC-AI-Factory-v3-horizontal.jpg"/>
          <p:cNvPicPr preferRelativeResize="0"/>
          <p:nvPr/>
        </p:nvPicPr>
        <p:blipFill>
          <a:blip r:embed="rId3">
            <a:alphaModFix/>
          </a:blip>
          <a:stretch>
            <a:fillRect/>
          </a:stretch>
        </p:blipFill>
        <p:spPr>
          <a:xfrm>
            <a:off x="19327" y="4554608"/>
            <a:ext cx="1210875" cy="510974"/>
          </a:xfrm>
          <a:prstGeom prst="rect">
            <a:avLst/>
          </a:prstGeom>
          <a:noFill/>
          <a:ln>
            <a:noFill/>
          </a:ln>
        </p:spPr>
      </p:pic>
      <p:pic>
        <p:nvPicPr>
          <p:cNvPr id="230" name="Google Shape;230;p27" title="EuroHPC logo and AIF stamp.png"/>
          <p:cNvPicPr preferRelativeResize="0"/>
          <p:nvPr/>
        </p:nvPicPr>
        <p:blipFill>
          <a:blip r:embed="rId4">
            <a:alphaModFix/>
          </a:blip>
          <a:stretch>
            <a:fillRect/>
          </a:stretch>
        </p:blipFill>
        <p:spPr>
          <a:xfrm>
            <a:off x="6741746" y="4398975"/>
            <a:ext cx="2484254" cy="822225"/>
          </a:xfrm>
          <a:prstGeom prst="rect">
            <a:avLst/>
          </a:prstGeom>
          <a:noFill/>
          <a:ln>
            <a:noFill/>
          </a:ln>
        </p:spPr>
      </p:pic>
      <p:pic>
        <p:nvPicPr>
          <p:cNvPr id="231" name="Google Shape;231;p27" title="EN_Co-fundedbytheEU_RGB_POS.png"/>
          <p:cNvPicPr preferRelativeResize="0"/>
          <p:nvPr/>
        </p:nvPicPr>
        <p:blipFill>
          <a:blip r:embed="rId5">
            <a:alphaModFix/>
          </a:blip>
          <a:stretch>
            <a:fillRect/>
          </a:stretch>
        </p:blipFill>
        <p:spPr>
          <a:xfrm>
            <a:off x="1251386" y="4674052"/>
            <a:ext cx="1218237" cy="272050"/>
          </a:xfrm>
          <a:prstGeom prst="rect">
            <a:avLst/>
          </a:prstGeom>
          <a:noFill/>
          <a:ln>
            <a:noFill/>
          </a:ln>
        </p:spPr>
      </p:pic>
      <p:sp>
        <p:nvSpPr>
          <p:cNvPr id="232" name="Google Shape;232;p27"/>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6">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7">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233" name="Google Shape;233;p27" title="b4w_logo.png"/>
          <p:cNvPicPr preferRelativeResize="0"/>
          <p:nvPr/>
        </p:nvPicPr>
        <p:blipFill>
          <a:blip r:embed="rId8">
            <a:alphaModFix/>
          </a:blip>
          <a:stretch>
            <a:fillRect/>
          </a:stretch>
        </p:blipFill>
        <p:spPr>
          <a:xfrm>
            <a:off x="8063629" y="406825"/>
            <a:ext cx="1059175" cy="323100"/>
          </a:xfrm>
          <a:prstGeom prst="rect">
            <a:avLst/>
          </a:prstGeom>
          <a:noFill/>
          <a:ln>
            <a:noFill/>
          </a:ln>
        </p:spPr>
      </p:pic>
      <p:pic>
        <p:nvPicPr>
          <p:cNvPr id="234" name="Google Shape;234;p27"/>
          <p:cNvPicPr preferRelativeResize="0"/>
          <p:nvPr/>
        </p:nvPicPr>
        <p:blipFill>
          <a:blip r:embed="rId9">
            <a:alphaModFix/>
          </a:blip>
          <a:stretch>
            <a:fillRect/>
          </a:stretch>
        </p:blipFill>
        <p:spPr>
          <a:xfrm>
            <a:off x="454402" y="944583"/>
            <a:ext cx="4211150" cy="3500428"/>
          </a:xfrm>
          <a:prstGeom prst="rect">
            <a:avLst/>
          </a:prstGeom>
          <a:noFill/>
          <a:ln>
            <a:noFill/>
          </a:ln>
        </p:spPr>
      </p:pic>
      <p:grpSp>
        <p:nvGrpSpPr>
          <p:cNvPr id="235" name="Google Shape;235;p27"/>
          <p:cNvGrpSpPr/>
          <p:nvPr/>
        </p:nvGrpSpPr>
        <p:grpSpPr>
          <a:xfrm>
            <a:off x="4677544" y="1033142"/>
            <a:ext cx="4436342" cy="2540754"/>
            <a:chOff x="972057" y="1009298"/>
            <a:chExt cx="4704000" cy="2851576"/>
          </a:xfrm>
        </p:grpSpPr>
        <p:pic>
          <p:nvPicPr>
            <p:cNvPr id="236" name="Google Shape;236;p27"/>
            <p:cNvPicPr preferRelativeResize="0"/>
            <p:nvPr/>
          </p:nvPicPr>
          <p:blipFill rotWithShape="1">
            <a:blip r:embed="rId10">
              <a:alphaModFix/>
            </a:blip>
            <a:srcRect b="0" l="0" r="0" t="0"/>
            <a:stretch/>
          </p:blipFill>
          <p:spPr>
            <a:xfrm>
              <a:off x="972057" y="1009298"/>
              <a:ext cx="4480890" cy="2817127"/>
            </a:xfrm>
            <a:prstGeom prst="rect">
              <a:avLst/>
            </a:prstGeom>
            <a:noFill/>
            <a:ln>
              <a:noFill/>
            </a:ln>
          </p:spPr>
        </p:pic>
        <p:sp>
          <p:nvSpPr>
            <p:cNvPr id="237" name="Google Shape;237;p27"/>
            <p:cNvSpPr/>
            <p:nvPr/>
          </p:nvSpPr>
          <p:spPr>
            <a:xfrm>
              <a:off x="972057" y="3815274"/>
              <a:ext cx="4704000" cy="456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238" name="Google Shape;238;p27"/>
          <p:cNvSpPr txBox="1"/>
          <p:nvPr/>
        </p:nvSpPr>
        <p:spPr>
          <a:xfrm>
            <a:off x="4743475" y="3573894"/>
            <a:ext cx="4251600" cy="7389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s-419" sz="900">
                <a:solidFill>
                  <a:schemeClr val="dk2"/>
                </a:solidFill>
              </a:rPr>
              <a:t>This </a:t>
            </a:r>
            <a:r>
              <a:rPr lang="es-419" sz="900">
                <a:solidFill>
                  <a:schemeClr val="dk2"/>
                </a:solidFill>
              </a:rPr>
              <a:t>depiction</a:t>
            </a:r>
            <a:r>
              <a:rPr lang="es-419" sz="900">
                <a:solidFill>
                  <a:schemeClr val="dk2"/>
                </a:solidFill>
              </a:rPr>
              <a:t> of the mechanisms of innovation at scientific organizations emphasizes that “diversity in” does not automatically lead to “Creativity out”. Maximizing gender </a:t>
            </a:r>
            <a:r>
              <a:rPr lang="es-419" sz="900">
                <a:solidFill>
                  <a:schemeClr val="dk2"/>
                </a:solidFill>
              </a:rPr>
              <a:t>diversity’s</a:t>
            </a:r>
            <a:r>
              <a:rPr lang="es-419" sz="900">
                <a:solidFill>
                  <a:schemeClr val="dk2"/>
                </a:solidFill>
              </a:rPr>
              <a:t> benefits requires careful </a:t>
            </a:r>
            <a:r>
              <a:rPr lang="es-419" sz="900">
                <a:solidFill>
                  <a:schemeClr val="dk2"/>
                </a:solidFill>
              </a:rPr>
              <a:t>management</a:t>
            </a:r>
            <a:r>
              <a:rPr lang="es-419" sz="900">
                <a:solidFill>
                  <a:schemeClr val="dk2"/>
                </a:solidFill>
              </a:rPr>
              <a:t>.Im</a:t>
            </a:r>
            <a:r>
              <a:rPr lang="es-419" sz="900">
                <a:solidFill>
                  <a:schemeClr val="dk2"/>
                </a:solidFill>
              </a:rPr>
              <a:t>age courtesy of Erik Steiner (Stanford University, Stanford, CA). </a:t>
            </a:r>
            <a:endParaRPr sz="900">
              <a:solidFill>
                <a:schemeClr val="dk2"/>
              </a:solidFill>
            </a:endParaRPr>
          </a:p>
        </p:txBody>
      </p:sp>
      <p:sp>
        <p:nvSpPr>
          <p:cNvPr id="239" name="Google Shape;239;p27"/>
          <p:cNvSpPr txBox="1"/>
          <p:nvPr/>
        </p:nvSpPr>
        <p:spPr>
          <a:xfrm>
            <a:off x="7223275" y="4196975"/>
            <a:ext cx="1771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es-419" sz="700">
                <a:solidFill>
                  <a:schemeClr val="dk1"/>
                </a:solidFill>
              </a:rPr>
              <a:t>Nielsen et al., 2017</a:t>
            </a:r>
            <a:r>
              <a:rPr lang="es-419" sz="700">
                <a:solidFill>
                  <a:schemeClr val="dk1"/>
                </a:solidFill>
              </a:rPr>
              <a:t>, </a:t>
            </a:r>
            <a:r>
              <a:rPr i="1" lang="es-419" sz="700">
                <a:solidFill>
                  <a:schemeClr val="dk1"/>
                </a:solidFill>
              </a:rPr>
              <a:t>PNAS</a:t>
            </a:r>
            <a:endParaRPr i="1" sz="700">
              <a:solidFill>
                <a:schemeClr val="dk1"/>
              </a:solidFill>
            </a:endParaRPr>
          </a:p>
          <a:p>
            <a:pPr indent="0" lvl="0" marL="0" rtl="0" algn="l">
              <a:spcBef>
                <a:spcPts val="0"/>
              </a:spcBef>
              <a:spcAft>
                <a:spcPts val="0"/>
              </a:spcAft>
              <a:buNone/>
            </a:pPr>
            <a:r>
              <a:rPr i="1" lang="es-419" sz="700">
                <a:solidFill>
                  <a:schemeClr val="dk1"/>
                </a:solidFill>
              </a:rPr>
              <a:t>Gender diversity leads to better science</a:t>
            </a:r>
            <a:endParaRPr b="1" sz="700">
              <a:solidFill>
                <a:schemeClr val="dk1"/>
              </a:solidFill>
            </a:endParaRPr>
          </a:p>
        </p:txBody>
      </p:sp>
      <p:sp>
        <p:nvSpPr>
          <p:cNvPr id="240" name="Google Shape;240;p27"/>
          <p:cNvSpPr txBox="1"/>
          <p:nvPr/>
        </p:nvSpPr>
        <p:spPr>
          <a:xfrm>
            <a:off x="2609800" y="4398975"/>
            <a:ext cx="2913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700">
                <a:solidFill>
                  <a:schemeClr val="dk1"/>
                </a:solidFill>
              </a:rPr>
              <a:t>Nielsen et al., 2018</a:t>
            </a:r>
            <a:r>
              <a:rPr lang="es-419" sz="700">
                <a:solidFill>
                  <a:schemeClr val="dk1"/>
                </a:solidFill>
              </a:rPr>
              <a:t>, </a:t>
            </a:r>
            <a:r>
              <a:rPr i="1" lang="es-419" sz="700">
                <a:solidFill>
                  <a:schemeClr val="dk1"/>
                </a:solidFill>
              </a:rPr>
              <a:t>Nature Human Behaviour</a:t>
            </a:r>
            <a:endParaRPr i="1" sz="700">
              <a:solidFill>
                <a:schemeClr val="dk1"/>
              </a:solidFill>
            </a:endParaRPr>
          </a:p>
          <a:p>
            <a:pPr indent="0" lvl="0" marL="0" rtl="0" algn="l">
              <a:spcBef>
                <a:spcPts val="0"/>
              </a:spcBef>
              <a:spcAft>
                <a:spcPts val="0"/>
              </a:spcAft>
              <a:buNone/>
            </a:pPr>
            <a:r>
              <a:rPr i="1" lang="es-419" sz="700">
                <a:solidFill>
                  <a:schemeClr val="dk1"/>
                </a:solidFill>
              </a:rPr>
              <a:t>Making gender diversity work for scientific discovery and innovation</a:t>
            </a:r>
            <a:endParaRPr sz="700"/>
          </a:p>
        </p:txBody>
      </p:sp>
      <p:sp>
        <p:nvSpPr>
          <p:cNvPr id="241" name="Google Shape;241;p27"/>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27th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