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</p:sldIdLst>
  <p:sldSz cy="6858000" cx="12192000"/>
  <p:notesSz cx="9928225" cy="6797675"/>
  <p:embeddedFontLst>
    <p:embeddedFont>
      <p:font typeface="Roboto"/>
      <p:regular r:id="rId62"/>
      <p:bold r:id="rId63"/>
      <p:italic r:id="rId64"/>
      <p:boldItalic r:id="rId6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933">
          <p15:clr>
            <a:srgbClr val="FBAE40"/>
          </p15:clr>
        </p15:guide>
        <p15:guide id="2" pos="6970">
          <p15:clr>
            <a:srgbClr val="FBAE40"/>
          </p15:clr>
        </p15:guide>
        <p15:guide id="3" orient="horz" pos="2273">
          <p15:clr>
            <a:srgbClr val="FBAE40"/>
          </p15:clr>
        </p15:guide>
        <p15:guide id="4" orient="horz" pos="2863">
          <p15:clr>
            <a:srgbClr val="FBAE40"/>
          </p15:clr>
        </p15:guide>
      </p15:sldGuideLst>
    </p:ext>
    <p:ext uri="GoogleSlidesCustomDataVersion2">
      <go:slidesCustomData xmlns:go="http://customooxmlschemas.google.com/" r:id="rId66" roundtripDataSignature="AMtx7mjjWrjhGu0OUDoFNG9SwVUmSmbm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933"/>
        <p:guide pos="6970"/>
        <p:guide pos="2273" orient="horz"/>
        <p:guide pos="2863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Roboto-regular.fntdata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font" Target="fonts/Roboto-italic.fntdata"/><Relationship Id="rId63" Type="http://schemas.openxmlformats.org/officeDocument/2006/relationships/font" Target="fonts/Roboto-bold.fntdata"/><Relationship Id="rId22" Type="http://schemas.openxmlformats.org/officeDocument/2006/relationships/slide" Target="slides/slide17.xml"/><Relationship Id="rId66" Type="http://customschemas.google.com/relationships/presentationmetadata" Target="metadata"/><Relationship Id="rId21" Type="http://schemas.openxmlformats.org/officeDocument/2006/relationships/slide" Target="slides/slide16.xml"/><Relationship Id="rId65" Type="http://schemas.openxmlformats.org/officeDocument/2006/relationships/font" Target="fonts/Roboto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1"/>
            <a:ext cx="4302231" cy="34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623697" y="1"/>
            <a:ext cx="4302231" cy="34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456612"/>
            <a:ext cx="4302231" cy="3410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p1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" name="Google Shape;57;p1:notes"/>
          <p:cNvSpPr txBox="1"/>
          <p:nvPr>
            <p:ph idx="12" type="sldNum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p21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1" name="Google Shape;141;p22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8" name="Google Shape;148;p23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4" name="Google Shape;164;p24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1" name="Google Shape;171;p25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" name="Google Shape;178;p26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5" name="Google Shape;185;p27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2" name="Google Shape;192;p28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9" name="Google Shape;199;p29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0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6" name="Google Shape;206;p30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" name="Google Shape;65;p2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2" name="Google Shape;222;p31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9" name="Google Shape;229;p32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Deployment bias different tan training conditions</a:t>
            </a:r>
            <a:endParaRPr/>
          </a:p>
        </p:txBody>
      </p:sp>
      <p:sp>
        <p:nvSpPr>
          <p:cNvPr id="236" name="Google Shape;236;p33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4" name="Google Shape;244;p34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1" name="Google Shape;251;p35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8" name="Google Shape;258;p36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7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8" name="Google Shape;268;p37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8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8" name="Google Shape;278;p38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9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1" name="Google Shape;291;p39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0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9" name="Google Shape;299;p40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" name="Google Shape;73;p14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1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6" name="Google Shape;306;p41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2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3" name="Google Shape;313;p42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3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0" name="Google Shape;320;p43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4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0" name="Google Shape;330;p44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5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7" name="Google Shape;337;p45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6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4" name="Google Shape;344;p46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7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Sex different than gender, and both can be missing</a:t>
            </a:r>
            <a:endParaRPr/>
          </a:p>
        </p:txBody>
      </p:sp>
      <p:sp>
        <p:nvSpPr>
          <p:cNvPr id="352" name="Google Shape;352;p47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8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2" name="Google Shape;362;p48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9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9" name="Google Shape;369;p49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0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6" name="Google Shape;376;p50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" name="Google Shape;90;p15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1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2" name="Google Shape;392;p51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2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9" name="Google Shape;399;p52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3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6" name="Google Shape;406;p53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4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3" name="Google Shape;413;p54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5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0" name="Google Shape;420;p55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6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7" name="Google Shape;427;p56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7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4" name="Google Shape;434;p57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58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1" name="Google Shape;441;p58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9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Sex different than gender, and both can be missing</a:t>
            </a:r>
            <a:endParaRPr/>
          </a:p>
        </p:txBody>
      </p:sp>
      <p:sp>
        <p:nvSpPr>
          <p:cNvPr id="450" name="Google Shape;450;p59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60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8" name="Google Shape;458;p60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" name="Google Shape;97;p16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61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5" name="Google Shape;465;p61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2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2" name="Google Shape;472;p62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63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9" name="Google Shape;479;p63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64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6" name="Google Shape;486;p64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65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Deployment bias different tan training conditions</a:t>
            </a:r>
            <a:endParaRPr/>
          </a:p>
        </p:txBody>
      </p:sp>
      <p:sp>
        <p:nvSpPr>
          <p:cNvPr id="494" name="Google Shape;494;p65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66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2" name="Google Shape;502;p66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8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9" name="Google Shape;509;p8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4" name="Google Shape;104;p17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p18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0" name="Google Shape;120;p19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:notes"/>
          <p:cNvSpPr txBox="1"/>
          <p:nvPr>
            <p:ph idx="1" type="body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7" name="Google Shape;127;p20:notes"/>
          <p:cNvSpPr/>
          <p:nvPr>
            <p:ph idx="2" type="sldImg"/>
          </p:nvPr>
        </p:nvSpPr>
        <p:spPr>
          <a:xfrm>
            <a:off x="2925763" y="849313"/>
            <a:ext cx="4076700" cy="22939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11" Type="http://schemas.openxmlformats.org/officeDocument/2006/relationships/image" Target="../media/image11.png"/><Relationship Id="rId10" Type="http://schemas.openxmlformats.org/officeDocument/2006/relationships/image" Target="../media/image8.png"/><Relationship Id="rId9" Type="http://schemas.openxmlformats.org/officeDocument/2006/relationships/image" Target="../media/image17.png"/><Relationship Id="rId5" Type="http://schemas.openxmlformats.org/officeDocument/2006/relationships/image" Target="../media/image12.png"/><Relationship Id="rId6" Type="http://schemas.openxmlformats.org/officeDocument/2006/relationships/image" Target="../media/image15.png"/><Relationship Id="rId7" Type="http://schemas.openxmlformats.org/officeDocument/2006/relationships/image" Target="../media/image1.png"/><Relationship Id="rId8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3" Type="http://schemas.openxmlformats.org/officeDocument/2006/relationships/image" Target="../media/image28.png"/><Relationship Id="rId1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32.png"/><Relationship Id="rId4" Type="http://schemas.openxmlformats.org/officeDocument/2006/relationships/image" Target="../media/image5.jpg"/><Relationship Id="rId9" Type="http://schemas.openxmlformats.org/officeDocument/2006/relationships/image" Target="../media/image8.png"/><Relationship Id="rId5" Type="http://schemas.openxmlformats.org/officeDocument/2006/relationships/image" Target="../media/image15.png"/><Relationship Id="rId6" Type="http://schemas.openxmlformats.org/officeDocument/2006/relationships/image" Target="../media/image1.png"/><Relationship Id="rId7" Type="http://schemas.openxmlformats.org/officeDocument/2006/relationships/image" Target="../media/image3.png"/><Relationship Id="rId8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ov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0"/>
          <p:cNvSpPr txBox="1"/>
          <p:nvPr>
            <p:ph type="ctrTitle"/>
          </p:nvPr>
        </p:nvSpPr>
        <p:spPr>
          <a:xfrm>
            <a:off x="5547946" y="1714293"/>
            <a:ext cx="6118536" cy="235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Arial"/>
              <a:buNone/>
              <a:defRPr b="1" sz="5200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0"/>
          <p:cNvSpPr txBox="1"/>
          <p:nvPr>
            <p:ph idx="1" type="subTitle"/>
          </p:nvPr>
        </p:nvSpPr>
        <p:spPr>
          <a:xfrm>
            <a:off x="5553017" y="4287396"/>
            <a:ext cx="3165231" cy="1085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" name="Google Shape;15;p10"/>
          <p:cNvSpPr txBox="1"/>
          <p:nvPr>
            <p:ph idx="2" type="body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n que contiene Patrón de fondo&#10;&#10;El contenido generado por IA puede ser incorrecto." id="16" name="Google Shape;1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066" y="-996175"/>
            <a:ext cx="1397934" cy="7466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o&#10;&#10;El contenido generado por IA puede ser incorrecto." id="17" name="Google Shape;1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96799" y="29878"/>
            <a:ext cx="1557945" cy="15579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El contenido generado por IA puede ser incorrecto." id="18" name="Google Shape;1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32571" y="183800"/>
            <a:ext cx="2962322" cy="125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47946" y="6331346"/>
            <a:ext cx="990404" cy="313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0"/>
          <p:cNvPicPr preferRelativeResize="0"/>
          <p:nvPr/>
        </p:nvPicPr>
        <p:blipFill rotWithShape="1">
          <a:blip r:embed="rId7">
            <a:alphaModFix/>
          </a:blip>
          <a:srcRect b="21529" l="0" r="0" t="21529"/>
          <a:stretch/>
        </p:blipFill>
        <p:spPr>
          <a:xfrm>
            <a:off x="6559912" y="6236231"/>
            <a:ext cx="1412470" cy="45240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0"/>
          <p:cNvSpPr txBox="1"/>
          <p:nvPr/>
        </p:nvSpPr>
        <p:spPr>
          <a:xfrm>
            <a:off x="5422060" y="5878526"/>
            <a:ext cx="2272032" cy="2312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BSC AI Factory Partners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tipo&#10;&#10;El contenido generado por IA puede ser incorrecto." id="22" name="Google Shape;22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021015" y="6181204"/>
            <a:ext cx="347633" cy="4635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dibujo, cerca, luz&#10;&#10;El contenido generado por IA puede ser incorrecto." id="23" name="Google Shape;23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07214" y="6261825"/>
            <a:ext cx="550286" cy="36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10"/>
          <p:cNvSpPr txBox="1"/>
          <p:nvPr/>
        </p:nvSpPr>
        <p:spPr>
          <a:xfrm>
            <a:off x="9455871" y="5885936"/>
            <a:ext cx="167744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Affiliated entities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25;p10"/>
          <p:cNvCxnSpPr/>
          <p:nvPr/>
        </p:nvCxnSpPr>
        <p:spPr>
          <a:xfrm rot="10800000">
            <a:off x="9382969" y="5916317"/>
            <a:ext cx="0" cy="728398"/>
          </a:xfrm>
          <a:prstGeom prst="straightConnector1">
            <a:avLst/>
          </a:prstGeom>
          <a:noFill/>
          <a:ln cap="flat" cmpd="sng" w="9525">
            <a:solidFill>
              <a:srgbClr val="8DA9DB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Texto&#10;&#10;El contenido generado por IA puede ser incorrecto." id="26" name="Google Shape;26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204153" y="6076817"/>
            <a:ext cx="890255" cy="8902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o&#10;&#10;El contenido generado por IA puede ser incorrecto." id="27" name="Google Shape;27;p1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541374" y="6259121"/>
            <a:ext cx="1524250" cy="457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/>
          <p:nvPr/>
        </p:nvSpPr>
        <p:spPr>
          <a:xfrm>
            <a:off x="0" y="388434"/>
            <a:ext cx="10905977" cy="787351"/>
          </a:xfrm>
          <a:prstGeom prst="rect">
            <a:avLst/>
          </a:prstGeom>
          <a:solidFill>
            <a:srgbClr val="1C3076"/>
          </a:solidFill>
          <a:ln cap="flat" cmpd="sng" w="12700">
            <a:solidFill>
              <a:srgbClr val="2641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1"/>
          <p:cNvSpPr/>
          <p:nvPr/>
        </p:nvSpPr>
        <p:spPr>
          <a:xfrm>
            <a:off x="11014532" y="388433"/>
            <a:ext cx="1177467" cy="78735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1"/>
          <p:cNvSpPr txBox="1"/>
          <p:nvPr>
            <p:ph type="title"/>
          </p:nvPr>
        </p:nvSpPr>
        <p:spPr>
          <a:xfrm>
            <a:off x="1429593" y="542427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1"/>
          <p:cNvSpPr/>
          <p:nvPr/>
        </p:nvSpPr>
        <p:spPr>
          <a:xfrm>
            <a:off x="1" y="1297409"/>
            <a:ext cx="12192000" cy="44839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1"/>
          <p:cNvSpPr txBox="1"/>
          <p:nvPr>
            <p:ph idx="1" type="body"/>
          </p:nvPr>
        </p:nvSpPr>
        <p:spPr>
          <a:xfrm>
            <a:off x="1261439" y="1504335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i="0" sz="2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 cover">
  <p:cSld name="Back cov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3"/>
          <p:cNvSpPr txBox="1"/>
          <p:nvPr>
            <p:ph type="ctrTitle"/>
          </p:nvPr>
        </p:nvSpPr>
        <p:spPr>
          <a:xfrm>
            <a:off x="3036732" y="1484754"/>
            <a:ext cx="6118536" cy="17944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ts val="8000"/>
              <a:buFont typeface="Arial"/>
              <a:buNone/>
              <a:defRPr b="0" i="0" sz="8000">
                <a:solidFill>
                  <a:srgbClr val="173A7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Icono&#10;&#10;El contenido generado por IA puede ser incorrecto." id="36" name="Google Shape;3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96799" y="29878"/>
            <a:ext cx="1557945" cy="155794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3"/>
          <p:cNvSpPr txBox="1"/>
          <p:nvPr>
            <p:ph idx="1" type="subTitle"/>
          </p:nvPr>
        </p:nvSpPr>
        <p:spPr>
          <a:xfrm>
            <a:off x="4513385" y="3548351"/>
            <a:ext cx="3165231" cy="1085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3A74"/>
              </a:buClr>
              <a:buSzPts val="2400"/>
              <a:buNone/>
              <a:defRPr sz="2400">
                <a:solidFill>
                  <a:srgbClr val="173A7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8" name="Google Shape;38;p13"/>
          <p:cNvSpPr txBox="1"/>
          <p:nvPr/>
        </p:nvSpPr>
        <p:spPr>
          <a:xfrm>
            <a:off x="221786" y="6245288"/>
            <a:ext cx="4956703" cy="5660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ct val="100000"/>
              <a:buFont typeface="Arial"/>
              <a:buNone/>
            </a:pPr>
            <a:r>
              <a:rPr b="0" i="0" lang="es-ES" sz="1800" u="none" cap="none" strike="noStrike">
                <a:solidFill>
                  <a:srgbClr val="173A74"/>
                </a:solidFill>
                <a:latin typeface="Arial"/>
                <a:ea typeface="Arial"/>
                <a:cs typeface="Arial"/>
                <a:sym typeface="Arial"/>
              </a:rPr>
              <a:t>This project has received funding from the European High-Performance Computing Joint Undertaking (JU) under grant agreement No 101234399 and Spain, Portugal, Romania and Türkiye. The JU receives support from the European Union’s Horizon Europe Programme. </a:t>
            </a:r>
            <a:endParaRPr b="0" i="0" sz="1800" u="none" cap="none" strike="noStrike">
              <a:solidFill>
                <a:srgbClr val="173A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n que contiene Escala de tiempo&#10;&#10;El contenido generado por IA puede ser incorrecto." id="39" name="Google Shape;3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1787" y="5769456"/>
            <a:ext cx="1478682" cy="353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47946" y="6331346"/>
            <a:ext cx="990404" cy="313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13"/>
          <p:cNvPicPr preferRelativeResize="0"/>
          <p:nvPr/>
        </p:nvPicPr>
        <p:blipFill rotWithShape="1">
          <a:blip r:embed="rId6">
            <a:alphaModFix/>
          </a:blip>
          <a:srcRect b="21529" l="0" r="0" t="21529"/>
          <a:stretch/>
        </p:blipFill>
        <p:spPr>
          <a:xfrm>
            <a:off x="6559912" y="6236231"/>
            <a:ext cx="1412470" cy="452409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3"/>
          <p:cNvSpPr txBox="1"/>
          <p:nvPr/>
        </p:nvSpPr>
        <p:spPr>
          <a:xfrm>
            <a:off x="5422060" y="5878526"/>
            <a:ext cx="22720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rPr>
              <a:t>BSC AI Factory Partners</a:t>
            </a:r>
            <a:endParaRPr b="0" i="0" sz="1600" u="none" cap="none" strike="noStrike">
              <a:solidFill>
                <a:srgbClr val="0048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tipo&#10;&#10;El contenido generado por IA puede ser incorrecto." id="43" name="Google Shape;43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21015" y="6181204"/>
            <a:ext cx="347633" cy="4635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dibujo, cerca, luz&#10;&#10;El contenido generado por IA puede ser incorrecto." id="44" name="Google Shape;44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607214" y="6261825"/>
            <a:ext cx="550286" cy="36755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3"/>
          <p:cNvSpPr txBox="1"/>
          <p:nvPr/>
        </p:nvSpPr>
        <p:spPr>
          <a:xfrm>
            <a:off x="9455871" y="5885936"/>
            <a:ext cx="167744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rPr>
              <a:t>Affiliated entities</a:t>
            </a:r>
            <a:endParaRPr b="0" i="0" sz="1600" u="none" cap="none" strike="noStrike">
              <a:solidFill>
                <a:srgbClr val="0048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" name="Google Shape;46;p13"/>
          <p:cNvCxnSpPr/>
          <p:nvPr/>
        </p:nvCxnSpPr>
        <p:spPr>
          <a:xfrm rot="10800000">
            <a:off x="9382969" y="5916317"/>
            <a:ext cx="0" cy="728398"/>
          </a:xfrm>
          <a:prstGeom prst="straightConnector1">
            <a:avLst/>
          </a:prstGeom>
          <a:noFill/>
          <a:ln cap="flat" cmpd="sng" w="9525">
            <a:solidFill>
              <a:srgbClr val="2F5496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Texto&#10;&#10;El contenido generado por IA puede ser incorrecto." id="47" name="Google Shape;47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204153" y="6076817"/>
            <a:ext cx="890255" cy="8902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o&#10;&#10;El contenido generado por IA puede ser incorrecto." id="48" name="Google Shape;48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541374" y="6259121"/>
            <a:ext cx="1524250" cy="4578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El contenido generado por IA puede ser incorrecto." id="49" name="Google Shape;49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19308" y="183800"/>
            <a:ext cx="2962322" cy="1250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de la pantalla de un celular con texto e imagen&#10;&#10;El contenido generado por IA puede ser incorrecto." id="50" name="Google Shape;50;p1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19308" y="5205324"/>
            <a:ext cx="2046715" cy="455747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3"/>
          <p:cNvSpPr/>
          <p:nvPr/>
        </p:nvSpPr>
        <p:spPr>
          <a:xfrm>
            <a:off x="3371861" y="5215540"/>
            <a:ext cx="1537727" cy="4158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3"/>
          <p:cNvSpPr/>
          <p:nvPr/>
        </p:nvSpPr>
        <p:spPr>
          <a:xfrm>
            <a:off x="1905655" y="5817801"/>
            <a:ext cx="1280869" cy="32774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exto&#10;&#10;El contenido generado por IA puede ser incorrecto." id="53" name="Google Shape;53;p1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462248" y="5547988"/>
            <a:ext cx="1537727" cy="864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hyperlink" Target="https://creativecommons.org/licenses/by-nc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image" Target="../media/image37.png"/><Relationship Id="rId6" Type="http://schemas.openxmlformats.org/officeDocument/2006/relationships/image" Target="../media/image3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image" Target="../media/image36.png"/><Relationship Id="rId6" Type="http://schemas.openxmlformats.org/officeDocument/2006/relationships/image" Target="../media/image2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image" Target="../media/image3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1.png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hyperlink" Target="https://creativecommons.org/licenses/by-nc/4.0/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4.png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hyperlink" Target="https://creativecommons.org/licenses/by-nc/4.0/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image" Target="../media/image3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image" Target="../media/image23.png"/><Relationship Id="rId6" Type="http://schemas.openxmlformats.org/officeDocument/2006/relationships/image" Target="../media/image3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image" Target="../media/image27.png"/><Relationship Id="rId6" Type="http://schemas.openxmlformats.org/officeDocument/2006/relationships/hyperlink" Target="https://www.marsdd.com/magazine/why-women-have-been-excluded-from-medical-studies-about-their-own-bodies/" TargetMode="Externa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image" Target="../media/image29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image" Target="../media/image39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image" Target="../media/image40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"/>
          <p:cNvSpPr txBox="1"/>
          <p:nvPr>
            <p:ph type="ctrTitle"/>
          </p:nvPr>
        </p:nvSpPr>
        <p:spPr>
          <a:xfrm>
            <a:off x="5547946" y="1714293"/>
            <a:ext cx="6118536" cy="235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ct val="111111"/>
              <a:buFont typeface="Arial"/>
              <a:buNone/>
            </a:pPr>
            <a:r>
              <a:rPr i="1" lang="es-ES" sz="3600"/>
              <a:t>Evaluation of AI algorithms for biomedical research and sex and gender biases in AI</a:t>
            </a:r>
            <a:br>
              <a:rPr i="1" lang="es-ES" sz="3600"/>
            </a:br>
            <a:r>
              <a:rPr b="0" lang="es-ES" sz="3600">
                <a:solidFill>
                  <a:srgbClr val="757070"/>
                </a:solidFill>
              </a:rPr>
              <a:t>Block 1: Fundamentals and Concepts. Part 2</a:t>
            </a:r>
            <a:br>
              <a:rPr lang="es-ES" sz="3600">
                <a:solidFill>
                  <a:schemeClr val="lt1"/>
                </a:solidFill>
              </a:rPr>
            </a:br>
            <a:endParaRPr i="1" sz="360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"/>
          <p:cNvSpPr txBox="1"/>
          <p:nvPr>
            <p:ph idx="1" type="subTitle"/>
          </p:nvPr>
        </p:nvSpPr>
        <p:spPr>
          <a:xfrm>
            <a:off x="5547946" y="4141803"/>
            <a:ext cx="6118536" cy="57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b="1" lang="es-ES" sz="1800">
                <a:solidFill>
                  <a:srgbClr val="004890"/>
                </a:solidFill>
              </a:rPr>
              <a:t>Carolina Belver Aguilar, BSC</a:t>
            </a:r>
            <a:endParaRPr b="1" sz="1800">
              <a:solidFill>
                <a:srgbClr val="004890"/>
              </a:solidFill>
            </a:endParaRPr>
          </a:p>
        </p:txBody>
      </p:sp>
      <p:sp>
        <p:nvSpPr>
          <p:cNvPr id="61" name="Google Shape;61;p1"/>
          <p:cNvSpPr txBox="1"/>
          <p:nvPr>
            <p:ph idx="2" type="body"/>
          </p:nvPr>
        </p:nvSpPr>
        <p:spPr>
          <a:xfrm>
            <a:off x="990293" y="5734211"/>
            <a:ext cx="32553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ES"/>
              <a:t>26/01/26</a:t>
            </a:r>
            <a:endParaRPr/>
          </a:p>
        </p:txBody>
      </p:sp>
      <p:sp>
        <p:nvSpPr>
          <p:cNvPr id="62" name="Google Shape;62;p1"/>
          <p:cNvSpPr txBox="1"/>
          <p:nvPr/>
        </p:nvSpPr>
        <p:spPr>
          <a:xfrm>
            <a:off x="-9783" y="6400915"/>
            <a:ext cx="5226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ES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2026  Barcelona Supercomputing Center - Centro Nacional de Supercomputación. </a:t>
            </a:r>
            <a:endParaRPr b="1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ES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Author: Carolina Belver Aguilar. Material licensed under</a:t>
            </a:r>
            <a:r>
              <a:rPr b="1" i="0" lang="es-ES" sz="800" u="none" cap="none" strike="noStrike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r>
              <a:rPr b="1" i="0" lang="es-ES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Health questions AI aims to answer</a:t>
            </a:r>
            <a:endParaRPr/>
          </a:p>
        </p:txBody>
      </p:sp>
      <p:sp>
        <p:nvSpPr>
          <p:cNvPr id="137" name="Google Shape;137;p21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1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AI systems in healthcare are often designed to help </a:t>
            </a:r>
            <a:r>
              <a:rPr b="1" lang="es-ES" sz="2400">
                <a:solidFill>
                  <a:schemeClr val="dk1"/>
                </a:solidFill>
              </a:rPr>
              <a:t>answer fundamental questions: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i="1" lang="es-ES" sz="2200"/>
              <a:t>Am I sick?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i="1" lang="es-ES" sz="2200"/>
              <a:t>Will I develop a disease in the future?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i="1" lang="es-ES" sz="2200"/>
              <a:t>Which treatment is most appropriate for me?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These questions are deeply </a:t>
            </a:r>
            <a:r>
              <a:rPr b="1" lang="es-ES" sz="2400">
                <a:solidFill>
                  <a:schemeClr val="dk1"/>
                </a:solidFill>
              </a:rPr>
              <a:t>personal and sensitive</a:t>
            </a:r>
            <a:r>
              <a:rPr lang="es-ES" sz="2400"/>
              <a:t>, which increases the </a:t>
            </a:r>
            <a:r>
              <a:rPr lang="es-ES" sz="2400">
                <a:solidFill>
                  <a:srgbClr val="0070C0"/>
                </a:solidFill>
              </a:rPr>
              <a:t>ethical and societal responsibility of AI systems</a:t>
            </a:r>
            <a:r>
              <a:rPr lang="es-ES" sz="2400"/>
              <a:t>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The promise and the reality of AI in health</a:t>
            </a:r>
            <a:endParaRPr/>
          </a:p>
        </p:txBody>
      </p:sp>
      <p:sp>
        <p:nvSpPr>
          <p:cNvPr id="144" name="Google Shape;144;p22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2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3160"/>
              <a:buFont typeface="Arial"/>
              <a:buChar char="•"/>
            </a:pPr>
            <a:r>
              <a:rPr lang="es-ES" sz="2600"/>
              <a:t>AI promises faster diagnosis, improved accuracy and more personalised care.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3160"/>
              <a:buFont typeface="Arial"/>
              <a:buChar char="•"/>
            </a:pPr>
            <a:r>
              <a:rPr lang="es-ES" sz="2600"/>
              <a:t>However, many AI systems have </a:t>
            </a:r>
            <a:r>
              <a:rPr lang="es-ES" sz="2600">
                <a:solidFill>
                  <a:srgbClr val="0070C0"/>
                </a:solidFill>
              </a:rPr>
              <a:t>limited validation</a:t>
            </a:r>
            <a:r>
              <a:rPr lang="es-ES" sz="2600"/>
              <a:t>, are </a:t>
            </a:r>
            <a:r>
              <a:rPr lang="es-ES" sz="2600">
                <a:solidFill>
                  <a:srgbClr val="0070C0"/>
                </a:solidFill>
              </a:rPr>
              <a:t>tested on narrow populations </a:t>
            </a:r>
            <a:r>
              <a:rPr lang="es-ES" sz="2600"/>
              <a:t>and </a:t>
            </a:r>
            <a:r>
              <a:rPr lang="es-ES" sz="2600">
                <a:solidFill>
                  <a:srgbClr val="0070C0"/>
                </a:solidFill>
              </a:rPr>
              <a:t>fail to generalise to real-world clinical settings</a:t>
            </a:r>
            <a:r>
              <a:rPr lang="es-ES" sz="26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3160"/>
              <a:buFont typeface="Arial"/>
              <a:buChar char="•"/>
            </a:pPr>
            <a:r>
              <a:rPr lang="es-ES" sz="2600"/>
              <a:t>This </a:t>
            </a:r>
            <a:r>
              <a:rPr b="1" lang="es-ES" sz="2600"/>
              <a:t>gap between promise and reality </a:t>
            </a:r>
            <a:r>
              <a:rPr lang="es-ES" sz="2600"/>
              <a:t>is where many biases emerge.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Roadmap</a:t>
            </a:r>
            <a:endParaRPr/>
          </a:p>
        </p:txBody>
      </p:sp>
      <p:sp>
        <p:nvSpPr>
          <p:cNvPr id="151" name="Google Shape;151;p23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23"/>
          <p:cNvGrpSpPr/>
          <p:nvPr/>
        </p:nvGrpSpPr>
        <p:grpSpPr>
          <a:xfrm>
            <a:off x="2001327" y="2437710"/>
            <a:ext cx="7016563" cy="995169"/>
            <a:chOff x="2001327" y="2437710"/>
            <a:chExt cx="7016563" cy="995169"/>
          </a:xfrm>
        </p:grpSpPr>
        <p:sp>
          <p:nvSpPr>
            <p:cNvPr id="153" name="Google Shape;153;p23"/>
            <p:cNvSpPr/>
            <p:nvPr/>
          </p:nvSpPr>
          <p:spPr>
            <a:xfrm>
              <a:off x="2001327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3"/>
            <p:cNvSpPr/>
            <p:nvPr/>
          </p:nvSpPr>
          <p:spPr>
            <a:xfrm>
              <a:off x="3789264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3"/>
            <p:cNvSpPr/>
            <p:nvPr/>
          </p:nvSpPr>
          <p:spPr>
            <a:xfrm>
              <a:off x="5577201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3"/>
            <p:cNvSpPr/>
            <p:nvPr/>
          </p:nvSpPr>
          <p:spPr>
            <a:xfrm>
              <a:off x="7365138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3"/>
            <p:cNvSpPr txBox="1"/>
            <p:nvPr/>
          </p:nvSpPr>
          <p:spPr>
            <a:xfrm>
              <a:off x="2001327" y="3001992"/>
              <a:ext cx="978408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AI</a:t>
              </a:r>
              <a:endParaRPr/>
            </a:p>
          </p:txBody>
        </p:sp>
        <p:sp>
          <p:nvSpPr>
            <p:cNvPr id="158" name="Google Shape;158;p23"/>
            <p:cNvSpPr txBox="1"/>
            <p:nvPr/>
          </p:nvSpPr>
          <p:spPr>
            <a:xfrm>
              <a:off x="3148379" y="2998111"/>
              <a:ext cx="2260177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Responsible AI</a:t>
              </a:r>
              <a:endParaRPr/>
            </a:p>
          </p:txBody>
        </p:sp>
        <p:sp>
          <p:nvSpPr>
            <p:cNvPr id="159" name="Google Shape;159;p23"/>
            <p:cNvSpPr txBox="1"/>
            <p:nvPr/>
          </p:nvSpPr>
          <p:spPr>
            <a:xfrm>
              <a:off x="5577201" y="2998113"/>
              <a:ext cx="978408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Bias</a:t>
              </a:r>
              <a:endParaRPr/>
            </a:p>
          </p:txBody>
        </p:sp>
        <p:sp>
          <p:nvSpPr>
            <p:cNvPr id="160" name="Google Shape;160;p23"/>
            <p:cNvSpPr txBox="1"/>
            <p:nvPr/>
          </p:nvSpPr>
          <p:spPr>
            <a:xfrm>
              <a:off x="6690794" y="2998112"/>
              <a:ext cx="2327096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Sex and Gender</a:t>
              </a:r>
              <a:endParaRPr/>
            </a:p>
          </p:txBody>
        </p:sp>
      </p:grpSp>
      <p:sp>
        <p:nvSpPr>
          <p:cNvPr id="161" name="Google Shape;161;p23"/>
          <p:cNvSpPr/>
          <p:nvPr/>
        </p:nvSpPr>
        <p:spPr>
          <a:xfrm>
            <a:off x="3458310" y="2053082"/>
            <a:ext cx="1570007" cy="136297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AI in healthcare is high-risk</a:t>
            </a:r>
            <a:endParaRPr/>
          </a:p>
        </p:txBody>
      </p:sp>
      <p:sp>
        <p:nvSpPr>
          <p:cNvPr id="167" name="Google Shape;167;p24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4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Most </a:t>
            </a:r>
            <a:r>
              <a:rPr b="1" lang="es-ES" sz="2400"/>
              <a:t>AI systems used in health </a:t>
            </a:r>
            <a:r>
              <a:rPr lang="es-ES" sz="2400"/>
              <a:t>are considered </a:t>
            </a:r>
            <a:r>
              <a:rPr b="1" lang="es-ES" sz="2400"/>
              <a:t>high-risk</a:t>
            </a:r>
            <a:r>
              <a:rPr lang="es-ES" sz="2400"/>
              <a:t> technologies.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>
                <a:solidFill>
                  <a:srgbClr val="0070C0"/>
                </a:solidFill>
              </a:rPr>
              <a:t>They can influence </a:t>
            </a:r>
            <a:r>
              <a:rPr lang="es-ES" sz="2400"/>
              <a:t>clinical decisions such as </a:t>
            </a:r>
            <a:r>
              <a:rPr lang="es-ES" sz="2400">
                <a:solidFill>
                  <a:srgbClr val="0070C0"/>
                </a:solidFill>
              </a:rPr>
              <a:t>diagnosis, treatment selection, monitoring or triage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i="1" lang="es-ES" sz="2400"/>
              <a:t>Errors or biases in these systems may directly affect patient safety, health outcomes and trust in healthcare systems.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5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What do we mean by Responsible AI</a:t>
            </a:r>
            <a:endParaRPr/>
          </a:p>
        </p:txBody>
      </p:sp>
      <p:sp>
        <p:nvSpPr>
          <p:cNvPr id="174" name="Google Shape;174;p25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5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498"/>
              <a:buNone/>
            </a:pPr>
            <a:r>
              <a:rPr lang="es-ES" sz="2600"/>
              <a:t>Responsible AI refers to the development and use of AI systems that are: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039"/>
              <a:buFont typeface="Noto Sans Symbols"/>
              <a:buChar char="⮚"/>
            </a:pPr>
            <a:r>
              <a:rPr lang="es-ES" sz="2400"/>
              <a:t>Fair and non-discriminatory.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039"/>
              <a:buFont typeface="Noto Sans Symbols"/>
              <a:buChar char="⮚"/>
            </a:pPr>
            <a:r>
              <a:rPr lang="es-ES" sz="2400"/>
              <a:t>Transparent and explainable.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039"/>
              <a:buFont typeface="Noto Sans Symbols"/>
              <a:buChar char="⮚"/>
            </a:pPr>
            <a:r>
              <a:rPr lang="es-ES" sz="2400"/>
              <a:t>Accountable and auditable.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039"/>
              <a:buFont typeface="Noto Sans Symbols"/>
              <a:buChar char="⮚"/>
            </a:pPr>
            <a:r>
              <a:rPr lang="es-ES" sz="2400"/>
              <a:t>Robust and safe.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498"/>
              <a:buNone/>
            </a:pPr>
            <a:r>
              <a:rPr lang="es-ES" sz="2600"/>
              <a:t>In healthcare, Responsible AI aims to ensure that AI improve care </a:t>
            </a:r>
            <a:r>
              <a:rPr b="1" lang="es-ES" sz="2600"/>
              <a:t>for all, </a:t>
            </a:r>
            <a:r>
              <a:rPr lang="es-ES" sz="2600"/>
              <a:t>not only for some groups.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6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Responsible AI goes beyond ethics</a:t>
            </a:r>
            <a:endParaRPr/>
          </a:p>
        </p:txBody>
      </p:sp>
      <p:sp>
        <p:nvSpPr>
          <p:cNvPr id="181" name="Google Shape;181;p26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6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034"/>
              <a:buNone/>
            </a:pPr>
            <a:r>
              <a:rPr b="1" lang="es-ES" sz="2800"/>
              <a:t>Responsible AI is not only an ethical concern</a:t>
            </a:r>
            <a:r>
              <a:rPr lang="es-ES" sz="2800"/>
              <a:t>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034"/>
              <a:buNone/>
            </a:pPr>
            <a:r>
              <a:rPr lang="es-ES" sz="2800"/>
              <a:t>It also involves: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039"/>
              <a:buFont typeface="Noto Sans Symbols"/>
              <a:buChar char="⮚"/>
            </a:pPr>
            <a:r>
              <a:rPr lang="es-ES" sz="2400"/>
              <a:t>Technical quality and robustness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039"/>
              <a:buFont typeface="Noto Sans Symbols"/>
              <a:buChar char="⮚"/>
            </a:pPr>
            <a:r>
              <a:rPr lang="es-ES" sz="2400"/>
              <a:t>Legal and regulatory compliance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039"/>
              <a:buFont typeface="Noto Sans Symbols"/>
              <a:buChar char="⮚"/>
            </a:pPr>
            <a:r>
              <a:rPr lang="es-ES" sz="2400"/>
              <a:t>Social impact and trust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039"/>
              <a:buFont typeface="Noto Sans Symbols"/>
              <a:buChar char="⮚"/>
            </a:pPr>
            <a:r>
              <a:rPr lang="es-ES" sz="2400"/>
              <a:t>Clinical relevance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034"/>
              <a:buNone/>
            </a:pPr>
            <a:r>
              <a:rPr lang="es-ES" sz="2800"/>
              <a:t>Ignoring any of these dimensions can compromise the effectiveness of AI in healthcare.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7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Why responsible AI matters in health</a:t>
            </a:r>
            <a:endParaRPr/>
          </a:p>
        </p:txBody>
      </p:sp>
      <p:sp>
        <p:nvSpPr>
          <p:cNvPr id="188" name="Google Shape;188;p27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7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Responsible AI contributes to: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200"/>
              <a:t>Safer clinical decision-making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200"/>
              <a:t>Reduced risk of harm and inequality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200"/>
              <a:t>Increased trust from patients and professionals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200"/>
              <a:t>Better adoption in real-world settings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400"/>
              <a:t>In healthcare, responsibility is a prerequisite for impact.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Transparency and open approaches</a:t>
            </a:r>
            <a:endParaRPr/>
          </a:p>
        </p:txBody>
      </p:sp>
      <p:sp>
        <p:nvSpPr>
          <p:cNvPr id="195" name="Google Shape;195;p28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8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>
                <a:solidFill>
                  <a:srgbClr val="0070C0"/>
                </a:solidFill>
              </a:rPr>
              <a:t>Transparency is a key component of Responsible AI.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Open approaches, such as </a:t>
            </a:r>
            <a:r>
              <a:rPr lang="es-ES" sz="2400">
                <a:solidFill>
                  <a:srgbClr val="0070C0"/>
                </a:solidFill>
              </a:rPr>
              <a:t>shared documentation, open methods and community review</a:t>
            </a:r>
            <a:r>
              <a:rPr lang="es-ES" sz="2400"/>
              <a:t>, can help identify limitations, biases and risks earlier.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>
                <a:solidFill>
                  <a:schemeClr val="dk1"/>
                </a:solidFill>
              </a:rPr>
              <a:t>Transparency</a:t>
            </a:r>
            <a:r>
              <a:rPr lang="es-ES" sz="2400">
                <a:solidFill>
                  <a:srgbClr val="0070C0"/>
                </a:solidFill>
              </a:rPr>
              <a:t> </a:t>
            </a:r>
            <a:r>
              <a:rPr lang="es-ES" sz="2400">
                <a:solidFill>
                  <a:schemeClr val="dk1"/>
                </a:solidFill>
              </a:rPr>
              <a:t>does not eliminate bias</a:t>
            </a:r>
            <a:r>
              <a:rPr lang="es-ES" sz="2400"/>
              <a:t>, but it </a:t>
            </a:r>
            <a:r>
              <a:rPr b="1" lang="es-ES" sz="2400">
                <a:solidFill>
                  <a:schemeClr val="dk1"/>
                </a:solidFill>
              </a:rPr>
              <a:t>makes it visible</a:t>
            </a:r>
            <a:r>
              <a:rPr lang="es-ES" sz="2400"/>
              <a:t> and actionable.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9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Take-home: Responsible AI</a:t>
            </a:r>
            <a:endParaRPr/>
          </a:p>
        </p:txBody>
      </p:sp>
      <p:sp>
        <p:nvSpPr>
          <p:cNvPr id="202" name="Google Shape;202;p29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9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/>
              <a:t>Responsible AI in healthcare is about quality.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It aims to ensure that AI systems are reliable, fair and useful in real clinical contexts.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/>
              <a:t>Without responsibility, AI risks enforcing existing problems rather than solving them.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0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Roadmap</a:t>
            </a:r>
            <a:endParaRPr/>
          </a:p>
        </p:txBody>
      </p:sp>
      <p:sp>
        <p:nvSpPr>
          <p:cNvPr id="209" name="Google Shape;209;p30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0" name="Google Shape;210;p30"/>
          <p:cNvGrpSpPr/>
          <p:nvPr/>
        </p:nvGrpSpPr>
        <p:grpSpPr>
          <a:xfrm>
            <a:off x="2001327" y="2437710"/>
            <a:ext cx="7016563" cy="995169"/>
            <a:chOff x="2001327" y="2437710"/>
            <a:chExt cx="7016563" cy="995169"/>
          </a:xfrm>
        </p:grpSpPr>
        <p:sp>
          <p:nvSpPr>
            <p:cNvPr id="211" name="Google Shape;211;p30"/>
            <p:cNvSpPr/>
            <p:nvPr/>
          </p:nvSpPr>
          <p:spPr>
            <a:xfrm>
              <a:off x="2001327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30"/>
            <p:cNvSpPr/>
            <p:nvPr/>
          </p:nvSpPr>
          <p:spPr>
            <a:xfrm>
              <a:off x="3789264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30"/>
            <p:cNvSpPr/>
            <p:nvPr/>
          </p:nvSpPr>
          <p:spPr>
            <a:xfrm>
              <a:off x="5577201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30"/>
            <p:cNvSpPr/>
            <p:nvPr/>
          </p:nvSpPr>
          <p:spPr>
            <a:xfrm>
              <a:off x="7365138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30"/>
            <p:cNvSpPr txBox="1"/>
            <p:nvPr/>
          </p:nvSpPr>
          <p:spPr>
            <a:xfrm>
              <a:off x="2001327" y="3001992"/>
              <a:ext cx="978408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AI</a:t>
              </a:r>
              <a:endParaRPr/>
            </a:p>
          </p:txBody>
        </p:sp>
        <p:sp>
          <p:nvSpPr>
            <p:cNvPr id="216" name="Google Shape;216;p30"/>
            <p:cNvSpPr txBox="1"/>
            <p:nvPr/>
          </p:nvSpPr>
          <p:spPr>
            <a:xfrm>
              <a:off x="3148379" y="2998111"/>
              <a:ext cx="2260177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Responsible AI</a:t>
              </a:r>
              <a:endParaRPr/>
            </a:p>
          </p:txBody>
        </p:sp>
        <p:sp>
          <p:nvSpPr>
            <p:cNvPr id="217" name="Google Shape;217;p30"/>
            <p:cNvSpPr txBox="1"/>
            <p:nvPr/>
          </p:nvSpPr>
          <p:spPr>
            <a:xfrm>
              <a:off x="5577201" y="2998113"/>
              <a:ext cx="978408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Bias</a:t>
              </a:r>
              <a:endParaRPr/>
            </a:p>
          </p:txBody>
        </p:sp>
        <p:sp>
          <p:nvSpPr>
            <p:cNvPr id="218" name="Google Shape;218;p30"/>
            <p:cNvSpPr txBox="1"/>
            <p:nvPr/>
          </p:nvSpPr>
          <p:spPr>
            <a:xfrm>
              <a:off x="6690794" y="2998112"/>
              <a:ext cx="2327096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Sex and Gender</a:t>
              </a:r>
              <a:endParaRPr/>
            </a:p>
          </p:txBody>
        </p:sp>
      </p:grpSp>
      <p:sp>
        <p:nvSpPr>
          <p:cNvPr id="219" name="Google Shape;219;p30"/>
          <p:cNvSpPr/>
          <p:nvPr/>
        </p:nvSpPr>
        <p:spPr>
          <a:xfrm>
            <a:off x="5213439" y="2066024"/>
            <a:ext cx="1570007" cy="136297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Diagrama&#10;&#10;El contenido generado por IA puede ser incorrecto." id="67" name="Google Shape;67;p2"/>
          <p:cNvPicPr preferRelativeResize="0"/>
          <p:nvPr/>
        </p:nvPicPr>
        <p:blipFill rotWithShape="1">
          <a:blip r:embed="rId3">
            <a:alphaModFix amt="20000"/>
          </a:blip>
          <a:srcRect b="11269" l="20795" r="23015" t="39525"/>
          <a:stretch/>
        </p:blipFill>
        <p:spPr>
          <a:xfrm>
            <a:off x="3234361" y="1283108"/>
            <a:ext cx="7696200" cy="4493073"/>
          </a:xfrm>
          <a:prstGeom prst="ellipse">
            <a:avLst/>
          </a:prstGeom>
          <a:noFill/>
          <a:ln>
            <a:noFill/>
          </a:ln>
        </p:spPr>
      </p:pic>
      <p:sp>
        <p:nvSpPr>
          <p:cNvPr id="68" name="Google Shape;68;p2"/>
          <p:cNvSpPr txBox="1"/>
          <p:nvPr>
            <p:ph type="title"/>
          </p:nvPr>
        </p:nvSpPr>
        <p:spPr>
          <a:xfrm>
            <a:off x="1093285" y="580135"/>
            <a:ext cx="9669122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Why this session matters</a:t>
            </a:r>
            <a:endParaRPr/>
          </a:p>
        </p:txBody>
      </p:sp>
      <p:sp>
        <p:nvSpPr>
          <p:cNvPr id="69" name="Google Shape;69;p2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>
                <a:solidFill>
                  <a:srgbClr val="0070C0"/>
                </a:solidFill>
              </a:rPr>
              <a:t>AI systems increasingly influence clinical and research decision in healthcare.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>
                <a:solidFill>
                  <a:schemeClr val="dk1"/>
                </a:solidFill>
              </a:rPr>
              <a:t>These decisions </a:t>
            </a:r>
            <a:r>
              <a:rPr b="1" lang="es-ES" sz="2400">
                <a:solidFill>
                  <a:schemeClr val="dk1"/>
                </a:solidFill>
              </a:rPr>
              <a:t>affect real patients, </a:t>
            </a:r>
            <a:r>
              <a:rPr lang="es-ES" sz="2400">
                <a:solidFill>
                  <a:schemeClr val="dk1"/>
                </a:solidFill>
              </a:rPr>
              <a:t>often in high-risk contexts </a:t>
            </a:r>
            <a:r>
              <a:rPr lang="es-ES" sz="2400"/>
              <a:t>such as </a:t>
            </a:r>
            <a:r>
              <a:rPr lang="es-ES" sz="2400">
                <a:solidFill>
                  <a:srgbClr val="0070C0"/>
                </a:solidFill>
              </a:rPr>
              <a:t>diagnosis and treatment selection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>
                <a:solidFill>
                  <a:srgbClr val="0070C0"/>
                </a:solidFill>
              </a:rPr>
              <a:t>When bias is present in AI system, its impact is not theoretical. </a:t>
            </a:r>
            <a:r>
              <a:rPr lang="es-ES" sz="2400"/>
              <a:t>It can </a:t>
            </a:r>
            <a:r>
              <a:rPr lang="es-ES" sz="2400">
                <a:solidFill>
                  <a:schemeClr val="dk1"/>
                </a:solidFill>
              </a:rPr>
              <a:t>lead to unequal performance, unfair decisions and harm to specific population groups.</a:t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2026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What is bias</a:t>
            </a:r>
            <a:endParaRPr/>
          </a:p>
        </p:txBody>
      </p:sp>
      <p:sp>
        <p:nvSpPr>
          <p:cNvPr id="225" name="Google Shape;225;p31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1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Bias refers to a </a:t>
            </a:r>
            <a:r>
              <a:rPr b="1" lang="es-ES" sz="2400"/>
              <a:t>systematic error</a:t>
            </a:r>
            <a:r>
              <a:rPr lang="es-ES" sz="2400"/>
              <a:t> introduced by humans or machines.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>
                <a:solidFill>
                  <a:srgbClr val="0070C0"/>
                </a:solidFill>
              </a:rPr>
              <a:t>It leads to unfair or inaccurate outcomes </a:t>
            </a:r>
            <a:r>
              <a:rPr lang="es-ES" sz="2400"/>
              <a:t>that </a:t>
            </a:r>
            <a:r>
              <a:rPr lang="es-ES" sz="2400">
                <a:solidFill>
                  <a:srgbClr val="0070C0"/>
                </a:solidFill>
              </a:rPr>
              <a:t>disadvantage certain individuals or groups</a:t>
            </a:r>
            <a:r>
              <a:rPr lang="es-ES" sz="2400"/>
              <a:t>, often based on attributes such as sex, gender, age or socio-economic status.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es-ES" sz="2400">
                <a:solidFill>
                  <a:schemeClr val="dk1"/>
                </a:solidFill>
              </a:rPr>
              <a:t>Bias</a:t>
            </a:r>
            <a:r>
              <a:rPr b="1" lang="es-ES" sz="2400"/>
              <a:t> is not random noise, it </a:t>
            </a:r>
            <a:r>
              <a:rPr b="1" lang="es-ES" sz="2400">
                <a:solidFill>
                  <a:schemeClr val="dk1"/>
                </a:solidFill>
              </a:rPr>
              <a:t>follows patterns</a:t>
            </a:r>
            <a:r>
              <a:rPr b="1" lang="es-ES" sz="2400"/>
              <a:t>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2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Why bias matters in healthcare</a:t>
            </a:r>
            <a:endParaRPr/>
          </a:p>
        </p:txBody>
      </p:sp>
      <p:sp>
        <p:nvSpPr>
          <p:cNvPr id="232" name="Google Shape;232;p32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2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When bias is present in healthcare AI systems, it can lead to: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Unequal performance across population groups.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Systematic under- or over-diagnosis.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Reinforcement of existing health inequalities.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i="1" lang="es-ES" sz="2400">
                <a:solidFill>
                  <a:srgbClr val="0070C0"/>
                </a:solidFill>
              </a:rPr>
              <a:t>Because healthcare decisions are high-risk</a:t>
            </a:r>
            <a:r>
              <a:rPr i="1" lang="es-ES" sz="2400"/>
              <a:t>, </a:t>
            </a:r>
            <a:r>
              <a:rPr b="1" i="1" lang="es-ES" sz="2400"/>
              <a:t>the consequences of bias can be severe.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3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/>
              <a:t>Why bias matters in healthcare</a:t>
            </a:r>
            <a:endParaRPr/>
          </a:p>
        </p:txBody>
      </p:sp>
      <p:sp>
        <p:nvSpPr>
          <p:cNvPr id="239" name="Google Shape;239;p33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3"/>
          <p:cNvSpPr txBox="1"/>
          <p:nvPr/>
        </p:nvSpPr>
        <p:spPr>
          <a:xfrm>
            <a:off x="6425621" y="5765877"/>
            <a:ext cx="5766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M. Cano, “Ethics of AI”, AHEAD Training, July 2025.</a:t>
            </a:r>
            <a:endParaRPr/>
          </a:p>
        </p:txBody>
      </p:sp>
      <p:pic>
        <p:nvPicPr>
          <p:cNvPr descr="Interfaz de usuario gráfica, Texto&#10;&#10;El contenido generado por IA puede ser incorrecto." id="241" name="Google Shape;241;p33"/>
          <p:cNvPicPr preferRelativeResize="0"/>
          <p:nvPr/>
        </p:nvPicPr>
        <p:blipFill rotWithShape="1">
          <a:blip r:embed="rId5">
            <a:alphaModFix/>
          </a:blip>
          <a:srcRect b="0" l="0" r="0" t="13629"/>
          <a:stretch/>
        </p:blipFill>
        <p:spPr>
          <a:xfrm>
            <a:off x="505921" y="1229360"/>
            <a:ext cx="6220000" cy="4622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4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Bias is not a random error</a:t>
            </a:r>
            <a:endParaRPr/>
          </a:p>
        </p:txBody>
      </p:sp>
      <p:sp>
        <p:nvSpPr>
          <p:cNvPr id="247" name="Google Shape;247;p34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4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Unlike random errors, bias is: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Systematic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Predictable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Often embedded in processes and assumptions.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Because of this, bias can persist across datasets, models and deployments if it </a:t>
            </a:r>
            <a:r>
              <a:rPr lang="es-ES" sz="2400">
                <a:solidFill>
                  <a:srgbClr val="0070C0"/>
                </a:solidFill>
              </a:rPr>
              <a:t>is not explicitly addressed</a:t>
            </a:r>
            <a:r>
              <a:rPr lang="es-ES" sz="2400"/>
              <a:t>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5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Bias exists even in simple AI systems</a:t>
            </a:r>
            <a:endParaRPr/>
          </a:p>
        </p:txBody>
      </p:sp>
      <p:sp>
        <p:nvSpPr>
          <p:cNvPr id="254" name="Google Shape;254;p35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5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Bias is not limited to complex or clinical AI systems.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Even widely used applications, such as </a:t>
            </a:r>
            <a:r>
              <a:rPr lang="es-ES" sz="2400">
                <a:solidFill>
                  <a:srgbClr val="0070C0"/>
                </a:solidFill>
              </a:rPr>
              <a:t>language translation tools</a:t>
            </a:r>
            <a:r>
              <a:rPr lang="es-ES" sz="2400"/>
              <a:t>, have shown </a:t>
            </a:r>
            <a:r>
              <a:rPr lang="es-ES" sz="2400">
                <a:solidFill>
                  <a:srgbClr val="0070C0"/>
                </a:solidFill>
              </a:rPr>
              <a:t>gender and cultural biases </a:t>
            </a:r>
            <a:r>
              <a:rPr lang="es-ES" sz="2400"/>
              <a:t>that reflect stereotypes present in training data.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6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Bias on Google Translator</a:t>
            </a:r>
            <a:endParaRPr/>
          </a:p>
        </p:txBody>
      </p:sp>
      <p:sp>
        <p:nvSpPr>
          <p:cNvPr id="261" name="Google Shape;261;p36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6"/>
          <p:cNvSpPr txBox="1"/>
          <p:nvPr/>
        </p:nvSpPr>
        <p:spPr>
          <a:xfrm>
            <a:off x="6425621" y="5765877"/>
            <a:ext cx="57663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M.J. Rementeria, “Sex and Gender Bias in Health &amp; AI”, AHEAD Training, July 2025.</a:t>
            </a:r>
            <a:endParaRPr/>
          </a:p>
        </p:txBody>
      </p:sp>
      <p:grpSp>
        <p:nvGrpSpPr>
          <p:cNvPr id="263" name="Google Shape;263;p36"/>
          <p:cNvGrpSpPr/>
          <p:nvPr/>
        </p:nvGrpSpPr>
        <p:grpSpPr>
          <a:xfrm>
            <a:off x="1405705" y="1300480"/>
            <a:ext cx="10151497" cy="4465398"/>
            <a:chOff x="729863" y="889425"/>
            <a:chExt cx="7684274" cy="3809050"/>
          </a:xfrm>
        </p:grpSpPr>
        <p:pic>
          <p:nvPicPr>
            <p:cNvPr id="264" name="Google Shape;264;p3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29863" y="889425"/>
              <a:ext cx="7684274" cy="2093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3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29863" y="2587955"/>
              <a:ext cx="7684274" cy="21105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7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Bias on Google Translator</a:t>
            </a:r>
            <a:endParaRPr/>
          </a:p>
        </p:txBody>
      </p:sp>
      <p:sp>
        <p:nvSpPr>
          <p:cNvPr id="271" name="Google Shape;271;p37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7"/>
          <p:cNvSpPr txBox="1"/>
          <p:nvPr/>
        </p:nvSpPr>
        <p:spPr>
          <a:xfrm>
            <a:off x="6425621" y="5765877"/>
            <a:ext cx="57663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M.J. Rementeria, “Sex and Gender Bias in Health &amp; AI”, AHEAD Training, July 2025.</a:t>
            </a:r>
            <a:endParaRPr/>
          </a:p>
        </p:txBody>
      </p:sp>
      <p:grpSp>
        <p:nvGrpSpPr>
          <p:cNvPr id="273" name="Google Shape;273;p37"/>
          <p:cNvGrpSpPr/>
          <p:nvPr/>
        </p:nvGrpSpPr>
        <p:grpSpPr>
          <a:xfrm>
            <a:off x="601742" y="1290320"/>
            <a:ext cx="11234658" cy="4551680"/>
            <a:chOff x="152400" y="1026675"/>
            <a:chExt cx="8839202" cy="3408757"/>
          </a:xfrm>
        </p:grpSpPr>
        <p:pic>
          <p:nvPicPr>
            <p:cNvPr id="274" name="Google Shape;274;p3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52400" y="1026675"/>
              <a:ext cx="8839198" cy="16151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" name="Google Shape;275;p3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52400" y="2794255"/>
              <a:ext cx="8839202" cy="164117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8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Bias exists across the AI lifecycle</a:t>
            </a:r>
            <a:endParaRPr/>
          </a:p>
        </p:txBody>
      </p:sp>
      <p:sp>
        <p:nvSpPr>
          <p:cNvPr id="281" name="Google Shape;281;p38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38"/>
          <p:cNvSpPr txBox="1"/>
          <p:nvPr>
            <p:ph idx="1" type="body"/>
          </p:nvPr>
        </p:nvSpPr>
        <p:spPr>
          <a:xfrm>
            <a:off x="222017" y="1563394"/>
            <a:ext cx="637409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Bias in AI systems </a:t>
            </a:r>
            <a:r>
              <a:rPr lang="es-ES" sz="2400">
                <a:solidFill>
                  <a:srgbClr val="0070C0"/>
                </a:solidFill>
              </a:rPr>
              <a:t>does not appear in a single moment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/>
              <a:t>It can emerge at any stage of the AI lifecycle</a:t>
            </a:r>
            <a:r>
              <a:rPr lang="es-ES" sz="2400"/>
              <a:t>, from the initial problem definition to deployment in real-world settings.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s-ES" sz="2400"/>
              <a:t>Understanding </a:t>
            </a:r>
            <a:r>
              <a:rPr i="1" lang="es-ES" sz="2400"/>
              <a:t>where</a:t>
            </a:r>
            <a:r>
              <a:rPr lang="es-ES" sz="2400"/>
              <a:t> bias arises is essential to know how to prevent or mitigate it.</a:t>
            </a:r>
            <a:endParaRPr/>
          </a:p>
        </p:txBody>
      </p:sp>
      <p:grpSp>
        <p:nvGrpSpPr>
          <p:cNvPr id="283" name="Google Shape;283;p38"/>
          <p:cNvGrpSpPr/>
          <p:nvPr/>
        </p:nvGrpSpPr>
        <p:grpSpPr>
          <a:xfrm>
            <a:off x="6706265" y="2370241"/>
            <a:ext cx="5093245" cy="2334924"/>
            <a:chOff x="6706265" y="2370241"/>
            <a:chExt cx="5093245" cy="2334924"/>
          </a:xfrm>
        </p:grpSpPr>
        <p:pic>
          <p:nvPicPr>
            <p:cNvPr descr="Imagen que contiene Texto&#10;&#10;El contenido generado por IA puede ser incorrecto." id="284" name="Google Shape;284;p38"/>
            <p:cNvPicPr preferRelativeResize="0"/>
            <p:nvPr/>
          </p:nvPicPr>
          <p:blipFill rotWithShape="1">
            <a:blip r:embed="rId5">
              <a:alphaModFix/>
            </a:blip>
            <a:srcRect b="10953" l="18892" r="23231" t="9702"/>
            <a:stretch/>
          </p:blipFill>
          <p:spPr>
            <a:xfrm>
              <a:off x="6706265" y="2370241"/>
              <a:ext cx="5093245" cy="23349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5" name="Google Shape;285;p38"/>
            <p:cNvSpPr/>
            <p:nvPr/>
          </p:nvSpPr>
          <p:spPr>
            <a:xfrm>
              <a:off x="10469494" y="2370241"/>
              <a:ext cx="1312260" cy="66592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8"/>
            <p:cNvSpPr/>
            <p:nvPr/>
          </p:nvSpPr>
          <p:spPr>
            <a:xfrm>
              <a:off x="11390050" y="4025324"/>
              <a:ext cx="391704" cy="66592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38"/>
            <p:cNvSpPr/>
            <p:nvPr/>
          </p:nvSpPr>
          <p:spPr>
            <a:xfrm>
              <a:off x="6706265" y="4025324"/>
              <a:ext cx="391704" cy="66592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8" name="Google Shape;288;p38"/>
          <p:cNvSpPr txBox="1"/>
          <p:nvPr/>
        </p:nvSpPr>
        <p:spPr>
          <a:xfrm>
            <a:off x="6425621" y="5765877"/>
            <a:ext cx="57663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C. Rosas and M. Morales, “AI and Evaluation Concerns: Ground Truth, Assessment Frameworks and Techniques”, AHEAD Training, July 2025.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faz de usuario gráfica, Aplicación&#10;&#10;El contenido generado por IA puede ser incorrecto." id="293" name="Google Shape;293;p39"/>
          <p:cNvPicPr preferRelativeResize="0"/>
          <p:nvPr/>
        </p:nvPicPr>
        <p:blipFill rotWithShape="1">
          <a:blip r:embed="rId3">
            <a:alphaModFix amt="20000"/>
          </a:blip>
          <a:srcRect b="13809" l="20053" r="20264" t="43016"/>
          <a:stretch/>
        </p:blipFill>
        <p:spPr>
          <a:xfrm>
            <a:off x="1429593" y="1263865"/>
            <a:ext cx="9332814" cy="4500932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9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Bias at problem definition</a:t>
            </a:r>
            <a:endParaRPr/>
          </a:p>
        </p:txBody>
      </p:sp>
      <p:sp>
        <p:nvSpPr>
          <p:cNvPr id="295" name="Google Shape;295;p39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9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>
                <a:solidFill>
                  <a:schemeClr val="dk1"/>
                </a:solidFill>
              </a:rPr>
              <a:t>Bias can already be introduced when defining the problem </a:t>
            </a:r>
            <a:r>
              <a:rPr lang="es-ES" sz="2400"/>
              <a:t>the AI system is meant to solve.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Key questions include:</a:t>
            </a:r>
            <a:endParaRPr/>
          </a:p>
          <a:p>
            <a:pPr indent="-342900" lvl="1" marL="800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i="1" lang="es-ES" sz="2200"/>
              <a:t>Who defines the problem?</a:t>
            </a:r>
            <a:endParaRPr/>
          </a:p>
          <a:p>
            <a:pPr indent="-342900" lvl="1" marL="800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i="1" lang="es-ES" sz="2200"/>
              <a:t>For whom is the solution designed?</a:t>
            </a:r>
            <a:endParaRPr/>
          </a:p>
          <a:p>
            <a:pPr indent="-342900" lvl="1" marL="800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i="1" lang="es-ES" sz="2200"/>
              <a:t>Which needs or perspectives are prioritised or ignored?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/>
              <a:t>Early assumptions shape everything that follows.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0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Bias in data collection and preparation</a:t>
            </a:r>
            <a:endParaRPr/>
          </a:p>
        </p:txBody>
      </p:sp>
      <p:sp>
        <p:nvSpPr>
          <p:cNvPr id="302" name="Google Shape;302;p40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0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090"/>
              <a:buFont typeface="Arial"/>
              <a:buChar char="•"/>
            </a:pPr>
            <a:r>
              <a:rPr lang="es-ES" sz="2400"/>
              <a:t>Data used to train AI systems </a:t>
            </a:r>
            <a:r>
              <a:rPr lang="es-ES" sz="2400">
                <a:solidFill>
                  <a:srgbClr val="0070C0"/>
                </a:solidFill>
              </a:rPr>
              <a:t>reflect historical, social and institutional practices.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090"/>
              <a:buFont typeface="Arial"/>
              <a:buChar char="•"/>
            </a:pPr>
            <a:r>
              <a:rPr lang="es-ES" sz="2400"/>
              <a:t>As a result, bias can be introduced during data collection through:</a:t>
            </a:r>
            <a:endParaRPr/>
          </a:p>
          <a:p>
            <a:pPr indent="-342900" lvl="1" marL="800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8280"/>
              <a:buFont typeface="Noto Sans Symbols"/>
              <a:buChar char="⮚"/>
            </a:pPr>
            <a:r>
              <a:rPr b="1" lang="es-ES" sz="2200"/>
              <a:t>Historical bias: </a:t>
            </a:r>
            <a:r>
              <a:rPr lang="es-ES" sz="2200"/>
              <a:t>reflecting past inequalities.</a:t>
            </a:r>
            <a:endParaRPr/>
          </a:p>
          <a:p>
            <a:pPr indent="-342900" lvl="1" marL="800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8280"/>
              <a:buFont typeface="Noto Sans Symbols"/>
              <a:buChar char="⮚"/>
            </a:pPr>
            <a:r>
              <a:rPr b="1" lang="es-ES" sz="2200"/>
              <a:t>Representation (sampling) bias: </a:t>
            </a:r>
            <a:r>
              <a:rPr lang="es-ES" sz="2200"/>
              <a:t>missing or underrepresented groups.</a:t>
            </a:r>
            <a:endParaRPr/>
          </a:p>
          <a:p>
            <a:pPr indent="-342900" lvl="1" marL="800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8280"/>
              <a:buFont typeface="Noto Sans Symbols"/>
              <a:buChar char="⮚"/>
            </a:pPr>
            <a:r>
              <a:rPr b="1" lang="es-ES" sz="2200"/>
              <a:t>Measurement bias: </a:t>
            </a:r>
            <a:r>
              <a:rPr lang="es-ES" sz="2200"/>
              <a:t>systematic errors in how data are recorded.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3160"/>
              <a:buFont typeface="Arial"/>
              <a:buChar char="•"/>
            </a:pPr>
            <a:r>
              <a:rPr i="1" lang="es-ES" sz="2600"/>
              <a:t>These biases can persist even when data are larger or high-quality.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>
            <a:off x="1093285" y="580135"/>
            <a:ext cx="9669122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Conceptual roadmap of the session</a:t>
            </a:r>
            <a:endParaRPr/>
          </a:p>
        </p:txBody>
      </p:sp>
      <p:sp>
        <p:nvSpPr>
          <p:cNvPr id="76" name="Google Shape;76;p14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2026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4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>
                <a:solidFill>
                  <a:schemeClr val="dk1"/>
                </a:solidFill>
              </a:rPr>
              <a:t>This session follows a conceptual progression</a:t>
            </a:r>
            <a:r>
              <a:rPr lang="es-ES" sz="2400"/>
              <a:t>:</a:t>
            </a:r>
            <a:endParaRPr/>
          </a:p>
          <a:p>
            <a:pPr indent="-215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400"/>
          </a:p>
          <a:p>
            <a:pPr indent="-215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400"/>
          </a:p>
          <a:p>
            <a:pPr indent="-215900" lvl="1" marL="800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 sz="2200"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/>
              <a:t>We will focus on building the conceptual foundations needed </a:t>
            </a:r>
            <a:r>
              <a:rPr lang="es-ES" sz="2400">
                <a:solidFill>
                  <a:srgbClr val="0070C0"/>
                </a:solidFill>
              </a:rPr>
              <a:t>to understand why sex and gender are critical variables in AI-based research and healthcare applications.</a:t>
            </a:r>
            <a:endParaRPr sz="2400">
              <a:solidFill>
                <a:srgbClr val="0070C0"/>
              </a:solidFill>
            </a:endParaRPr>
          </a:p>
        </p:txBody>
      </p:sp>
      <p:grpSp>
        <p:nvGrpSpPr>
          <p:cNvPr id="78" name="Google Shape;78;p14"/>
          <p:cNvGrpSpPr/>
          <p:nvPr/>
        </p:nvGrpSpPr>
        <p:grpSpPr>
          <a:xfrm>
            <a:off x="2001327" y="2437710"/>
            <a:ext cx="7016563" cy="995169"/>
            <a:chOff x="2001327" y="2437710"/>
            <a:chExt cx="7016563" cy="995169"/>
          </a:xfrm>
        </p:grpSpPr>
        <p:sp>
          <p:nvSpPr>
            <p:cNvPr id="79" name="Google Shape;79;p14"/>
            <p:cNvSpPr/>
            <p:nvPr/>
          </p:nvSpPr>
          <p:spPr>
            <a:xfrm>
              <a:off x="2001327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3789264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5577201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7365138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4"/>
            <p:cNvSpPr txBox="1"/>
            <p:nvPr/>
          </p:nvSpPr>
          <p:spPr>
            <a:xfrm>
              <a:off x="2001327" y="3001992"/>
              <a:ext cx="978408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AI</a:t>
              </a:r>
              <a:endParaRPr/>
            </a:p>
          </p:txBody>
        </p:sp>
        <p:sp>
          <p:nvSpPr>
            <p:cNvPr id="84" name="Google Shape;84;p14"/>
            <p:cNvSpPr txBox="1"/>
            <p:nvPr/>
          </p:nvSpPr>
          <p:spPr>
            <a:xfrm>
              <a:off x="3148379" y="2998111"/>
              <a:ext cx="2260177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Responsible AI</a:t>
              </a:r>
              <a:endParaRPr/>
            </a:p>
          </p:txBody>
        </p:sp>
        <p:sp>
          <p:nvSpPr>
            <p:cNvPr id="85" name="Google Shape;85;p14"/>
            <p:cNvSpPr txBox="1"/>
            <p:nvPr/>
          </p:nvSpPr>
          <p:spPr>
            <a:xfrm>
              <a:off x="5577201" y="2998113"/>
              <a:ext cx="978408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Bias</a:t>
              </a:r>
              <a:endParaRPr/>
            </a:p>
          </p:txBody>
        </p:sp>
        <p:sp>
          <p:nvSpPr>
            <p:cNvPr id="86" name="Google Shape;86;p14"/>
            <p:cNvSpPr txBox="1"/>
            <p:nvPr/>
          </p:nvSpPr>
          <p:spPr>
            <a:xfrm>
              <a:off x="6690794" y="2998112"/>
              <a:ext cx="2327096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Sex and Gender</a:t>
              </a:r>
              <a:endParaRPr/>
            </a:p>
          </p:txBody>
        </p:sp>
      </p:grpSp>
      <p:sp>
        <p:nvSpPr>
          <p:cNvPr id="87" name="Google Shape;87;p14"/>
          <p:cNvSpPr/>
          <p:nvPr/>
        </p:nvSpPr>
        <p:spPr>
          <a:xfrm>
            <a:off x="1673525" y="2066024"/>
            <a:ext cx="1570007" cy="136297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1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Historical bias</a:t>
            </a:r>
            <a:endParaRPr/>
          </a:p>
        </p:txBody>
      </p:sp>
      <p:sp>
        <p:nvSpPr>
          <p:cNvPr id="309" name="Google Shape;309;p41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41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Historical bias occurs when datasets reflect social or medical </a:t>
            </a:r>
            <a:r>
              <a:rPr lang="es-ES" sz="2400">
                <a:solidFill>
                  <a:srgbClr val="0070C0"/>
                </a:solidFill>
              </a:rPr>
              <a:t>practices that are no longer acceptable </a:t>
            </a:r>
            <a:r>
              <a:rPr lang="es-ES" sz="2400"/>
              <a:t>or representative.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/>
              <a:t>In healthcare, this includes </a:t>
            </a:r>
            <a:r>
              <a:rPr lang="es-ES" sz="2400">
                <a:solidFill>
                  <a:srgbClr val="0070C0"/>
                </a:solidFill>
              </a:rPr>
              <a:t>long-standing exclusions or underrepresentation of certain populations </a:t>
            </a:r>
            <a:r>
              <a:rPr lang="es-ES" sz="2400"/>
              <a:t>in research and clinical studies.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/>
              <a:t>Even if data are accurately collected, they may still encode </a:t>
            </a:r>
            <a:r>
              <a:rPr b="1" lang="es-ES" sz="2400"/>
              <a:t>outdated inequalities</a:t>
            </a:r>
            <a:r>
              <a:rPr lang="es-ES" sz="2400"/>
              <a:t>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2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Representation (sampling) bias</a:t>
            </a:r>
            <a:endParaRPr/>
          </a:p>
        </p:txBody>
      </p:sp>
      <p:sp>
        <p:nvSpPr>
          <p:cNvPr id="316" name="Google Shape;316;p42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42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Representation bias arises when the dataset used to train an AI system </a:t>
            </a:r>
            <a:r>
              <a:rPr lang="es-ES" sz="2400">
                <a:solidFill>
                  <a:srgbClr val="0070C0"/>
                </a:solidFill>
              </a:rPr>
              <a:t>does not adequately represent the population it is intended to serve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/>
              <a:t>Some </a:t>
            </a:r>
            <a:r>
              <a:rPr b="1" lang="es-ES" sz="2400"/>
              <a:t>groups may be missing, underrepresented </a:t>
            </a:r>
            <a:r>
              <a:rPr lang="es-ES" sz="2400"/>
              <a:t>or poorly characterised.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/>
              <a:t>As a result, AI systems </a:t>
            </a:r>
            <a:r>
              <a:rPr lang="es-ES" sz="2400">
                <a:solidFill>
                  <a:srgbClr val="0070C0"/>
                </a:solidFill>
              </a:rPr>
              <a:t>may perform well on average while failing for specific subgroups.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43"/>
          <p:cNvPicPr preferRelativeResize="0"/>
          <p:nvPr/>
        </p:nvPicPr>
        <p:blipFill rotWithShape="1">
          <a:blip r:embed="rId3">
            <a:alphaModFix/>
          </a:blip>
          <a:srcRect b="10775" l="2001" r="3522" t="5224"/>
          <a:stretch/>
        </p:blipFill>
        <p:spPr>
          <a:xfrm>
            <a:off x="1064565" y="1302995"/>
            <a:ext cx="10062870" cy="448719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43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Bias in Clinical Trials</a:t>
            </a:r>
            <a:endParaRPr/>
          </a:p>
        </p:txBody>
      </p:sp>
      <p:sp>
        <p:nvSpPr>
          <p:cNvPr id="324" name="Google Shape;324;p43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43"/>
          <p:cNvSpPr txBox="1"/>
          <p:nvPr/>
        </p:nvSpPr>
        <p:spPr>
          <a:xfrm>
            <a:off x="5598160" y="5144397"/>
            <a:ext cx="5529276" cy="821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Trials for New Molecular Entities (NMEs) approved in 2015–2016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s-ES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source: FDA &amp; Office of Women's Health (OWH)</a:t>
            </a:r>
            <a:endParaRPr/>
          </a:p>
        </p:txBody>
      </p:sp>
      <p:sp>
        <p:nvSpPr>
          <p:cNvPr id="326" name="Google Shape;326;p43"/>
          <p:cNvSpPr txBox="1"/>
          <p:nvPr/>
        </p:nvSpPr>
        <p:spPr>
          <a:xfrm>
            <a:off x="6425621" y="5765877"/>
            <a:ext cx="57663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M.J. Rementeria, “Sex and Gender Bias in Health &amp; AI”, AHEAD Training, July 2025.</a:t>
            </a:r>
            <a:endParaRPr/>
          </a:p>
        </p:txBody>
      </p:sp>
      <p:sp>
        <p:nvSpPr>
          <p:cNvPr id="327" name="Google Shape;327;p43"/>
          <p:cNvSpPr txBox="1"/>
          <p:nvPr/>
        </p:nvSpPr>
        <p:spPr>
          <a:xfrm>
            <a:off x="8638954" y="5007067"/>
            <a:ext cx="2488481" cy="43083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Ayuso. </a:t>
            </a:r>
            <a:r>
              <a:rPr b="0" i="1" lang="es-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 Clin Trials </a:t>
            </a:r>
            <a:r>
              <a:rPr b="0" i="0" lang="es-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(2019)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4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Measurement bias</a:t>
            </a:r>
            <a:endParaRPr/>
          </a:p>
        </p:txBody>
      </p:sp>
      <p:sp>
        <p:nvSpPr>
          <p:cNvPr id="333" name="Google Shape;333;p44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44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Measurement bias occurs </a:t>
            </a:r>
            <a:r>
              <a:rPr lang="es-ES" sz="2400">
                <a:solidFill>
                  <a:srgbClr val="0070C0"/>
                </a:solidFill>
              </a:rPr>
              <a:t>when data are systematically collected or recorded in a way that favours certain outcomes or groups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This can include:</a:t>
            </a:r>
            <a:endParaRPr/>
          </a:p>
          <a:p>
            <a:pPr indent="-342900" lvl="1" marL="800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s-ES" sz="2200"/>
              <a:t>Different data quality across groups.</a:t>
            </a:r>
            <a:endParaRPr/>
          </a:p>
          <a:p>
            <a:pPr indent="-342900" lvl="1" marL="800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s-ES" sz="2200"/>
              <a:t>Missing values not at random.</a:t>
            </a:r>
            <a:endParaRPr/>
          </a:p>
          <a:p>
            <a:pPr indent="-342900" lvl="1" marL="800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s-ES" sz="2200"/>
              <a:t>Proxy variables that inadequately capture reality.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/>
              <a:t>Measurements bias can distort both </a:t>
            </a:r>
            <a:r>
              <a:rPr lang="es-ES" sz="2400">
                <a:solidFill>
                  <a:srgbClr val="0070C0"/>
                </a:solidFill>
              </a:rPr>
              <a:t>training</a:t>
            </a:r>
            <a:r>
              <a:rPr lang="es-ES" sz="2400"/>
              <a:t> and </a:t>
            </a:r>
            <a:r>
              <a:rPr lang="es-ES" sz="2400">
                <a:solidFill>
                  <a:srgbClr val="0070C0"/>
                </a:solidFill>
              </a:rPr>
              <a:t>evaluation</a:t>
            </a:r>
            <a:r>
              <a:rPr lang="es-ES" sz="2400"/>
              <a:t>.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5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Bias in model development</a:t>
            </a:r>
            <a:endParaRPr/>
          </a:p>
        </p:txBody>
      </p:sp>
      <p:sp>
        <p:nvSpPr>
          <p:cNvPr id="340" name="Google Shape;340;p45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45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Bias can also be introduced during model development through </a:t>
            </a:r>
            <a:r>
              <a:rPr b="1" lang="es-ES" sz="2400"/>
              <a:t>design choices</a:t>
            </a:r>
            <a:r>
              <a:rPr lang="es-ES" sz="2400"/>
              <a:t>. Examples include:</a:t>
            </a:r>
            <a:endParaRPr/>
          </a:p>
          <a:p>
            <a:pPr indent="-342900" lvl="1" marL="800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b="1" lang="es-ES" sz="2000"/>
              <a:t>Aggregation bias: </a:t>
            </a:r>
            <a:r>
              <a:rPr lang="es-ES" sz="2000"/>
              <a:t>combining heterogeneous groups into a single model.</a:t>
            </a:r>
            <a:endParaRPr/>
          </a:p>
          <a:p>
            <a:pPr indent="-342900" lvl="1" marL="800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s-ES" sz="2000"/>
              <a:t>Optimisation strategies that prioritise overall accuracy over subgroup performance.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/>
              <a:t>These choices can lead to a “one-size-fits-all” model that fits no one well.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6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Evaluation bias</a:t>
            </a:r>
            <a:endParaRPr/>
          </a:p>
        </p:txBody>
      </p:sp>
      <p:sp>
        <p:nvSpPr>
          <p:cNvPr id="347" name="Google Shape;347;p46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46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/>
              <a:t>Evaluation bias </a:t>
            </a:r>
            <a:r>
              <a:rPr lang="es-ES" sz="2400"/>
              <a:t>occurs when AI systems are assessed using </a:t>
            </a:r>
            <a:r>
              <a:rPr lang="es-ES" sz="2400">
                <a:solidFill>
                  <a:srgbClr val="0070C0"/>
                </a:solidFill>
              </a:rPr>
              <a:t>benchmarks or metrics that do not represent the target population </a:t>
            </a:r>
            <a:r>
              <a:rPr lang="es-ES" sz="2400"/>
              <a:t>or real-world context.</a:t>
            </a:r>
            <a:endParaRPr/>
          </a:p>
        </p:txBody>
      </p:sp>
      <p:pic>
        <p:nvPicPr>
          <p:cNvPr descr="Gráfico&#10;&#10;El contenido generado por IA puede ser incorrecto." id="349" name="Google Shape;349;p46"/>
          <p:cNvPicPr preferRelativeResize="0"/>
          <p:nvPr/>
        </p:nvPicPr>
        <p:blipFill rotWithShape="1">
          <a:blip r:embed="rId5">
            <a:alphaModFix/>
          </a:blip>
          <a:srcRect b="37460" l="15185" r="14868" t="23658"/>
          <a:stretch/>
        </p:blipFill>
        <p:spPr>
          <a:xfrm>
            <a:off x="3237253" y="3429000"/>
            <a:ext cx="5381185" cy="19941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7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Evaluation bias</a:t>
            </a:r>
            <a:endParaRPr/>
          </a:p>
        </p:txBody>
      </p:sp>
      <p:sp>
        <p:nvSpPr>
          <p:cNvPr id="355" name="Google Shape;355;p47"/>
          <p:cNvSpPr txBox="1"/>
          <p:nvPr>
            <p:ph idx="1" type="body"/>
          </p:nvPr>
        </p:nvSpPr>
        <p:spPr>
          <a:xfrm>
            <a:off x="706267" y="1563394"/>
            <a:ext cx="6315635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es-ES" sz="2400">
                <a:solidFill>
                  <a:schemeClr val="dk1"/>
                </a:solidFill>
              </a:rPr>
              <a:t>Relying on a single metric or average performance can hide systematic differences between groups.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/>
              <a:t>This can give a false sense of model quality and fairness.</a:t>
            </a:r>
            <a:endParaRPr/>
          </a:p>
        </p:txBody>
      </p:sp>
      <p:sp>
        <p:nvSpPr>
          <p:cNvPr id="356" name="Google Shape;356;p47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47"/>
          <p:cNvSpPr txBox="1"/>
          <p:nvPr/>
        </p:nvSpPr>
        <p:spPr>
          <a:xfrm>
            <a:off x="6425621" y="5765877"/>
            <a:ext cx="5766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A. Cortés, “Responsible AI for Healthcare”, AHEAD Training, July 2025.</a:t>
            </a:r>
            <a:endParaRPr/>
          </a:p>
        </p:txBody>
      </p:sp>
      <p:pic>
        <p:nvPicPr>
          <p:cNvPr id="358" name="Google Shape;358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91315" y="1678484"/>
            <a:ext cx="4394418" cy="1651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91302" y="3411580"/>
            <a:ext cx="4394464" cy="1651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8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Bias in deployment</a:t>
            </a:r>
            <a:endParaRPr/>
          </a:p>
        </p:txBody>
      </p:sp>
      <p:sp>
        <p:nvSpPr>
          <p:cNvPr id="365" name="Google Shape;365;p48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48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/>
              <a:t>Deployment bias </a:t>
            </a:r>
            <a:r>
              <a:rPr lang="es-ES" sz="2400"/>
              <a:t>appears </a:t>
            </a:r>
            <a:r>
              <a:rPr lang="es-ES" sz="2400">
                <a:solidFill>
                  <a:srgbClr val="0070C0"/>
                </a:solidFill>
              </a:rPr>
              <a:t>when the context in which an AI system is used differs from the context in which it was trained </a:t>
            </a:r>
            <a:r>
              <a:rPr lang="es-ES" sz="2400"/>
              <a:t>or evaluated.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Differences in infrastructure, users, patient populations or access to care can lead to unintended and unequal outcomes.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i="1" lang="es-ES" sz="2400"/>
              <a:t>The real world is rarely as clean as the training environment.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9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Key message: bias is sociotechnical</a:t>
            </a:r>
            <a:endParaRPr/>
          </a:p>
        </p:txBody>
      </p:sp>
      <p:sp>
        <p:nvSpPr>
          <p:cNvPr id="372" name="Google Shape;372;p49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49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/>
              <a:t>Bias in AI systems is not only a technical issue.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It emerges from the interaction between </a:t>
            </a:r>
            <a:r>
              <a:rPr lang="es-ES" sz="2400">
                <a:solidFill>
                  <a:srgbClr val="0070C0"/>
                </a:solidFill>
              </a:rPr>
              <a:t>data, models, institutions and society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Addressing bias requires combining </a:t>
            </a:r>
            <a:r>
              <a:rPr lang="es-ES" sz="2400">
                <a:solidFill>
                  <a:srgbClr val="0070C0"/>
                </a:solidFill>
              </a:rPr>
              <a:t>technical</a:t>
            </a:r>
            <a:r>
              <a:rPr lang="es-ES" sz="2400"/>
              <a:t> methods with </a:t>
            </a:r>
            <a:r>
              <a:rPr lang="es-ES" sz="2400">
                <a:solidFill>
                  <a:srgbClr val="0070C0"/>
                </a:solidFill>
              </a:rPr>
              <a:t>social, clinical and ethical</a:t>
            </a:r>
            <a:r>
              <a:rPr lang="es-ES" sz="2400"/>
              <a:t> understanding.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0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Roadmap</a:t>
            </a:r>
            <a:endParaRPr/>
          </a:p>
        </p:txBody>
      </p:sp>
      <p:sp>
        <p:nvSpPr>
          <p:cNvPr id="379" name="Google Shape;379;p50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0" name="Google Shape;380;p50"/>
          <p:cNvGrpSpPr/>
          <p:nvPr/>
        </p:nvGrpSpPr>
        <p:grpSpPr>
          <a:xfrm>
            <a:off x="2001327" y="2437710"/>
            <a:ext cx="7016563" cy="995169"/>
            <a:chOff x="2001327" y="2437710"/>
            <a:chExt cx="7016563" cy="995169"/>
          </a:xfrm>
        </p:grpSpPr>
        <p:sp>
          <p:nvSpPr>
            <p:cNvPr id="381" name="Google Shape;381;p50"/>
            <p:cNvSpPr/>
            <p:nvPr/>
          </p:nvSpPr>
          <p:spPr>
            <a:xfrm>
              <a:off x="2001327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50"/>
            <p:cNvSpPr/>
            <p:nvPr/>
          </p:nvSpPr>
          <p:spPr>
            <a:xfrm>
              <a:off x="3789264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50"/>
            <p:cNvSpPr/>
            <p:nvPr/>
          </p:nvSpPr>
          <p:spPr>
            <a:xfrm>
              <a:off x="5577201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50"/>
            <p:cNvSpPr/>
            <p:nvPr/>
          </p:nvSpPr>
          <p:spPr>
            <a:xfrm>
              <a:off x="7365138" y="2437710"/>
              <a:ext cx="978408" cy="484632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2641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50"/>
            <p:cNvSpPr txBox="1"/>
            <p:nvPr/>
          </p:nvSpPr>
          <p:spPr>
            <a:xfrm>
              <a:off x="2001327" y="3001992"/>
              <a:ext cx="978408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AI</a:t>
              </a:r>
              <a:endParaRPr/>
            </a:p>
          </p:txBody>
        </p:sp>
        <p:sp>
          <p:nvSpPr>
            <p:cNvPr id="386" name="Google Shape;386;p50"/>
            <p:cNvSpPr txBox="1"/>
            <p:nvPr/>
          </p:nvSpPr>
          <p:spPr>
            <a:xfrm>
              <a:off x="3148379" y="2998111"/>
              <a:ext cx="2260177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Responsible AI</a:t>
              </a:r>
              <a:endParaRPr/>
            </a:p>
          </p:txBody>
        </p:sp>
        <p:sp>
          <p:nvSpPr>
            <p:cNvPr id="387" name="Google Shape;387;p50"/>
            <p:cNvSpPr txBox="1"/>
            <p:nvPr/>
          </p:nvSpPr>
          <p:spPr>
            <a:xfrm>
              <a:off x="5577201" y="2998113"/>
              <a:ext cx="978408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Bias</a:t>
              </a:r>
              <a:endParaRPr/>
            </a:p>
          </p:txBody>
        </p:sp>
        <p:sp>
          <p:nvSpPr>
            <p:cNvPr id="388" name="Google Shape;388;p50"/>
            <p:cNvSpPr txBox="1"/>
            <p:nvPr/>
          </p:nvSpPr>
          <p:spPr>
            <a:xfrm>
              <a:off x="6690794" y="2998112"/>
              <a:ext cx="2327096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Sex and Gender</a:t>
              </a:r>
              <a:endParaRPr/>
            </a:p>
          </p:txBody>
        </p:sp>
      </p:grpSp>
      <p:sp>
        <p:nvSpPr>
          <p:cNvPr id="389" name="Google Shape;389;p50"/>
          <p:cNvSpPr/>
          <p:nvPr/>
        </p:nvSpPr>
        <p:spPr>
          <a:xfrm>
            <a:off x="7069338" y="2066024"/>
            <a:ext cx="1570007" cy="136297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What Do We Mean by AI?</a:t>
            </a:r>
            <a:endParaRPr/>
          </a:p>
        </p:txBody>
      </p:sp>
      <p:sp>
        <p:nvSpPr>
          <p:cNvPr id="93" name="Google Shape;93;p15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5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>
                <a:solidFill>
                  <a:srgbClr val="0070C0"/>
                </a:solidFill>
              </a:rPr>
              <a:t>Artificial Intelligence </a:t>
            </a:r>
            <a:r>
              <a:rPr lang="es-ES" sz="2400">
                <a:solidFill>
                  <a:schemeClr val="dk1"/>
                </a:solidFill>
              </a:rPr>
              <a:t>refers to computational systems designed to perform tasks that </a:t>
            </a:r>
            <a:r>
              <a:rPr lang="es-ES" sz="2400"/>
              <a:t>typically </a:t>
            </a:r>
            <a:r>
              <a:rPr lang="es-ES" sz="2400">
                <a:solidFill>
                  <a:schemeClr val="dk1"/>
                </a:solidFill>
              </a:rPr>
              <a:t>require </a:t>
            </a:r>
            <a:r>
              <a:rPr lang="es-ES" sz="2400">
                <a:solidFill>
                  <a:srgbClr val="0070C0"/>
                </a:solidFill>
              </a:rPr>
              <a:t>human intelligence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>
                <a:solidFill>
                  <a:schemeClr val="dk1"/>
                </a:solidFill>
              </a:rPr>
              <a:t>In healthcare, </a:t>
            </a:r>
            <a:r>
              <a:rPr b="1" lang="es-ES" sz="2400">
                <a:solidFill>
                  <a:schemeClr val="dk1"/>
                </a:solidFill>
              </a:rPr>
              <a:t>AI systems </a:t>
            </a:r>
            <a:r>
              <a:rPr b="1" lang="es-ES" sz="2200">
                <a:solidFill>
                  <a:schemeClr val="dk1"/>
                </a:solidFill>
              </a:rPr>
              <a:t>analyse complex data, identify patterns and support or automate decisions.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1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Why sex and gender belong in AI discussions</a:t>
            </a:r>
            <a:endParaRPr/>
          </a:p>
        </p:txBody>
      </p:sp>
      <p:sp>
        <p:nvSpPr>
          <p:cNvPr id="395" name="Google Shape;395;p51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51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400"/>
              <a:t>Sex and gender are</a:t>
            </a:r>
            <a:r>
              <a:rPr lang="es-ES" sz="2400"/>
              <a:t> not optional or external topics.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They are </a:t>
            </a:r>
            <a:r>
              <a:rPr b="1" lang="es-ES" sz="2400"/>
              <a:t>fundamental variables </a:t>
            </a:r>
            <a:r>
              <a:rPr lang="es-ES" sz="2400"/>
              <a:t>that shape: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Health and disease processes.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Data generation and collection.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Model performance and outcomes.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Ignoring sex and gender can introduce systematic bias across the entire AI lifecycle.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2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What do we mean by sex</a:t>
            </a:r>
            <a:endParaRPr/>
          </a:p>
        </p:txBody>
      </p:sp>
      <p:sp>
        <p:nvSpPr>
          <p:cNvPr id="402" name="Google Shape;402;p52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52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/>
              <a:t>Sex refers to </a:t>
            </a:r>
            <a:r>
              <a:rPr b="1" lang="es-ES" sz="2400">
                <a:solidFill>
                  <a:schemeClr val="dk1"/>
                </a:solidFill>
              </a:rPr>
              <a:t>biological attributes </a:t>
            </a:r>
            <a:r>
              <a:rPr lang="es-ES" sz="2400"/>
              <a:t>such as chromosomes, gene expression, hormone levels and reproductive anatomy.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Although often categorised as </a:t>
            </a:r>
            <a:r>
              <a:rPr lang="es-ES" sz="2400">
                <a:solidFill>
                  <a:srgbClr val="0070C0"/>
                </a:solidFill>
              </a:rPr>
              <a:t>female</a:t>
            </a:r>
            <a:r>
              <a:rPr lang="es-ES" sz="2400"/>
              <a:t> or </a:t>
            </a:r>
            <a:r>
              <a:rPr lang="es-ES" sz="2400">
                <a:solidFill>
                  <a:srgbClr val="0070C0"/>
                </a:solidFill>
              </a:rPr>
              <a:t>male</a:t>
            </a:r>
            <a:r>
              <a:rPr lang="es-ES" sz="2400"/>
              <a:t>, sex-related biological characteristics exist along a </a:t>
            </a:r>
            <a:r>
              <a:rPr b="1" lang="es-ES" sz="2400"/>
              <a:t>spectrum</a:t>
            </a:r>
            <a:r>
              <a:rPr lang="es-ES" sz="2400"/>
              <a:t> and shown </a:t>
            </a:r>
            <a:r>
              <a:rPr lang="es-ES" sz="2400">
                <a:solidFill>
                  <a:srgbClr val="0070C0"/>
                </a:solidFill>
              </a:rPr>
              <a:t>considerable variation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Sex influences disease risk, symptoms, progression and response to treatment.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3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What do we mean by gender</a:t>
            </a:r>
            <a:endParaRPr/>
          </a:p>
        </p:txBody>
      </p:sp>
      <p:sp>
        <p:nvSpPr>
          <p:cNvPr id="409" name="Google Shape;409;p53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53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>
                <a:solidFill>
                  <a:schemeClr val="dk1"/>
                </a:solidFill>
              </a:rPr>
              <a:t>Gender refers to socially constructed roles</a:t>
            </a:r>
            <a:r>
              <a:rPr lang="es-ES" sz="2400"/>
              <a:t>, behaviours, identities and power relations.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It shapes how people </a:t>
            </a:r>
            <a:r>
              <a:rPr lang="es-ES" sz="2400">
                <a:solidFill>
                  <a:srgbClr val="0070C0"/>
                </a:solidFill>
              </a:rPr>
              <a:t>interact with healthcare</a:t>
            </a:r>
            <a:r>
              <a:rPr lang="es-ES" sz="2400"/>
              <a:t> systems, seek care, adhere to treatments </a:t>
            </a:r>
            <a:r>
              <a:rPr lang="es-ES" sz="2400">
                <a:solidFill>
                  <a:srgbClr val="0070C0"/>
                </a:solidFill>
              </a:rPr>
              <a:t>and experience disease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Gender </a:t>
            </a:r>
            <a:r>
              <a:rPr lang="es-ES" sz="2400">
                <a:solidFill>
                  <a:srgbClr val="0070C0"/>
                </a:solidFill>
              </a:rPr>
              <a:t>is not binary</a:t>
            </a:r>
            <a:r>
              <a:rPr lang="es-ES" sz="2400"/>
              <a:t>, not static and </a:t>
            </a:r>
            <a:r>
              <a:rPr lang="es-ES" sz="2400">
                <a:solidFill>
                  <a:srgbClr val="0070C0"/>
                </a:solidFill>
              </a:rPr>
              <a:t>interacts with other social determinants</a:t>
            </a:r>
            <a:r>
              <a:rPr lang="es-ES" sz="2400"/>
              <a:t> such as age, socio-economic status and culture.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4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Sex and gender are not interchangeable</a:t>
            </a:r>
            <a:endParaRPr/>
          </a:p>
        </p:txBody>
      </p:sp>
      <p:sp>
        <p:nvSpPr>
          <p:cNvPr id="416" name="Google Shape;416;p54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54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>
                <a:solidFill>
                  <a:schemeClr val="dk1"/>
                </a:solidFill>
              </a:rPr>
              <a:t>Sex and gender capture different dimensions of health and disease.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Using them interchangeably, or reducing one to the other, is a </a:t>
            </a:r>
            <a:r>
              <a:rPr b="1" lang="es-ES" sz="2400"/>
              <a:t>methodological error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Failing to distinguish between sex and gender </a:t>
            </a:r>
            <a:r>
              <a:rPr lang="es-ES" sz="2400">
                <a:solidFill>
                  <a:srgbClr val="0070C0"/>
                </a:solidFill>
              </a:rPr>
              <a:t>can lead to incorrect assumptions</a:t>
            </a:r>
            <a:r>
              <a:rPr lang="es-ES" sz="2400"/>
              <a:t>, misleading analyses </a:t>
            </a:r>
            <a:r>
              <a:rPr lang="es-ES" sz="2400">
                <a:solidFill>
                  <a:srgbClr val="0070C0"/>
                </a:solidFill>
              </a:rPr>
              <a:t>and biased conclusions</a:t>
            </a:r>
            <a:r>
              <a:rPr lang="es-ES" sz="2400"/>
              <a:t>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55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How sex and gender affect health data</a:t>
            </a:r>
            <a:endParaRPr/>
          </a:p>
        </p:txBody>
      </p:sp>
      <p:sp>
        <p:nvSpPr>
          <p:cNvPr id="423" name="Google Shape;423;p55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55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Sex and gender influence: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Which data are collected.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How symptoms are reported.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How measurements are taken.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As a result, </a:t>
            </a:r>
            <a:r>
              <a:rPr b="1" lang="es-ES" sz="2400">
                <a:solidFill>
                  <a:schemeClr val="dk1"/>
                </a:solidFill>
              </a:rPr>
              <a:t>datasets may systematically differ across sex and gender groups,</a:t>
            </a:r>
            <a:r>
              <a:rPr lang="es-ES" sz="2400"/>
              <a:t> even before any model is trained.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6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Sex and gender across the AI lifecycle</a:t>
            </a:r>
            <a:endParaRPr/>
          </a:p>
        </p:txBody>
      </p:sp>
      <p:sp>
        <p:nvSpPr>
          <p:cNvPr id="430" name="Google Shape;430;p56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56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400"/>
              <a:t>Sex and gender can influence every stage of the AI lifecycle: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es-ES" sz="2200"/>
              <a:t>Problem definition: </a:t>
            </a:r>
            <a:r>
              <a:rPr lang="es-ES" sz="2200"/>
              <a:t>which outcomes matter.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es-ES" sz="2200"/>
              <a:t>Data:</a:t>
            </a:r>
            <a:r>
              <a:rPr lang="es-ES" sz="2200"/>
              <a:t> representation and measurement.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es-ES" sz="2200"/>
              <a:t>Model development: </a:t>
            </a:r>
            <a:r>
              <a:rPr lang="es-ES" sz="2200"/>
              <a:t>aggregation vs stratification.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es-ES" sz="2200"/>
              <a:t>Evaluation:</a:t>
            </a:r>
            <a:r>
              <a:rPr lang="es-ES" sz="2200"/>
              <a:t> subgroup performance.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es-ES" sz="2200"/>
              <a:t>Deployment:</a:t>
            </a:r>
            <a:r>
              <a:rPr lang="es-ES" sz="2200"/>
              <a:t> real-world impact.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They are not limited to data stage.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7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Ignoring sex and gender introduces bias</a:t>
            </a:r>
            <a:endParaRPr/>
          </a:p>
        </p:txBody>
      </p:sp>
      <p:sp>
        <p:nvSpPr>
          <p:cNvPr id="437" name="Google Shape;437;p57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57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When sex and gender are ignored or inadequately addressed, AI systems may: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Confuse biological differences with disease effects.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Mask unequal performance across groups.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Reinforce existing health inequalities.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This is not an ethical oversight, but a </a:t>
            </a:r>
            <a:r>
              <a:rPr b="1" lang="es-ES" sz="2400"/>
              <a:t>methodological</a:t>
            </a:r>
            <a:r>
              <a:rPr lang="es-ES" sz="2400"/>
              <a:t> one.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8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Sex and gender bias in data collection</a:t>
            </a:r>
            <a:endParaRPr/>
          </a:p>
        </p:txBody>
      </p:sp>
      <p:sp>
        <p:nvSpPr>
          <p:cNvPr id="444" name="Google Shape;444;p58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5" name="Google Shape;445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12631" y="1823087"/>
            <a:ext cx="8642251" cy="3124833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58"/>
          <p:cNvSpPr txBox="1"/>
          <p:nvPr/>
        </p:nvSpPr>
        <p:spPr>
          <a:xfrm>
            <a:off x="1261439" y="5034913"/>
            <a:ext cx="5957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E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Source: </a:t>
            </a:r>
            <a:r>
              <a:rPr b="0" i="0" lang="es-ES" sz="900" u="sng" cap="none" strike="noStrik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6"/>
              </a:rPr>
              <a:t>Why women have been excluded from medical studies about their own bodies</a:t>
            </a:r>
            <a:endParaRPr b="0" i="0" sz="9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58"/>
          <p:cNvSpPr txBox="1"/>
          <p:nvPr/>
        </p:nvSpPr>
        <p:spPr>
          <a:xfrm>
            <a:off x="6425621" y="5765877"/>
            <a:ext cx="5766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A. Cortés, “Responsible AI for Healthcare”, AHEAD Training, July 2025.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9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Sex and gender bias in model development</a:t>
            </a:r>
            <a:endParaRPr/>
          </a:p>
        </p:txBody>
      </p:sp>
      <p:sp>
        <p:nvSpPr>
          <p:cNvPr id="453" name="Google Shape;453;p59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4" name="Google Shape;454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49432" y="1678484"/>
            <a:ext cx="6262464" cy="3814107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59"/>
          <p:cNvSpPr txBox="1"/>
          <p:nvPr/>
        </p:nvSpPr>
        <p:spPr>
          <a:xfrm>
            <a:off x="6425621" y="6436769"/>
            <a:ext cx="57663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A. Cortés, “Responsible AI for Healthcare”, AHEAD Training, July 2025.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0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From bias to harm in healthcare</a:t>
            </a:r>
            <a:endParaRPr/>
          </a:p>
        </p:txBody>
      </p:sp>
      <p:sp>
        <p:nvSpPr>
          <p:cNvPr id="461" name="Google Shape;461;p60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60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400"/>
              <a:t>Bias related to sex and gender can translate into real-world harm, </a:t>
            </a:r>
            <a:r>
              <a:rPr lang="es-ES" sz="2400"/>
              <a:t>including: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Delayed or missed diagnoses.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Inappropriate treatment recommendations.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s-ES" sz="2200"/>
              <a:t>Unequal access to care or innovation.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In high-risk domains such as healthcare, these effects are amplified.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What Do We Mean by AI?</a:t>
            </a:r>
            <a:endParaRPr/>
          </a:p>
        </p:txBody>
      </p:sp>
      <p:sp>
        <p:nvSpPr>
          <p:cNvPr id="100" name="Google Shape;100;p16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scala de tiempo&#10;&#10;El contenido generado por IA puede ser incorrecto." id="101" name="Google Shape;101;p16"/>
          <p:cNvPicPr preferRelativeResize="0"/>
          <p:nvPr/>
        </p:nvPicPr>
        <p:blipFill rotWithShape="1">
          <a:blip r:embed="rId5">
            <a:alphaModFix/>
          </a:blip>
          <a:srcRect b="0" l="1081" r="0" t="218"/>
          <a:stretch/>
        </p:blipFill>
        <p:spPr>
          <a:xfrm>
            <a:off x="2349261" y="1312072"/>
            <a:ext cx="7875917" cy="4450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61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Gender balance ≠ gender dimension</a:t>
            </a:r>
            <a:endParaRPr/>
          </a:p>
        </p:txBody>
      </p:sp>
      <p:sp>
        <p:nvSpPr>
          <p:cNvPr id="468" name="Google Shape;468;p61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61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Gender balance and gender dimension address different aspects of research and innovation.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es-ES" sz="2200"/>
              <a:t>Gender balance </a:t>
            </a:r>
            <a:r>
              <a:rPr lang="es-ES" sz="2200"/>
              <a:t>refers to the composition of research teams and decision-making bodies.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es-ES" sz="2200"/>
              <a:t>Gender dimension </a:t>
            </a:r>
            <a:r>
              <a:rPr lang="es-ES" sz="2200"/>
              <a:t>refers to the integration of sex and gender analysis into the content of research.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es-ES" sz="2400"/>
              <a:t>Having a gender-balanced team does not automatically ensure that sex and gender are addressed in the research itself.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62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More data does not mean less bias</a:t>
            </a:r>
            <a:endParaRPr/>
          </a:p>
        </p:txBody>
      </p:sp>
      <p:sp>
        <p:nvSpPr>
          <p:cNvPr id="475" name="Google Shape;475;p62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62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>
                <a:solidFill>
                  <a:schemeClr val="dk1"/>
                </a:solidFill>
              </a:rPr>
              <a:t>Increasing the amount of data does not automatically reduce bias.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If data are unbalanced, incomplete or systematically skewed, more data can </a:t>
            </a:r>
            <a:r>
              <a:rPr lang="es-ES" sz="2400">
                <a:solidFill>
                  <a:srgbClr val="0070C0"/>
                </a:solidFill>
              </a:rPr>
              <a:t>reinforce</a:t>
            </a:r>
            <a:r>
              <a:rPr lang="es-ES" sz="2400"/>
              <a:t> existing biases rather than correct them.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i="1" lang="es-ES" sz="2400"/>
              <a:t>In healthcare AI, data quality, representativeness and context are more important than volume.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3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Fair does not mean identical</a:t>
            </a:r>
            <a:endParaRPr/>
          </a:p>
        </p:txBody>
      </p:sp>
      <p:sp>
        <p:nvSpPr>
          <p:cNvPr id="482" name="Google Shape;482;p63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63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/>
              <a:t>Fairness in AI does not mean treating everyone identically.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In healthcare, fair systems </a:t>
            </a:r>
            <a:r>
              <a:rPr lang="es-ES" sz="2400">
                <a:solidFill>
                  <a:srgbClr val="0070C0"/>
                </a:solidFill>
              </a:rPr>
              <a:t>must account for biological and social differences</a:t>
            </a:r>
            <a:r>
              <a:rPr lang="es-ES" sz="2400"/>
              <a:t> that influence health outcomes.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Ignoring relevant differences can lead to unequal performance and unfair results, even if the system appears ‘neutral’.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64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Desirable vs Undesirable Bias</a:t>
            </a:r>
            <a:endParaRPr/>
          </a:p>
        </p:txBody>
      </p:sp>
      <p:sp>
        <p:nvSpPr>
          <p:cNvPr id="489" name="Google Shape;489;p64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0" name="Google Shape;490;p64"/>
          <p:cNvPicPr preferRelativeResize="0"/>
          <p:nvPr/>
        </p:nvPicPr>
        <p:blipFill rotWithShape="1">
          <a:blip r:embed="rId5">
            <a:alphaModFix/>
          </a:blip>
          <a:srcRect b="14630" l="18170" r="18520" t="20741"/>
          <a:stretch/>
        </p:blipFill>
        <p:spPr>
          <a:xfrm>
            <a:off x="1999515" y="1296309"/>
            <a:ext cx="7022565" cy="4480577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64"/>
          <p:cNvSpPr txBox="1"/>
          <p:nvPr/>
        </p:nvSpPr>
        <p:spPr>
          <a:xfrm>
            <a:off x="7011884" y="5423191"/>
            <a:ext cx="19202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Cirillo et al. 2020, p.9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65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Bias in Health &amp; AI: A path forward</a:t>
            </a:r>
            <a:endParaRPr/>
          </a:p>
        </p:txBody>
      </p:sp>
      <p:sp>
        <p:nvSpPr>
          <p:cNvPr id="497" name="Google Shape;497;p65"/>
          <p:cNvSpPr txBox="1"/>
          <p:nvPr>
            <p:ph idx="1" type="body"/>
          </p:nvPr>
        </p:nvSpPr>
        <p:spPr>
          <a:xfrm>
            <a:off x="1261439" y="1504335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Treat biased data as sociotechnical artifacts.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Analyse how and why models learn discriminatory shortcuts.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Combine technical evaluation with ethical and historical analysis.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Design with equity as a core objective, not an “after-thought”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Involve interdisciplinary teams.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Monitor the hidden biases and systematic disparities during deployment.</a:t>
            </a:r>
            <a:endParaRPr sz="2400"/>
          </a:p>
        </p:txBody>
      </p:sp>
      <p:sp>
        <p:nvSpPr>
          <p:cNvPr id="498" name="Google Shape;498;p65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65"/>
          <p:cNvSpPr txBox="1"/>
          <p:nvPr/>
        </p:nvSpPr>
        <p:spPr>
          <a:xfrm>
            <a:off x="6425621" y="5765877"/>
            <a:ext cx="57663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C. Rosas and M. Morales, “AI and Evaluation Concerns: Ground Truth, Assessment Frameworks and Techniques”, AHEAD Training, July 2025.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66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Key messages from this session</a:t>
            </a:r>
            <a:endParaRPr/>
          </a:p>
        </p:txBody>
      </p:sp>
      <p:sp>
        <p:nvSpPr>
          <p:cNvPr id="505" name="Google Shape;505;p66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66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AI systems in healthcare are powerful and high-risk.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Bias is systematic and can appear at every stage of the AI lifecycle.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Sex and gender are fundamental variables that influence data, models and outcomes.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es-ES" sz="2400"/>
              <a:t>A human and societal perspective improves AI quality.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8"/>
          <p:cNvSpPr txBox="1"/>
          <p:nvPr>
            <p:ph type="ctrTitle"/>
          </p:nvPr>
        </p:nvSpPr>
        <p:spPr>
          <a:xfrm>
            <a:off x="3036732" y="1484754"/>
            <a:ext cx="6118536" cy="17944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ts val="8000"/>
              <a:buFont typeface="Arial"/>
              <a:buNone/>
            </a:pPr>
            <a:r>
              <a:rPr lang="es-ES"/>
              <a:t>Thanks!</a:t>
            </a:r>
            <a:endParaRPr/>
          </a:p>
        </p:txBody>
      </p:sp>
      <p:sp>
        <p:nvSpPr>
          <p:cNvPr id="512" name="Google Shape;512;p8"/>
          <p:cNvSpPr txBox="1"/>
          <p:nvPr>
            <p:ph idx="1" type="subTitle"/>
          </p:nvPr>
        </p:nvSpPr>
        <p:spPr>
          <a:xfrm>
            <a:off x="4513385" y="3548351"/>
            <a:ext cx="3165231" cy="1085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ts val="2400"/>
              <a:buNone/>
            </a:pPr>
            <a:r>
              <a:rPr lang="es-ES"/>
              <a:t>Questions?</a:t>
            </a:r>
            <a:endParaRPr/>
          </a:p>
        </p:txBody>
      </p:sp>
      <p:sp>
        <p:nvSpPr>
          <p:cNvPr id="513" name="Google Shape;513;p8"/>
          <p:cNvSpPr txBox="1"/>
          <p:nvPr/>
        </p:nvSpPr>
        <p:spPr>
          <a:xfrm>
            <a:off x="5715023" y="5460210"/>
            <a:ext cx="6438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s-ES" sz="1150" u="none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</a:rPr>
              <a:t>©</a:t>
            </a:r>
            <a:r>
              <a:rPr b="1" i="0" lang="es-ES" sz="800" u="none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</a:rPr>
              <a:t> 2025  Barcelona Supercomputing Center - Centro Nacional de Supercomputación. Author: (XXXX). </a:t>
            </a:r>
            <a:endParaRPr b="1" i="0" sz="800" u="none" cap="none" strike="noStrike">
              <a:solidFill>
                <a:srgbClr val="1C307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ES" sz="800" u="none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</a:rPr>
              <a:t>Material licensed under</a:t>
            </a:r>
            <a:r>
              <a:rPr b="1" i="0" lang="es-ES" sz="800" u="none" cap="none" strike="noStrike">
                <a:solidFill>
                  <a:srgbClr val="1C3076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800" u="sng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r>
              <a:rPr b="1" i="0" lang="es-ES" sz="800" u="none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100" u="none" cap="none" strike="noStrike">
              <a:solidFill>
                <a:srgbClr val="1C3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AI, Machine Learning and Deep Learning</a:t>
            </a:r>
            <a:endParaRPr/>
          </a:p>
        </p:txBody>
      </p:sp>
      <p:sp>
        <p:nvSpPr>
          <p:cNvPr id="107" name="Google Shape;107;p17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7" title="simulates human-like intelligence to perform tasks such as classification, prediction, and decision-making. (1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63273" y="1413259"/>
            <a:ext cx="3943870" cy="4031482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7"/>
          <p:cNvSpPr txBox="1"/>
          <p:nvPr/>
        </p:nvSpPr>
        <p:spPr>
          <a:xfrm>
            <a:off x="6340764" y="5816200"/>
            <a:ext cx="57663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J. Carbonell and K. Vizcarra, “The Technology of AI - Introduction”, AHEAD Training, July 2025.</a:t>
            </a:r>
            <a:endParaRPr/>
          </a:p>
        </p:txBody>
      </p:sp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186729" y="1563394"/>
            <a:ext cx="7976544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>
                <a:solidFill>
                  <a:srgbClr val="0070C0"/>
                </a:solidFill>
              </a:rPr>
              <a:t>AI is a broad field </a:t>
            </a:r>
            <a:r>
              <a:rPr lang="es-ES" sz="2400"/>
              <a:t>that includes </a:t>
            </a:r>
            <a:r>
              <a:rPr lang="es-ES" sz="2400">
                <a:solidFill>
                  <a:srgbClr val="0070C0"/>
                </a:solidFill>
              </a:rPr>
              <a:t>different approaches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s-ES" sz="2400"/>
              <a:t>ML is the most common approach in healthcare-AI </a:t>
            </a:r>
            <a:r>
              <a:rPr lang="es-ES" sz="2400"/>
              <a:t>and </a:t>
            </a:r>
            <a:r>
              <a:rPr lang="es-ES" sz="2400">
                <a:solidFill>
                  <a:srgbClr val="0070C0"/>
                </a:solidFill>
              </a:rPr>
              <a:t>refers to systems that learn patterns from data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>
                <a:solidFill>
                  <a:srgbClr val="0070C0"/>
                </a:solidFill>
              </a:rPr>
              <a:t>DL is a subset of ML</a:t>
            </a:r>
            <a:r>
              <a:rPr lang="es-ES" sz="2400"/>
              <a:t> </a:t>
            </a:r>
            <a:r>
              <a:rPr b="1" lang="es-ES" sz="2400"/>
              <a:t>based on NN </a:t>
            </a:r>
            <a:r>
              <a:rPr lang="es-ES" sz="2400"/>
              <a:t>and is widely </a:t>
            </a:r>
            <a:r>
              <a:rPr lang="es-ES" sz="2400">
                <a:solidFill>
                  <a:srgbClr val="0070C0"/>
                </a:solidFill>
              </a:rPr>
              <a:t>used in imaging and signal processing.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>
                <a:solidFill>
                  <a:srgbClr val="0070C0"/>
                </a:solidFill>
              </a:rPr>
              <a:t>GenAI</a:t>
            </a:r>
            <a:r>
              <a:rPr lang="es-ES" sz="2400"/>
              <a:t> </a:t>
            </a:r>
            <a:r>
              <a:rPr lang="es-ES" sz="2400">
                <a:solidFill>
                  <a:srgbClr val="0070C0"/>
                </a:solidFill>
              </a:rPr>
              <a:t>is a subset of DL </a:t>
            </a:r>
            <a:r>
              <a:rPr lang="es-ES" sz="2400"/>
              <a:t>able to </a:t>
            </a:r>
            <a:r>
              <a:rPr lang="es-ES" sz="2400">
                <a:solidFill>
                  <a:srgbClr val="0070C0"/>
                </a:solidFill>
              </a:rPr>
              <a:t>generate new data.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How an AI system works in practice</a:t>
            </a:r>
            <a:endParaRPr/>
          </a:p>
        </p:txBody>
      </p:sp>
      <p:sp>
        <p:nvSpPr>
          <p:cNvPr id="116" name="Google Shape;116;p18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Most AI systems in healthcare follow a similar pipeline: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s-ES" sz="2400"/>
              <a:t>Data are collected from patients or populations.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s-ES" sz="2400"/>
              <a:t>A model is trained to learn patterns from these data.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s-ES" sz="2400"/>
              <a:t>The trained model produces outputs, such as predictions.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400">
                <a:solidFill>
                  <a:schemeClr val="dk1"/>
                </a:solidFill>
              </a:rPr>
              <a:t>Bias introduced at any stage of this pipeline can propagate to the outcome.</a:t>
            </a:r>
            <a:endParaRPr b="1"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From past AI to generative AI</a:t>
            </a:r>
            <a:endParaRPr/>
          </a:p>
        </p:txBody>
      </p:sp>
      <p:sp>
        <p:nvSpPr>
          <p:cNvPr id="123" name="Google Shape;123;p19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400"/>
              <a:t>Traditional AI systems focused on classification and prediction tasks, such as </a:t>
            </a:r>
            <a:r>
              <a:rPr lang="es-ES" sz="2400">
                <a:solidFill>
                  <a:srgbClr val="0070C0"/>
                </a:solidFill>
              </a:rPr>
              <a:t>identifying disease </a:t>
            </a:r>
            <a:r>
              <a:rPr lang="es-ES" sz="2400">
                <a:solidFill>
                  <a:schemeClr val="dk1"/>
                </a:solidFill>
              </a:rPr>
              <a:t>or</a:t>
            </a:r>
            <a:r>
              <a:rPr lang="es-ES" sz="2400">
                <a:solidFill>
                  <a:srgbClr val="0070C0"/>
                </a:solidFill>
              </a:rPr>
              <a:t> estimating risk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s-ES" sz="2400"/>
              <a:t>More recent systems can </a:t>
            </a:r>
            <a:r>
              <a:rPr lang="es-ES" sz="2400">
                <a:solidFill>
                  <a:srgbClr val="0070C0"/>
                </a:solidFill>
              </a:rPr>
              <a:t>generate</a:t>
            </a:r>
            <a:r>
              <a:rPr lang="es-ES" sz="2400"/>
              <a:t> text, images or recommendations, and </a:t>
            </a:r>
            <a:r>
              <a:rPr lang="es-ES" sz="2400">
                <a:solidFill>
                  <a:srgbClr val="0070C0"/>
                </a:solidFill>
              </a:rPr>
              <a:t>interact </a:t>
            </a:r>
            <a:r>
              <a:rPr lang="es-ES" sz="2400">
                <a:solidFill>
                  <a:schemeClr val="dk1"/>
                </a:solidFill>
              </a:rPr>
              <a:t>directly with users</a:t>
            </a:r>
            <a:r>
              <a:rPr lang="es-ES" sz="2400"/>
              <a:t>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i="1" lang="es-ES" sz="2400"/>
              <a:t>As AI systems become </a:t>
            </a:r>
            <a:r>
              <a:rPr b="1" i="1" lang="es-ES" sz="2400"/>
              <a:t>more autonomous and more present</a:t>
            </a:r>
            <a:r>
              <a:rPr i="1" lang="es-ES" sz="2400"/>
              <a:t>, the potential impact of bias and design choices increases.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>
            <p:ph type="title"/>
          </p:nvPr>
        </p:nvSpPr>
        <p:spPr>
          <a:xfrm>
            <a:off x="1429593" y="580135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/>
              <a:t>Why AI is used in healthcare</a:t>
            </a:r>
            <a:endParaRPr/>
          </a:p>
        </p:txBody>
      </p:sp>
      <p:sp>
        <p:nvSpPr>
          <p:cNvPr id="130" name="Google Shape;130;p20"/>
          <p:cNvSpPr txBox="1"/>
          <p:nvPr/>
        </p:nvSpPr>
        <p:spPr>
          <a:xfrm>
            <a:off x="8782500" y="-9769"/>
            <a:ext cx="34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s-ES" sz="700" u="none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</a:rPr>
              <a:t>© 2025 BSC-CNS. Licensed under</a:t>
            </a:r>
            <a:r>
              <a:rPr b="1" i="0" lang="es-ES" sz="700" u="none" cap="none" strike="noStrike">
                <a:solidFill>
                  <a:srgbClr val="242F7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-ES" sz="700" u="sng" cap="none" strike="noStrike">
                <a:solidFill>
                  <a:srgbClr val="242F7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endParaRPr b="0" i="0" sz="700" u="none" cap="none" strike="noStrike">
              <a:solidFill>
                <a:srgbClr val="242F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0"/>
          <p:cNvSpPr txBox="1"/>
          <p:nvPr>
            <p:ph idx="1" type="body"/>
          </p:nvPr>
        </p:nvSpPr>
        <p:spPr>
          <a:xfrm>
            <a:off x="1093285" y="1563394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400">
                <a:solidFill>
                  <a:schemeClr val="dk1"/>
                </a:solidFill>
              </a:rPr>
              <a:t>AI is applied across the healthcare process</a:t>
            </a:r>
            <a:r>
              <a:rPr lang="es-ES" sz="2400"/>
              <a:t>, including: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200"/>
              <a:t>Supporting diagnosis and risk prediction.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200"/>
              <a:t>Optimising treatment and personalised medicine.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200"/>
              <a:t>Monitoring patients and healthcare systems.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ES" sz="2200"/>
              <a:t>Enabling prevention and early detection.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400"/>
              <a:t>Because AI can influence decisions at multiple stages, its quality and fairness are crucial.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2019-06-06T09:57:11Z</dcterms:created>
  <dc:creator>Gemma Ribas</dc:creator>
</cp:coreProperties>
</file>