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Lst>
  <p:notesMasterIdLst>
    <p:notesMasterId r:id="rId9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Lst>
  <p:sldSz cx="9144000" cy="5143500" type="screen16x9"/>
  <p:notesSz cx="6858000" cy="9144000"/>
  <p:embeddedFontLst>
    <p:embeddedFont>
      <p:font typeface="Corbel" panose="020B0503020204020204" pitchFamily="34" charset="0"/>
      <p:regular r:id="rId91"/>
      <p:bold r:id="rId92"/>
      <p:italic r:id="rId93"/>
      <p:boldItalic r:id="rId94"/>
    </p:embeddedFont>
    <p:embeddedFont>
      <p:font typeface="Helvetica Neue" panose="020B0604020202020204" charset="0"/>
      <p:regular r:id="rId95"/>
      <p:bold r:id="rId96"/>
      <p:italic r:id="rId97"/>
      <p:boldItalic r:id="rId98"/>
    </p:embeddedFont>
    <p:embeddedFont>
      <p:font typeface="Helvetica Neue Light" panose="020B0604020202020204" charset="0"/>
      <p:regular r:id="rId99"/>
      <p:bold r:id="rId100"/>
      <p:italic r:id="rId101"/>
      <p:boldItalic r:id="rId102"/>
    </p:embeddedFont>
    <p:embeddedFont>
      <p:font typeface="Inter" panose="020B0604020202020204" charset="0"/>
      <p:regular r:id="rId103"/>
      <p:bold r:id="rId104"/>
      <p:italic r:id="rId105"/>
      <p:boldItalic r:id="rId106"/>
    </p:embeddedFont>
    <p:embeddedFont>
      <p:font typeface="Lato" panose="020F0502020204030203" pitchFamily="34" charset="0"/>
      <p:regular r:id="rId107"/>
      <p:bold r:id="rId108"/>
      <p:italic r:id="rId109"/>
      <p:boldItalic r:id="rId110"/>
    </p:embeddedFont>
    <p:embeddedFont>
      <p:font typeface="Montserrat" panose="00000500000000000000" pitchFamily="2" charset="0"/>
      <p:regular r:id="rId111"/>
      <p:bold r:id="rId112"/>
      <p:italic r:id="rId113"/>
      <p:boldItalic r:id="rId114"/>
    </p:embeddedFont>
    <p:embeddedFont>
      <p:font typeface="Montserrat Light" panose="00000400000000000000" pitchFamily="2" charset="0"/>
      <p:regular r:id="rId115"/>
      <p:bold r:id="rId116"/>
      <p:italic r:id="rId117"/>
      <p:boldItalic r:id="rId118"/>
    </p:embeddedFont>
    <p:embeddedFont>
      <p:font typeface="Open Sans" pitchFamily="2" charset="0"/>
      <p:bold r:id="rId119"/>
      <p:boldItalic r:id="rId120"/>
    </p:embeddedFont>
    <p:embeddedFont>
      <p:font typeface="Roboto" panose="02000000000000000000" pitchFamily="2" charset="0"/>
      <p:regular r:id="rId121"/>
      <p:bold r:id="rId122"/>
      <p:italic r:id="rId123"/>
      <p:boldItalic r:id="rId1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87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F0ED0F3-D563-46C3-97A5-C18FB7A95354}">
  <a:tblStyle styleId="{1F0ED0F3-D563-46C3-97A5-C18FB7A95354}"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520" y="56"/>
      </p:cViewPr>
      <p:guideLst>
        <p:guide orient="horz" pos="1871"/>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font" Target="fonts/font27.fntdata"/><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font" Target="fonts/font22.fntdata"/><Relationship Id="rId16" Type="http://schemas.openxmlformats.org/officeDocument/2006/relationships/slide" Target="slides/slide15.xml"/><Relationship Id="rId107" Type="http://schemas.openxmlformats.org/officeDocument/2006/relationships/font" Target="fonts/font17.fntdata"/><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12.fntdata"/><Relationship Id="rId123" Type="http://schemas.openxmlformats.org/officeDocument/2006/relationships/font" Target="fonts/font33.fntdata"/><Relationship Id="rId128"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notesMaster" Target="notesMasters/notesMaster1.xml"/><Relationship Id="rId95" Type="http://schemas.openxmlformats.org/officeDocument/2006/relationships/font" Target="fonts/font5.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font" Target="fonts/font23.fntdata"/><Relationship Id="rId118" Type="http://schemas.openxmlformats.org/officeDocument/2006/relationships/font" Target="fonts/font28.fntdata"/><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font" Target="fonts/font13.fntdata"/><Relationship Id="rId108" Type="http://schemas.openxmlformats.org/officeDocument/2006/relationships/font" Target="fonts/font18.fntdata"/><Relationship Id="rId124" Type="http://schemas.openxmlformats.org/officeDocument/2006/relationships/font" Target="fonts/font34.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font" Target="fonts/font1.fntdata"/><Relationship Id="rId96"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font" Target="fonts/font24.fntdata"/><Relationship Id="rId119" Type="http://schemas.openxmlformats.org/officeDocument/2006/relationships/font" Target="fonts/font29.fntdata"/><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font" Target="fonts/font19.fntdata"/><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7.fntdata"/><Relationship Id="rId104" Type="http://schemas.openxmlformats.org/officeDocument/2006/relationships/font" Target="fonts/font14.fntdata"/><Relationship Id="rId120" Type="http://schemas.openxmlformats.org/officeDocument/2006/relationships/font" Target="fonts/font30.fntdata"/><Relationship Id="rId125"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2.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font" Target="fonts/font20.fntdata"/><Relationship Id="rId115" Type="http://schemas.openxmlformats.org/officeDocument/2006/relationships/font" Target="fonts/font25.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10.fntdata"/><Relationship Id="rId105" Type="http://schemas.openxmlformats.org/officeDocument/2006/relationships/font" Target="fonts/font15.fntdata"/><Relationship Id="rId12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3.fntdata"/><Relationship Id="rId98" Type="http://schemas.openxmlformats.org/officeDocument/2006/relationships/font" Target="fonts/font8.fntdata"/><Relationship Id="rId121" Type="http://schemas.openxmlformats.org/officeDocument/2006/relationships/font" Target="fonts/font31.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font" Target="fonts/font26.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font" Target="fonts/font21.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font" Target="fonts/font16.fntdata"/><Relationship Id="rId12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font" Target="fonts/font4.fntdata"/><Relationship Id="rId99" Type="http://schemas.openxmlformats.org/officeDocument/2006/relationships/font" Target="fonts/font9.fntdata"/><Relationship Id="rId101" Type="http://schemas.openxmlformats.org/officeDocument/2006/relationships/font" Target="fonts/font11.fntdata"/><Relationship Id="rId122" Type="http://schemas.openxmlformats.org/officeDocument/2006/relationships/font" Target="fonts/font32.fntdata"/><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be0bef94e6_0_322:notes"/>
          <p:cNvSpPr>
            <a:spLocks noGrp="1" noRot="1" noChangeAspect="1"/>
          </p:cNvSpPr>
          <p:nvPr>
            <p:ph type="sldImg" idx="2"/>
          </p:nvPr>
        </p:nvSpPr>
        <p:spPr>
          <a:xfrm>
            <a:off x="687388" y="1143000"/>
            <a:ext cx="5483225" cy="30845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g3be0bef94e6_0_3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 name="Google Shape;103;g3be0bef94e6_0_322:notes"/>
          <p:cNvSpPr txBox="1">
            <a:spLocks noGrp="1"/>
          </p:cNvSpPr>
          <p:nvPr>
            <p:ph type="sldNum" idx="12"/>
          </p:nvPr>
        </p:nvSpPr>
        <p:spPr>
          <a:xfrm>
            <a:off x="3884613" y="8685214"/>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419"/>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3be0bef94e6_0_6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3be0bef94e6_0_6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3be0bef94e6_0_19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2" name="Google Shape;272;g3be0bef94e6_0_197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3be0bef94e6_0_24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6" name="Google Shape;296;g3be0bef94e6_0_24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3be0bef94e6_0_198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2" name="Google Shape;352;g3be0bef94e6_0_198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3be0bef94e6_0_25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2" name="Google Shape;362;g3be0bef94e6_0_25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3be0bef94e6_0_26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7" name="Google Shape;397;g3be0bef94e6_0_26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3be0bef94e6_0_27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8" name="Google Shape;478;g3be0bef94e6_0_279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3be0bef94e6_0_19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8" name="Google Shape;498;g3be0bef94e6_0_199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g3be0bef94e6_0_28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7" name="Google Shape;527;g3be0bef94e6_0_288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g3be0bef94e6_0_28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5" name="Google Shape;535;g3be0bef94e6_0_289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be0bef94e6_0_10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3be0bef94e6_0_1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g3be0bef94e6_0_29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5" name="Google Shape;555;g3be0bef94e6_0_29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g3be0bef94e6_0_29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8" name="Google Shape;578;g3be0bef94e6_0_29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3be0bef94e6_0_29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1" name="Google Shape;591;g3be0bef94e6_0_29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g3be0bef94e6_0_29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5" name="Google Shape;605;g3be0bef94e6_0_29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g3be0bef94e6_0_30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25" name="Google Shape;625;g3be0bef94e6_0_305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g3be0bef94e6_0_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3" name="Google Shape;633;g3be0bef94e6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g3be0bef94e6_0_20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44" name="Google Shape;644;g3be0bef94e6_0_20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g3be0bef94e6_0_2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2" name="Google Shape;662;g3be0bef94e6_0_20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800"/>
              </a:spcBef>
              <a:spcAft>
                <a:spcPts val="0"/>
              </a:spcAft>
              <a:buClr>
                <a:schemeClr val="dk1"/>
              </a:buClr>
              <a:buSzPts val="1100"/>
              <a:buFont typeface="Arial"/>
              <a:buNone/>
            </a:pPr>
            <a:r>
              <a:rPr lang="es-419" sz="1700" b="1">
                <a:solidFill>
                  <a:schemeClr val="dk1"/>
                </a:solidFill>
              </a:rPr>
              <a:t>Percepción y Aplicación de la Inteligencia Artificial en la Medicina Personalizada para la Comunidad Trans</a:t>
            </a:r>
            <a:endParaRPr sz="1700" b="1">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s-419" b="1">
                <a:solidFill>
                  <a:schemeClr val="dk1"/>
                </a:solidFill>
              </a:rPr>
              <a:t>Antecedentes:</a:t>
            </a:r>
            <a:r>
              <a:rPr lang="es-419">
                <a:solidFill>
                  <a:schemeClr val="dk1"/>
                </a:solidFill>
              </a:rPr>
              <a:t> Este artículo explora la percepción y la aplicación de la </a:t>
            </a:r>
            <a:r>
              <a:rPr lang="es-419" b="1">
                <a:solidFill>
                  <a:schemeClr val="dk1"/>
                </a:solidFill>
              </a:rPr>
              <a:t>Inteligencia Artificial (IA) en la medicina personalizada</a:t>
            </a:r>
            <a:r>
              <a:rPr lang="es-419">
                <a:solidFill>
                  <a:schemeClr val="dk1"/>
                </a:solidFill>
              </a:rPr>
              <a:t> dentro de la comunidad trans, una población a menudo olvidada en el ámbito más amplio de la medicina de precisión. A pesar de los crecientes avances en las soluciones sanitarias impulsadas por la IA, se ha dedicado poca investigación a comprender cómo estas tecnologías pueden adaptarse para satisfacer las necesidades sanitarias únicas de las personas trans. Abordar esta brecha es crucial para garantizar que la medicina de precisión sea genuinamente inclusiva y efectiva para todas las poblaciones.</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s-419" b="1">
                <a:solidFill>
                  <a:schemeClr val="dk1"/>
                </a:solidFill>
              </a:rPr>
              <a:t>Objetivo:</a:t>
            </a:r>
            <a:r>
              <a:rPr lang="es-419">
                <a:solidFill>
                  <a:schemeClr val="dk1"/>
                </a:solidFill>
              </a:rPr>
              <a:t> Este estudio tuvo como objetivo identificar los </a:t>
            </a:r>
            <a:r>
              <a:rPr lang="es-419" b="1">
                <a:solidFill>
                  <a:schemeClr val="dk1"/>
                </a:solidFill>
              </a:rPr>
              <a:t>desafíos, obstáculos y soluciones potenciales específicos</a:t>
            </a:r>
            <a:r>
              <a:rPr lang="es-419">
                <a:solidFill>
                  <a:schemeClr val="dk1"/>
                </a:solidFill>
              </a:rPr>
              <a:t> asociados con el despliegue de tecnologías de IA en el desarrollo de la medicina personalizada para personas trans. Esta investigación enfatiza una perspectiva trans-inclusiva y multidisciplinar, destacando la importancia de la competencia cultural y el compromiso comunitario en el diseño e implementación de soluciones sanitarias impulsadas por la IA.</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s-419" b="1">
                <a:solidFill>
                  <a:schemeClr val="dk1"/>
                </a:solidFill>
              </a:rPr>
              <a:t>Métodos:</a:t>
            </a:r>
            <a:r>
              <a:rPr lang="es-419">
                <a:solidFill>
                  <a:schemeClr val="dk1"/>
                </a:solidFill>
              </a:rPr>
              <a:t> Se aplicó una </a:t>
            </a:r>
            <a:r>
              <a:rPr lang="es-419" b="1">
                <a:solidFill>
                  <a:schemeClr val="dk1"/>
                </a:solidFill>
              </a:rPr>
              <a:t>metodología comunicativa</a:t>
            </a:r>
            <a:r>
              <a:rPr lang="es-419">
                <a:solidFill>
                  <a:schemeClr val="dk1"/>
                </a:solidFill>
              </a:rPr>
              <a:t> en este estudio, que priorizó la participación activa de los usuarios finales y las partes interesadas a través de un diálogo igualitario que reconoce y valora la inteligencia cultural. El diseño metodológico incluyó consultas iterativas con representantes de la comunidad trans para </a:t>
            </a:r>
            <a:r>
              <a:rPr lang="es-419" b="1">
                <a:solidFill>
                  <a:schemeClr val="dk1"/>
                </a:solidFill>
              </a:rPr>
              <a:t>cocrear el flujo de trabajo de la investigación</a:t>
            </a:r>
            <a:r>
              <a:rPr lang="es-419">
                <a:solidFill>
                  <a:schemeClr val="dk1"/>
                </a:solidFill>
              </a:rPr>
              <a:t> y adaptar los instrumentos de recopilación de datos. Este enfoque participativo aseguró que las perspectivas y experiencias vividas de las personas trans fueran parte integral del proceso de investigación. La recopilación de datos se llevó a cabo a través de </a:t>
            </a:r>
            <a:r>
              <a:rPr lang="es-419" b="1">
                <a:solidFill>
                  <a:schemeClr val="dk1"/>
                </a:solidFill>
              </a:rPr>
              <a:t>3 grupos focales con 16 adultos trans</a:t>
            </a:r>
            <a:r>
              <a:rPr lang="es-419">
                <a:solidFill>
                  <a:schemeClr val="dk1"/>
                </a:solidFill>
              </a:rPr>
              <a:t>, con el objetivo de discutir los desafíos, riesgos y el potencial transformador de la IA en la medicina de precisión.</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s-419" b="1">
                <a:solidFill>
                  <a:schemeClr val="dk1"/>
                </a:solidFill>
              </a:rPr>
              <a:t>Resultados:</a:t>
            </a:r>
            <a:r>
              <a:rPr lang="es-419">
                <a:solidFill>
                  <a:schemeClr val="dk1"/>
                </a:solidFill>
              </a:rPr>
              <a:t> El análisis de las discusiones de los grupos focales reveló varias </a:t>
            </a:r>
            <a:r>
              <a:rPr lang="es-419" b="1">
                <a:solidFill>
                  <a:schemeClr val="dk1"/>
                </a:solidFill>
              </a:rPr>
              <a:t>barreras críticas</a:t>
            </a:r>
            <a:r>
              <a:rPr lang="es-419">
                <a:solidFill>
                  <a:schemeClr val="dk1"/>
                </a:solidFill>
              </a:rPr>
              <a:t> que impactan la integración de la IA en la medicina personalizada para personas trans, incluyendo preocupaciones sobre la </a:t>
            </a:r>
            <a:r>
              <a:rPr lang="es-419" b="1">
                <a:solidFill>
                  <a:schemeClr val="dk1"/>
                </a:solidFill>
              </a:rPr>
              <a:t>privacidad de los datos</a:t>
            </a:r>
            <a:r>
              <a:rPr lang="es-419">
                <a:solidFill>
                  <a:schemeClr val="dk1"/>
                </a:solidFill>
              </a:rPr>
              <a:t>, los </a:t>
            </a:r>
            <a:r>
              <a:rPr lang="es-419" b="1">
                <a:solidFill>
                  <a:schemeClr val="dk1"/>
                </a:solidFill>
              </a:rPr>
              <a:t>sesgos en la toma de decisiones algorítmica</a:t>
            </a:r>
            <a:r>
              <a:rPr lang="es-419">
                <a:solidFill>
                  <a:schemeClr val="dk1"/>
                </a:solidFill>
              </a:rPr>
              <a:t> y la </a:t>
            </a:r>
            <a:r>
              <a:rPr lang="es-419" b="1">
                <a:solidFill>
                  <a:schemeClr val="dk1"/>
                </a:solidFill>
              </a:rPr>
              <a:t>falta de datos sanitarios adaptados</a:t>
            </a:r>
            <a:r>
              <a:rPr lang="es-419">
                <a:solidFill>
                  <a:schemeClr val="dk1"/>
                </a:solidFill>
              </a:rPr>
              <a:t> que reflejen las experiencias trans. Los participantes expresaron aprensiones sobre posibles diagnósticos erróneos o tratamientos inapropiados debido a modelos de datos </a:t>
            </a:r>
            <a:r>
              <a:rPr lang="es-419" b="1">
                <a:solidFill>
                  <a:schemeClr val="dk1"/>
                </a:solidFill>
              </a:rPr>
              <a:t>cisnormativos</a:t>
            </a:r>
            <a:r>
              <a:rPr lang="es-419">
                <a:solidFill>
                  <a:schemeClr val="dk1"/>
                </a:solidFill>
              </a:rPr>
              <a:t>. Sin embargo, también identificaron oportunidades para que la IA mejore los resultados sanitarios, abogando por iniciativas de </a:t>
            </a:r>
            <a:r>
              <a:rPr lang="es-419" b="1">
                <a:solidFill>
                  <a:schemeClr val="dk1"/>
                </a:solidFill>
              </a:rPr>
              <a:t>recopilación de datos lideradas por la comunidad</a:t>
            </a:r>
            <a:r>
              <a:rPr lang="es-419">
                <a:solidFill>
                  <a:schemeClr val="dk1"/>
                </a:solidFill>
              </a:rPr>
              <a:t> y una mayor transparencia algorítmica. Las soluciones propuestas incluyeron mejorar los conjuntos de datos con </a:t>
            </a:r>
            <a:r>
              <a:rPr lang="es-419" b="1">
                <a:solidFill>
                  <a:schemeClr val="dk1"/>
                </a:solidFill>
              </a:rPr>
              <a:t>marcadores de salud específicos para personas trans</a:t>
            </a:r>
            <a:r>
              <a:rPr lang="es-419">
                <a:solidFill>
                  <a:schemeClr val="dk1"/>
                </a:solidFill>
              </a:rPr>
              <a:t>, incorporar voces comunitarias en los procesos de desarrollo de la IA y priorizar </a:t>
            </a:r>
            <a:r>
              <a:rPr lang="es-419" b="1">
                <a:solidFill>
                  <a:schemeClr val="dk1"/>
                </a:solidFill>
              </a:rPr>
              <a:t>marcos éticos</a:t>
            </a:r>
            <a:r>
              <a:rPr lang="es-419">
                <a:solidFill>
                  <a:schemeClr val="dk1"/>
                </a:solidFill>
              </a:rPr>
              <a:t> que respeten la diversidad de género.</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s-419" b="1">
                <a:solidFill>
                  <a:schemeClr val="dk1"/>
                </a:solidFill>
              </a:rPr>
              <a:t>Conclusiones:</a:t>
            </a:r>
            <a:r>
              <a:rPr lang="es-419">
                <a:solidFill>
                  <a:schemeClr val="dk1"/>
                </a:solidFill>
              </a:rPr>
              <a:t> Este estudio subraya la necesidad de un </a:t>
            </a:r>
            <a:r>
              <a:rPr lang="es-419" b="1">
                <a:solidFill>
                  <a:schemeClr val="dk1"/>
                </a:solidFill>
              </a:rPr>
              <a:t>enfoque trans-inclusivo</a:t>
            </a:r>
            <a:r>
              <a:rPr lang="es-419">
                <a:solidFill>
                  <a:schemeClr val="dk1"/>
                </a:solidFill>
              </a:rPr>
              <a:t> en la medicina de precisión, facilitado por tecnologías de IA que sean sensibles a las necesidades sanitarias y las realidades vividas de las personas trans. Al abordar los desafíos identificados y adoptar soluciones impulsadas por la comunidad, la IA tiene el potencial de </a:t>
            </a:r>
            <a:r>
              <a:rPr lang="es-419" b="1">
                <a:solidFill>
                  <a:schemeClr val="dk1"/>
                </a:solidFill>
              </a:rPr>
              <a:t>cerrar las brechas sanitarias existentes</a:t>
            </a:r>
            <a:r>
              <a:rPr lang="es-419">
                <a:solidFill>
                  <a:schemeClr val="dk1"/>
                </a:solidFill>
              </a:rPr>
              <a:t> y mejorar la calidad de vida de las personas trans. Esta investigación contribuye al creciente discurso sobre la innovación sanitaria equitativa, haciendo un llamado a prácticas de diseño de IA más inclusivas que extiendan los beneficios de la medicina de precisión a las comunidades marginadas.</a:t>
            </a:r>
            <a:endParaRPr>
              <a:solidFill>
                <a:schemeClr val="dk1"/>
              </a:solidFill>
            </a:endParaRPr>
          </a:p>
          <a:p>
            <a:pPr marL="0" lvl="0" indent="0" algn="l" rtl="0">
              <a:lnSpc>
                <a:spcPct val="100000"/>
              </a:lnSpc>
              <a:spcBef>
                <a:spcPts val="120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g3be0bef94e6_0_20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80" name="Google Shape;680;g3be0bef94e6_0_20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g3be0bef94e6_0_20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0" name="Google Shape;710;g3be0bef94e6_0_209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3be0bef94e6_0_440:notes"/>
          <p:cNvSpPr txBox="1">
            <a:spLocks noGrp="1"/>
          </p:cNvSpPr>
          <p:nvPr>
            <p:ph type="body" idx="1"/>
          </p:nvPr>
        </p:nvSpPr>
        <p:spPr>
          <a:xfrm>
            <a:off x="914400" y="3251200"/>
            <a:ext cx="7315200" cy="3081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g3be0bef94e6_0_440:notes"/>
          <p:cNvSpPr>
            <a:spLocks noGrp="1" noRot="1" noChangeAspect="1"/>
          </p:cNvSpPr>
          <p:nvPr>
            <p:ph type="sldImg" idx="2"/>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g3be0bef94e6_0_2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41" name="Google Shape;741;g3be0bef94e6_0_21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2"/>
        <p:cNvGrpSpPr/>
        <p:nvPr/>
      </p:nvGrpSpPr>
      <p:grpSpPr>
        <a:xfrm>
          <a:off x="0" y="0"/>
          <a:ext cx="0" cy="0"/>
          <a:chOff x="0" y="0"/>
          <a:chExt cx="0" cy="0"/>
        </a:xfrm>
      </p:grpSpPr>
      <p:sp>
        <p:nvSpPr>
          <p:cNvPr id="793" name="Google Shape;793;g3be0bef94e6_0_2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4" name="Google Shape;794;g3be0bef94e6_0_217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g3be0bef94e6_0_22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0" name="Google Shape;830;g3be0bef94e6_0_22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9"/>
        <p:cNvGrpSpPr/>
        <p:nvPr/>
      </p:nvGrpSpPr>
      <p:grpSpPr>
        <a:xfrm>
          <a:off x="0" y="0"/>
          <a:ext cx="0" cy="0"/>
          <a:chOff x="0" y="0"/>
          <a:chExt cx="0" cy="0"/>
        </a:xfrm>
      </p:grpSpPr>
      <p:sp>
        <p:nvSpPr>
          <p:cNvPr id="950" name="Google Shape;950;g3be0bef94e6_0_2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1" name="Google Shape;951;g3be0bef94e6_0_23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4"/>
        <p:cNvGrpSpPr/>
        <p:nvPr/>
      </p:nvGrpSpPr>
      <p:grpSpPr>
        <a:xfrm>
          <a:off x="0" y="0"/>
          <a:ext cx="0" cy="0"/>
          <a:chOff x="0" y="0"/>
          <a:chExt cx="0" cy="0"/>
        </a:xfrm>
      </p:grpSpPr>
      <p:sp>
        <p:nvSpPr>
          <p:cNvPr id="965" name="Google Shape;965;g3be0bef94e6_0_23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6" name="Google Shape;966;g3be0bef94e6_0_23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9"/>
        <p:cNvGrpSpPr/>
        <p:nvPr/>
      </p:nvGrpSpPr>
      <p:grpSpPr>
        <a:xfrm>
          <a:off x="0" y="0"/>
          <a:ext cx="0" cy="0"/>
          <a:chOff x="0" y="0"/>
          <a:chExt cx="0" cy="0"/>
        </a:xfrm>
      </p:grpSpPr>
      <p:sp>
        <p:nvSpPr>
          <p:cNvPr id="980" name="Google Shape;980;g3be0bef94e6_0_11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1" name="Google Shape;981;g3be0bef94e6_0_1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5"/>
        <p:cNvGrpSpPr/>
        <p:nvPr/>
      </p:nvGrpSpPr>
      <p:grpSpPr>
        <a:xfrm>
          <a:off x="0" y="0"/>
          <a:ext cx="0" cy="0"/>
          <a:chOff x="0" y="0"/>
          <a:chExt cx="0" cy="0"/>
        </a:xfrm>
      </p:grpSpPr>
      <p:sp>
        <p:nvSpPr>
          <p:cNvPr id="986" name="Google Shape;986;g3be0bef94e6_0_706:notes"/>
          <p:cNvSpPr txBox="1">
            <a:spLocks noGrp="1"/>
          </p:cNvSpPr>
          <p:nvPr>
            <p:ph type="body" idx="1"/>
          </p:nvPr>
        </p:nvSpPr>
        <p:spPr>
          <a:xfrm>
            <a:off x="914400" y="3251200"/>
            <a:ext cx="7315200" cy="3081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87" name="Google Shape;987;g3be0bef94e6_0_706:notes"/>
          <p:cNvSpPr>
            <a:spLocks noGrp="1" noRot="1" noChangeAspect="1"/>
          </p:cNvSpPr>
          <p:nvPr>
            <p:ph type="sldImg" idx="2"/>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6"/>
        <p:cNvGrpSpPr/>
        <p:nvPr/>
      </p:nvGrpSpPr>
      <p:grpSpPr>
        <a:xfrm>
          <a:off x="0" y="0"/>
          <a:ext cx="0" cy="0"/>
          <a:chOff x="0" y="0"/>
          <a:chExt cx="0" cy="0"/>
        </a:xfrm>
      </p:grpSpPr>
      <p:sp>
        <p:nvSpPr>
          <p:cNvPr id="997" name="Google Shape;997;SLIDES_API810823904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8" name="Google Shape;998;SLIDES_API81082390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419"/>
              <a:t>📣 This is Slido interaction slide, please don't delete it.</a:t>
            </a:r>
            <a:br>
              <a:rPr lang="es-419"/>
            </a:br>
            <a:r>
              <a:rPr lang="es-419"/>
              <a:t>✅ Click on 'Present with Slido' and the joining instructions will appear when you get to this slide.</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g3be0bef94e6_0_12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0" name="Google Shape;1010;g3be0bef94e6_0_12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4"/>
        <p:cNvGrpSpPr/>
        <p:nvPr/>
      </p:nvGrpSpPr>
      <p:grpSpPr>
        <a:xfrm>
          <a:off x="0" y="0"/>
          <a:ext cx="0" cy="0"/>
          <a:chOff x="0" y="0"/>
          <a:chExt cx="0" cy="0"/>
        </a:xfrm>
      </p:grpSpPr>
      <p:sp>
        <p:nvSpPr>
          <p:cNvPr id="1015" name="Google Shape;1015;SLIDES_API883294068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6" name="Google Shape;1016;SLIDES_API883294068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419"/>
              <a:t>📣 This is Slido interaction slide, please don't delete it.</a:t>
            </a:r>
            <a:br>
              <a:rPr lang="es-419"/>
            </a:br>
            <a:r>
              <a:rPr lang="es-419"/>
              <a:t>✅ Click on 'Present with Slido' and the poll will launch automatically when you get to this slide.</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be0bef94e6_0_108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3be0bef94e6_0_10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6"/>
        <p:cNvGrpSpPr/>
        <p:nvPr/>
      </p:nvGrpSpPr>
      <p:grpSpPr>
        <a:xfrm>
          <a:off x="0" y="0"/>
          <a:ext cx="0" cy="0"/>
          <a:chOff x="0" y="0"/>
          <a:chExt cx="0" cy="0"/>
        </a:xfrm>
      </p:grpSpPr>
      <p:sp>
        <p:nvSpPr>
          <p:cNvPr id="1027" name="Google Shape;1027;g3be0bef94e6_0_14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28" name="Google Shape;1028;g3be0bef94e6_0_14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9"/>
        <p:cNvGrpSpPr/>
        <p:nvPr/>
      </p:nvGrpSpPr>
      <p:grpSpPr>
        <a:xfrm>
          <a:off x="0" y="0"/>
          <a:ext cx="0" cy="0"/>
          <a:chOff x="0" y="0"/>
          <a:chExt cx="0" cy="0"/>
        </a:xfrm>
      </p:grpSpPr>
      <p:sp>
        <p:nvSpPr>
          <p:cNvPr id="1040" name="Google Shape;1040;g3be0bef94e6_0_14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1" name="Google Shape;1041;g3be0bef94e6_0_14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8"/>
        <p:cNvGrpSpPr/>
        <p:nvPr/>
      </p:nvGrpSpPr>
      <p:grpSpPr>
        <a:xfrm>
          <a:off x="0" y="0"/>
          <a:ext cx="0" cy="0"/>
          <a:chOff x="0" y="0"/>
          <a:chExt cx="0" cy="0"/>
        </a:xfrm>
      </p:grpSpPr>
      <p:sp>
        <p:nvSpPr>
          <p:cNvPr id="1059" name="Google Shape;1059;g3be0bef94e6_0_14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0" name="Google Shape;1060;g3be0bef94e6_0_147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2"/>
        <p:cNvGrpSpPr/>
        <p:nvPr/>
      </p:nvGrpSpPr>
      <p:grpSpPr>
        <a:xfrm>
          <a:off x="0" y="0"/>
          <a:ext cx="0" cy="0"/>
          <a:chOff x="0" y="0"/>
          <a:chExt cx="0" cy="0"/>
        </a:xfrm>
      </p:grpSpPr>
      <p:sp>
        <p:nvSpPr>
          <p:cNvPr id="1073" name="Google Shape;1073;g3be0bef94e6_0_14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4" name="Google Shape;1074;g3be0bef94e6_0_148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5"/>
        <p:cNvGrpSpPr/>
        <p:nvPr/>
      </p:nvGrpSpPr>
      <p:grpSpPr>
        <a:xfrm>
          <a:off x="0" y="0"/>
          <a:ext cx="0" cy="0"/>
          <a:chOff x="0" y="0"/>
          <a:chExt cx="0" cy="0"/>
        </a:xfrm>
      </p:grpSpPr>
      <p:sp>
        <p:nvSpPr>
          <p:cNvPr id="1086" name="Google Shape;1086;g3be0bef94e6_0_15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7" name="Google Shape;1087;g3be0bef94e6_0_150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8"/>
        <p:cNvGrpSpPr/>
        <p:nvPr/>
      </p:nvGrpSpPr>
      <p:grpSpPr>
        <a:xfrm>
          <a:off x="0" y="0"/>
          <a:ext cx="0" cy="0"/>
          <a:chOff x="0" y="0"/>
          <a:chExt cx="0" cy="0"/>
        </a:xfrm>
      </p:grpSpPr>
      <p:sp>
        <p:nvSpPr>
          <p:cNvPr id="1099" name="Google Shape;1099;g3be0bef94e6_0_15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0" name="Google Shape;1100;g3be0bef94e6_0_15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0"/>
        <p:cNvGrpSpPr/>
        <p:nvPr/>
      </p:nvGrpSpPr>
      <p:grpSpPr>
        <a:xfrm>
          <a:off x="0" y="0"/>
          <a:ext cx="0" cy="0"/>
          <a:chOff x="0" y="0"/>
          <a:chExt cx="0" cy="0"/>
        </a:xfrm>
      </p:grpSpPr>
      <p:sp>
        <p:nvSpPr>
          <p:cNvPr id="1111" name="Google Shape;1111;g3be0bef94e6_0_15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2" name="Google Shape;1112;g3be0bef94e6_0_15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5"/>
        <p:cNvGrpSpPr/>
        <p:nvPr/>
      </p:nvGrpSpPr>
      <p:grpSpPr>
        <a:xfrm>
          <a:off x="0" y="0"/>
          <a:ext cx="0" cy="0"/>
          <a:chOff x="0" y="0"/>
          <a:chExt cx="0" cy="0"/>
        </a:xfrm>
      </p:grpSpPr>
      <p:sp>
        <p:nvSpPr>
          <p:cNvPr id="1126" name="Google Shape;1126;g3be0bef94e6_0_15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27" name="Google Shape;1127;g3be0bef94e6_0_15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4"/>
        <p:cNvGrpSpPr/>
        <p:nvPr/>
      </p:nvGrpSpPr>
      <p:grpSpPr>
        <a:xfrm>
          <a:off x="0" y="0"/>
          <a:ext cx="0" cy="0"/>
          <a:chOff x="0" y="0"/>
          <a:chExt cx="0" cy="0"/>
        </a:xfrm>
      </p:grpSpPr>
      <p:sp>
        <p:nvSpPr>
          <p:cNvPr id="1145" name="Google Shape;1145;g3be0bef94e6_0_129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6" name="Google Shape;1146;g3be0bef94e6_0_12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0"/>
        <p:cNvGrpSpPr/>
        <p:nvPr/>
      </p:nvGrpSpPr>
      <p:grpSpPr>
        <a:xfrm>
          <a:off x="0" y="0"/>
          <a:ext cx="0" cy="0"/>
          <a:chOff x="0" y="0"/>
          <a:chExt cx="0" cy="0"/>
        </a:xfrm>
      </p:grpSpPr>
      <p:sp>
        <p:nvSpPr>
          <p:cNvPr id="1151" name="Google Shape;1151;SLIDES_API207742049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2" name="Google Shape;1152;SLIDES_API207742049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419"/>
              <a:t>📣 This is Slido interaction slide, please don't delete it.</a:t>
            </a:r>
            <a:br>
              <a:rPr lang="es-419"/>
            </a:br>
            <a:r>
              <a:rPr lang="es-419"/>
              <a:t>✅ Click on 'Present with Slido' and the poll will launch automatically when you get to this slide.</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be0bef94e6_0_580:notes"/>
          <p:cNvSpPr txBox="1">
            <a:spLocks noGrp="1"/>
          </p:cNvSpPr>
          <p:nvPr>
            <p:ph type="body" idx="1"/>
          </p:nvPr>
        </p:nvSpPr>
        <p:spPr>
          <a:xfrm>
            <a:off x="514350" y="7721600"/>
            <a:ext cx="4114800" cy="731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3" name="Google Shape;193;g3be0bef94e6_0_580:notes"/>
          <p:cNvSpPr>
            <a:spLocks noGrp="1" noRot="1" noChangeAspect="1"/>
          </p:cNvSpPr>
          <p:nvPr>
            <p:ph type="sldImg" idx="2"/>
          </p:nvPr>
        </p:nvSpPr>
        <p:spPr>
          <a:xfrm>
            <a:off x="285975" y="1219200"/>
            <a:ext cx="4572000" cy="6096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2"/>
        <p:cNvGrpSpPr/>
        <p:nvPr/>
      </p:nvGrpSpPr>
      <p:grpSpPr>
        <a:xfrm>
          <a:off x="0" y="0"/>
          <a:ext cx="0" cy="0"/>
          <a:chOff x="0" y="0"/>
          <a:chExt cx="0" cy="0"/>
        </a:xfrm>
      </p:grpSpPr>
      <p:sp>
        <p:nvSpPr>
          <p:cNvPr id="1163" name="Google Shape;1163;g3be0bef94e6_0_17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4" name="Google Shape;1164;g3be0bef94e6_0_17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5"/>
        <p:cNvGrpSpPr/>
        <p:nvPr/>
      </p:nvGrpSpPr>
      <p:grpSpPr>
        <a:xfrm>
          <a:off x="0" y="0"/>
          <a:ext cx="0" cy="0"/>
          <a:chOff x="0" y="0"/>
          <a:chExt cx="0" cy="0"/>
        </a:xfrm>
      </p:grpSpPr>
      <p:sp>
        <p:nvSpPr>
          <p:cNvPr id="1176" name="Google Shape;1176;g3be0bef94e6_0_17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77" name="Google Shape;1177;g3be0bef94e6_0_179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s-419">
                <a:solidFill>
                  <a:schemeClr val="dk1"/>
                </a:solidFill>
              </a:rPr>
              <a:t>A lo largo de la historia, la biología tradicional ha establecido un modelo estrictamente binario del sexo basado principalmente en la configuración cromosómica: XX para mujeres y XY para hombres. Sin embargo, esta perspectiva reduccionista se limita a una interpretación simplificada que considera únicamente ciertos aspectos anatómicos predeterminados y la expresión gonadal (como la presencia de ovarios o testículos) como los elementos definitorios del sexo biológico. No se trata de negar el papel fundamental que tienen los cromosomas en la determinación sexual;  sin embargo, esta visión clásica omite la compleja interacción de múltiples factores biológicos que intervienen a lo largo de todo el desarrollo sexual y que no necesariamente están siempre vinculados directamente con los cromosomas sexuales. ¿Qué ocurre cuando nos detenemos a mirar más de cerca?</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9"/>
        <p:cNvGrpSpPr/>
        <p:nvPr/>
      </p:nvGrpSpPr>
      <p:grpSpPr>
        <a:xfrm>
          <a:off x="0" y="0"/>
          <a:ext cx="0" cy="0"/>
          <a:chOff x="0" y="0"/>
          <a:chExt cx="0" cy="0"/>
        </a:xfrm>
      </p:grpSpPr>
      <p:sp>
        <p:nvSpPr>
          <p:cNvPr id="1190" name="Google Shape;1190;g3be0bef94e6_0_18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1" name="Google Shape;1191;g3be0bef94e6_0_18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1"/>
        <p:cNvGrpSpPr/>
        <p:nvPr/>
      </p:nvGrpSpPr>
      <p:grpSpPr>
        <a:xfrm>
          <a:off x="0" y="0"/>
          <a:ext cx="0" cy="0"/>
          <a:chOff x="0" y="0"/>
          <a:chExt cx="0" cy="0"/>
        </a:xfrm>
      </p:grpSpPr>
      <p:sp>
        <p:nvSpPr>
          <p:cNvPr id="1202" name="Google Shape;1202;g3be0bef94e6_0_18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03" name="Google Shape;1203;g3be0bef94e6_0_18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7"/>
        <p:cNvGrpSpPr/>
        <p:nvPr/>
      </p:nvGrpSpPr>
      <p:grpSpPr>
        <a:xfrm>
          <a:off x="0" y="0"/>
          <a:ext cx="0" cy="0"/>
          <a:chOff x="0" y="0"/>
          <a:chExt cx="0" cy="0"/>
        </a:xfrm>
      </p:grpSpPr>
      <p:sp>
        <p:nvSpPr>
          <p:cNvPr id="1228" name="Google Shape;1228;g3be0bef94e6_0_18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29" name="Google Shape;1229;g3be0bef94e6_0_18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0"/>
        <p:cNvGrpSpPr/>
        <p:nvPr/>
      </p:nvGrpSpPr>
      <p:grpSpPr>
        <a:xfrm>
          <a:off x="0" y="0"/>
          <a:ext cx="0" cy="0"/>
          <a:chOff x="0" y="0"/>
          <a:chExt cx="0" cy="0"/>
        </a:xfrm>
      </p:grpSpPr>
      <p:sp>
        <p:nvSpPr>
          <p:cNvPr id="1241" name="Google Shape;1241;g3be0bef94e6_0_18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42" name="Google Shape;1242;g3be0bef94e6_0_18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7"/>
        <p:cNvGrpSpPr/>
        <p:nvPr/>
      </p:nvGrpSpPr>
      <p:grpSpPr>
        <a:xfrm>
          <a:off x="0" y="0"/>
          <a:ext cx="0" cy="0"/>
          <a:chOff x="0" y="0"/>
          <a:chExt cx="0" cy="0"/>
        </a:xfrm>
      </p:grpSpPr>
      <p:sp>
        <p:nvSpPr>
          <p:cNvPr id="1258" name="Google Shape;1258;g3be0bef94e6_0_18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9" name="Google Shape;1259;g3be0bef94e6_0_188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3"/>
        <p:cNvGrpSpPr/>
        <p:nvPr/>
      </p:nvGrpSpPr>
      <p:grpSpPr>
        <a:xfrm>
          <a:off x="0" y="0"/>
          <a:ext cx="0" cy="0"/>
          <a:chOff x="0" y="0"/>
          <a:chExt cx="0" cy="0"/>
        </a:xfrm>
      </p:grpSpPr>
      <p:sp>
        <p:nvSpPr>
          <p:cNvPr id="1264" name="Google Shape;1264;g3be0bef94e6_0_18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65" name="Google Shape;1265;g3be0bef94e6_0_18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6"/>
        <p:cNvGrpSpPr/>
        <p:nvPr/>
      </p:nvGrpSpPr>
      <p:grpSpPr>
        <a:xfrm>
          <a:off x="0" y="0"/>
          <a:ext cx="0" cy="0"/>
          <a:chOff x="0" y="0"/>
          <a:chExt cx="0" cy="0"/>
        </a:xfrm>
      </p:grpSpPr>
      <p:sp>
        <p:nvSpPr>
          <p:cNvPr id="1277" name="Google Shape;1277;g3be0bef94e6_0_19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8" name="Google Shape;1278;g3be0bef94e6_0_19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2"/>
        <p:cNvGrpSpPr/>
        <p:nvPr/>
      </p:nvGrpSpPr>
      <p:grpSpPr>
        <a:xfrm>
          <a:off x="0" y="0"/>
          <a:ext cx="0" cy="0"/>
          <a:chOff x="0" y="0"/>
          <a:chExt cx="0" cy="0"/>
        </a:xfrm>
      </p:grpSpPr>
      <p:sp>
        <p:nvSpPr>
          <p:cNvPr id="1283" name="Google Shape;1283;g3be0bef94e6_0_18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4" name="Google Shape;1284;g3be0bef94e6_0_18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3be0bef94e6_0_58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3be0bef94e6_0_5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9"/>
        <p:cNvGrpSpPr/>
        <p:nvPr/>
      </p:nvGrpSpPr>
      <p:grpSpPr>
        <a:xfrm>
          <a:off x="0" y="0"/>
          <a:ext cx="0" cy="0"/>
          <a:chOff x="0" y="0"/>
          <a:chExt cx="0" cy="0"/>
        </a:xfrm>
      </p:grpSpPr>
      <p:sp>
        <p:nvSpPr>
          <p:cNvPr id="1290" name="Google Shape;1290;g3be0bef94e6_0_19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91" name="Google Shape;1291;g3be0bef94e6_0_190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0"/>
        <p:cNvGrpSpPr/>
        <p:nvPr/>
      </p:nvGrpSpPr>
      <p:grpSpPr>
        <a:xfrm>
          <a:off x="0" y="0"/>
          <a:ext cx="0" cy="0"/>
          <a:chOff x="0" y="0"/>
          <a:chExt cx="0" cy="0"/>
        </a:xfrm>
      </p:grpSpPr>
      <p:sp>
        <p:nvSpPr>
          <p:cNvPr id="1301" name="Google Shape;1301;g3be0bef94e6_0_31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2" name="Google Shape;1302;g3be0bef94e6_0_3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6"/>
        <p:cNvGrpSpPr/>
        <p:nvPr/>
      </p:nvGrpSpPr>
      <p:grpSpPr>
        <a:xfrm>
          <a:off x="0" y="0"/>
          <a:ext cx="0" cy="0"/>
          <a:chOff x="0" y="0"/>
          <a:chExt cx="0" cy="0"/>
        </a:xfrm>
      </p:grpSpPr>
      <p:sp>
        <p:nvSpPr>
          <p:cNvPr id="1307" name="Google Shape;1307;g3be0bef94e6_0_3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8" name="Google Shape;1308;g3be0bef94e6_0_31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1"/>
        <p:cNvGrpSpPr/>
        <p:nvPr/>
      </p:nvGrpSpPr>
      <p:grpSpPr>
        <a:xfrm>
          <a:off x="0" y="0"/>
          <a:ext cx="0" cy="0"/>
          <a:chOff x="0" y="0"/>
          <a:chExt cx="0" cy="0"/>
        </a:xfrm>
      </p:grpSpPr>
      <p:sp>
        <p:nvSpPr>
          <p:cNvPr id="1322" name="Google Shape;1322;g3be0bef94e6_0_13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3" name="Google Shape;1323;g3be0bef94e6_0_13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7"/>
        <p:cNvGrpSpPr/>
        <p:nvPr/>
      </p:nvGrpSpPr>
      <p:grpSpPr>
        <a:xfrm>
          <a:off x="0" y="0"/>
          <a:ext cx="0" cy="0"/>
          <a:chOff x="0" y="0"/>
          <a:chExt cx="0" cy="0"/>
        </a:xfrm>
      </p:grpSpPr>
      <p:sp>
        <p:nvSpPr>
          <p:cNvPr id="1328" name="Google Shape;1328;SLIDES_API786721383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9" name="Google Shape;1329;SLIDES_API78672138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419"/>
              <a:t>📣 This is Slido interaction slide, please don't delete it.</a:t>
            </a:r>
            <a:br>
              <a:rPr lang="es-419"/>
            </a:br>
            <a:r>
              <a:rPr lang="es-419"/>
              <a:t>✅ Click on 'Present with Slido' and the poll will launch automatically when you get to this slide.</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9"/>
        <p:cNvGrpSpPr/>
        <p:nvPr/>
      </p:nvGrpSpPr>
      <p:grpSpPr>
        <a:xfrm>
          <a:off x="0" y="0"/>
          <a:ext cx="0" cy="0"/>
          <a:chOff x="0" y="0"/>
          <a:chExt cx="0" cy="0"/>
        </a:xfrm>
      </p:grpSpPr>
      <p:sp>
        <p:nvSpPr>
          <p:cNvPr id="1340" name="Google Shape;1340;g3be0bef94e6_0_804:notes"/>
          <p:cNvSpPr txBox="1">
            <a:spLocks noGrp="1"/>
          </p:cNvSpPr>
          <p:nvPr>
            <p:ph type="body" idx="1"/>
          </p:nvPr>
        </p:nvSpPr>
        <p:spPr>
          <a:xfrm>
            <a:off x="914400" y="3251200"/>
            <a:ext cx="7315200" cy="3081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41" name="Google Shape;1341;g3be0bef94e6_0_804:notes"/>
          <p:cNvSpPr>
            <a:spLocks noGrp="1" noRot="1" noChangeAspect="1"/>
          </p:cNvSpPr>
          <p:nvPr>
            <p:ph type="sldImg" idx="2"/>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2"/>
        <p:cNvGrpSpPr/>
        <p:nvPr/>
      </p:nvGrpSpPr>
      <p:grpSpPr>
        <a:xfrm>
          <a:off x="0" y="0"/>
          <a:ext cx="0" cy="0"/>
          <a:chOff x="0" y="0"/>
          <a:chExt cx="0" cy="0"/>
        </a:xfrm>
      </p:grpSpPr>
      <p:sp>
        <p:nvSpPr>
          <p:cNvPr id="1353" name="Google Shape;1353;g3be0bef94e6_0_816: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354" name="Google Shape;1354;g3be0bef94e6_0_816: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s-419" sz="1200" b="0" i="0" u="none" strike="noStrike" cap="none">
                <a:solidFill>
                  <a:schemeClr val="dk1"/>
                </a:solidFill>
                <a:latin typeface="Calibri"/>
                <a:ea typeface="Calibri"/>
                <a:cs typeface="Calibri"/>
                <a:sym typeface="Calibri"/>
              </a:rPr>
              <a:t>1.7.2013</a:t>
            </a:r>
            <a:endParaRPr/>
          </a:p>
        </p:txBody>
      </p:sp>
      <p:sp>
        <p:nvSpPr>
          <p:cNvPr id="1355" name="Google Shape;1355;g3be0bef94e6_0_816:notes"/>
          <p:cNvSpPr>
            <a:spLocks noGrp="1" noRot="1" noChangeAspect="1"/>
          </p:cNvSpPr>
          <p:nvPr>
            <p:ph type="sldImg" idx="3"/>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6" name="Google Shape;1356;g3be0bef94e6_0_816: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419"/>
              <a:t>This term persisted in medical texts for centuries and was only officially removed as a diagnosis by the American Psychiatric Association in 1980. The legacy of this misdiagnosis has contributed to a long history of women's symptoms being downplayed or dismissed by healthcare professionals.</a:t>
            </a:r>
            <a:endParaRPr/>
          </a:p>
        </p:txBody>
      </p:sp>
      <p:sp>
        <p:nvSpPr>
          <p:cNvPr id="1357" name="Google Shape;1357;g3be0bef94e6_0_816: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358" name="Google Shape;1358;g3be0bef94e6_0_816: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s-419"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9"/>
        <p:cNvGrpSpPr/>
        <p:nvPr/>
      </p:nvGrpSpPr>
      <p:grpSpPr>
        <a:xfrm>
          <a:off x="0" y="0"/>
          <a:ext cx="0" cy="0"/>
          <a:chOff x="0" y="0"/>
          <a:chExt cx="0" cy="0"/>
        </a:xfrm>
      </p:grpSpPr>
      <p:sp>
        <p:nvSpPr>
          <p:cNvPr id="1370" name="Google Shape;1370;SLIDES_API97505943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1" name="Google Shape;1371;SLIDES_API97505943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419"/>
              <a:t>📣 This is Slido interaction slide, please don't delete it.</a:t>
            </a:r>
            <a:br>
              <a:rPr lang="es-419"/>
            </a:br>
            <a:r>
              <a:rPr lang="es-419"/>
              <a:t>✅ Click on 'Present with Slido' and the poll will launch automatically when you get to this slide.</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1"/>
        <p:cNvGrpSpPr/>
        <p:nvPr/>
      </p:nvGrpSpPr>
      <p:grpSpPr>
        <a:xfrm>
          <a:off x="0" y="0"/>
          <a:ext cx="0" cy="0"/>
          <a:chOff x="0" y="0"/>
          <a:chExt cx="0" cy="0"/>
        </a:xfrm>
      </p:grpSpPr>
      <p:sp>
        <p:nvSpPr>
          <p:cNvPr id="1382" name="Google Shape;1382;g3be0bef94e6_0_3196:notes"/>
          <p:cNvSpPr txBox="1">
            <a:spLocks noGrp="1"/>
          </p:cNvSpPr>
          <p:nvPr>
            <p:ph type="body" idx="1"/>
          </p:nvPr>
        </p:nvSpPr>
        <p:spPr>
          <a:xfrm>
            <a:off x="914400" y="3251200"/>
            <a:ext cx="7315200" cy="3081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3" name="Google Shape;1383;g3be0bef94e6_0_3196:notes"/>
          <p:cNvSpPr>
            <a:spLocks noGrp="1" noRot="1" noChangeAspect="1"/>
          </p:cNvSpPr>
          <p:nvPr>
            <p:ph type="sldImg" idx="2"/>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6"/>
        <p:cNvGrpSpPr/>
        <p:nvPr/>
      </p:nvGrpSpPr>
      <p:grpSpPr>
        <a:xfrm>
          <a:off x="0" y="0"/>
          <a:ext cx="0" cy="0"/>
          <a:chOff x="0" y="0"/>
          <a:chExt cx="0" cy="0"/>
        </a:xfrm>
      </p:grpSpPr>
      <p:sp>
        <p:nvSpPr>
          <p:cNvPr id="1387" name="Google Shape;1387;SLIDES_API1486181299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8" name="Google Shape;1388;SLIDES_API1486181299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419"/>
              <a:t>📣 This is Slido interaction slide, please don't delete it.</a:t>
            </a:r>
            <a:br>
              <a:rPr lang="es-419"/>
            </a:br>
            <a:r>
              <a:rPr lang="es-419"/>
              <a:t>✅ Click on 'Present with Slido' and the poll will launch automatically when you get to this slide.</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be0bef94e6_0_6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 name="Google Shape;220;g3be0bef94e6_0_60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 name="Google Shape;221;g3be0bef94e6_0_60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419"/>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8"/>
        <p:cNvGrpSpPr/>
        <p:nvPr/>
      </p:nvGrpSpPr>
      <p:grpSpPr>
        <a:xfrm>
          <a:off x="0" y="0"/>
          <a:ext cx="0" cy="0"/>
          <a:chOff x="0" y="0"/>
          <a:chExt cx="0" cy="0"/>
        </a:xfrm>
      </p:grpSpPr>
      <p:sp>
        <p:nvSpPr>
          <p:cNvPr id="1399" name="Google Shape;1399;SLIDES_API1674401554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0" name="Google Shape;1400;SLIDES_API167440155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419"/>
              <a:t>📣 This is Slido interaction slide, please don't delete it.</a:t>
            </a:r>
            <a:br>
              <a:rPr lang="es-419"/>
            </a:br>
            <a:r>
              <a:rPr lang="es-419"/>
              <a:t>✅ Click on 'Present with Slido' and the poll will launch automatically when you get to this slide.</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0"/>
        <p:cNvGrpSpPr/>
        <p:nvPr/>
      </p:nvGrpSpPr>
      <p:grpSpPr>
        <a:xfrm>
          <a:off x="0" y="0"/>
          <a:ext cx="0" cy="0"/>
          <a:chOff x="0" y="0"/>
          <a:chExt cx="0" cy="0"/>
        </a:xfrm>
      </p:grpSpPr>
      <p:sp>
        <p:nvSpPr>
          <p:cNvPr id="1411" name="Google Shape;1411;SLIDES_API1958298875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2" name="Google Shape;1412;SLIDES_API195829887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419"/>
              <a:t>📣 This is Slido interaction slide, please don't delete it.</a:t>
            </a:r>
            <a:br>
              <a:rPr lang="es-419"/>
            </a:br>
            <a:r>
              <a:rPr lang="es-419"/>
              <a:t>✅ Click on 'Present with Slido' and the poll will launch automatically when you get to this slide.</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2"/>
        <p:cNvGrpSpPr/>
        <p:nvPr/>
      </p:nvGrpSpPr>
      <p:grpSpPr>
        <a:xfrm>
          <a:off x="0" y="0"/>
          <a:ext cx="0" cy="0"/>
          <a:chOff x="0" y="0"/>
          <a:chExt cx="0" cy="0"/>
        </a:xfrm>
      </p:grpSpPr>
      <p:sp>
        <p:nvSpPr>
          <p:cNvPr id="1423" name="Google Shape;1423;SLIDES_API1285131749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4" name="Google Shape;1424;SLIDES_API1285131749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419"/>
              <a:t>📣 This is Slido interaction slide, please don't delete it.</a:t>
            </a:r>
            <a:br>
              <a:rPr lang="es-419"/>
            </a:br>
            <a:r>
              <a:rPr lang="es-419"/>
              <a:t>✅ Click on 'Present with Slido' and the poll will launch automatically when you get to this slide.</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4"/>
        <p:cNvGrpSpPr/>
        <p:nvPr/>
      </p:nvGrpSpPr>
      <p:grpSpPr>
        <a:xfrm>
          <a:off x="0" y="0"/>
          <a:ext cx="0" cy="0"/>
          <a:chOff x="0" y="0"/>
          <a:chExt cx="0" cy="0"/>
        </a:xfrm>
      </p:grpSpPr>
      <p:sp>
        <p:nvSpPr>
          <p:cNvPr id="1435" name="Google Shape;1435;SLIDES_API159896377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6" name="Google Shape;1436;SLIDES_API159896377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419"/>
              <a:t>📣 This is Slido interaction slide, please don't delete it.</a:t>
            </a:r>
            <a:br>
              <a:rPr lang="es-419"/>
            </a:br>
            <a:r>
              <a:rPr lang="es-419"/>
              <a:t>✅ Click on 'Present with Slido' and the poll will launch automatically when you get to this slide.</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6"/>
        <p:cNvGrpSpPr/>
        <p:nvPr/>
      </p:nvGrpSpPr>
      <p:grpSpPr>
        <a:xfrm>
          <a:off x="0" y="0"/>
          <a:ext cx="0" cy="0"/>
          <a:chOff x="0" y="0"/>
          <a:chExt cx="0" cy="0"/>
        </a:xfrm>
      </p:grpSpPr>
      <p:sp>
        <p:nvSpPr>
          <p:cNvPr id="1447" name="Google Shape;1447;SLIDES_API1574500948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8" name="Google Shape;1448;SLIDES_API1574500948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419"/>
              <a:t>📣 This is Slido interaction slide, please don't delete it.</a:t>
            </a:r>
            <a:br>
              <a:rPr lang="es-419"/>
            </a:br>
            <a:r>
              <a:rPr lang="es-419"/>
              <a:t>✅ Click on 'Present with Slido' and the poll will launch automatically when you get to this slide.</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8"/>
        <p:cNvGrpSpPr/>
        <p:nvPr/>
      </p:nvGrpSpPr>
      <p:grpSpPr>
        <a:xfrm>
          <a:off x="0" y="0"/>
          <a:ext cx="0" cy="0"/>
          <a:chOff x="0" y="0"/>
          <a:chExt cx="0" cy="0"/>
        </a:xfrm>
      </p:grpSpPr>
      <p:sp>
        <p:nvSpPr>
          <p:cNvPr id="1459" name="Google Shape;1459;SLIDES_API723558416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0" name="Google Shape;1460;SLIDES_API723558416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419"/>
              <a:t>📣 This is Slido interaction slide, please don't delete it.</a:t>
            </a:r>
            <a:br>
              <a:rPr lang="es-419"/>
            </a:br>
            <a:r>
              <a:rPr lang="es-419"/>
              <a:t>✅ Click on 'Present with Slido' and the poll will launch automatically when you get to this slide.</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0"/>
        <p:cNvGrpSpPr/>
        <p:nvPr/>
      </p:nvGrpSpPr>
      <p:grpSpPr>
        <a:xfrm>
          <a:off x="0" y="0"/>
          <a:ext cx="0" cy="0"/>
          <a:chOff x="0" y="0"/>
          <a:chExt cx="0" cy="0"/>
        </a:xfrm>
      </p:grpSpPr>
      <p:sp>
        <p:nvSpPr>
          <p:cNvPr id="1471" name="Google Shape;1471;SLIDES_API1272474399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2" name="Google Shape;1472;SLIDES_API1272474399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419"/>
              <a:t>📣 This is Slido interaction slide, please don't delete it.</a:t>
            </a:r>
            <a:br>
              <a:rPr lang="es-419"/>
            </a:br>
            <a:r>
              <a:rPr lang="es-419"/>
              <a:t>✅ Click on 'Present with Slido' and the poll will launch automatically when you get to this slide.</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2"/>
        <p:cNvGrpSpPr/>
        <p:nvPr/>
      </p:nvGrpSpPr>
      <p:grpSpPr>
        <a:xfrm>
          <a:off x="0" y="0"/>
          <a:ext cx="0" cy="0"/>
          <a:chOff x="0" y="0"/>
          <a:chExt cx="0" cy="0"/>
        </a:xfrm>
      </p:grpSpPr>
      <p:sp>
        <p:nvSpPr>
          <p:cNvPr id="1483" name="Google Shape;1483;SLIDES_API1205485623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4" name="Google Shape;1484;SLIDES_API120548562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419"/>
              <a:t>📣 This is Slido interaction slide, please don't delete it.</a:t>
            </a:r>
            <a:br>
              <a:rPr lang="es-419"/>
            </a:br>
            <a:r>
              <a:rPr lang="es-419"/>
              <a:t>✅ Click on 'Present with Slido' and the poll will launch automatically when you get to this slide.</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4"/>
        <p:cNvGrpSpPr/>
        <p:nvPr/>
      </p:nvGrpSpPr>
      <p:grpSpPr>
        <a:xfrm>
          <a:off x="0" y="0"/>
          <a:ext cx="0" cy="0"/>
          <a:chOff x="0" y="0"/>
          <a:chExt cx="0" cy="0"/>
        </a:xfrm>
      </p:grpSpPr>
      <p:sp>
        <p:nvSpPr>
          <p:cNvPr id="1495" name="Google Shape;1495;SLIDES_API1604011479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6" name="Google Shape;1496;SLIDES_API1604011479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419"/>
              <a:t>📣 This is Slido interaction slide, please don't delete it.</a:t>
            </a:r>
            <a:br>
              <a:rPr lang="es-419"/>
            </a:br>
            <a:r>
              <a:rPr lang="es-419"/>
              <a:t>✅ Click on 'Present with Slido' and the poll will launch automatically when you get to this slide.</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6"/>
        <p:cNvGrpSpPr/>
        <p:nvPr/>
      </p:nvGrpSpPr>
      <p:grpSpPr>
        <a:xfrm>
          <a:off x="0" y="0"/>
          <a:ext cx="0" cy="0"/>
          <a:chOff x="0" y="0"/>
          <a:chExt cx="0" cy="0"/>
        </a:xfrm>
      </p:grpSpPr>
      <p:sp>
        <p:nvSpPr>
          <p:cNvPr id="1507" name="Google Shape;1507;g3be0bef94e6_0_32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8" name="Google Shape;1508;g3be0bef94e6_0_3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be0bef94e6_0_6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be0bef94e6_0_6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2"/>
        <p:cNvGrpSpPr/>
        <p:nvPr/>
      </p:nvGrpSpPr>
      <p:grpSpPr>
        <a:xfrm>
          <a:off x="0" y="0"/>
          <a:ext cx="0" cy="0"/>
          <a:chOff x="0" y="0"/>
          <a:chExt cx="0" cy="0"/>
        </a:xfrm>
      </p:grpSpPr>
      <p:sp>
        <p:nvSpPr>
          <p:cNvPr id="1513" name="Google Shape;1513;g3be13a18438_0_1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4" name="Google Shape;1514;g3be13a18438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7"/>
        <p:cNvGrpSpPr/>
        <p:nvPr/>
      </p:nvGrpSpPr>
      <p:grpSpPr>
        <a:xfrm>
          <a:off x="0" y="0"/>
          <a:ext cx="0" cy="0"/>
          <a:chOff x="0" y="0"/>
          <a:chExt cx="0" cy="0"/>
        </a:xfrm>
      </p:grpSpPr>
      <p:sp>
        <p:nvSpPr>
          <p:cNvPr id="1518" name="Google Shape;1518;g3be13a18438_0_1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9" name="Google Shape;1519;g3be13a18438_0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3"/>
        <p:cNvGrpSpPr/>
        <p:nvPr/>
      </p:nvGrpSpPr>
      <p:grpSpPr>
        <a:xfrm>
          <a:off x="0" y="0"/>
          <a:ext cx="0" cy="0"/>
          <a:chOff x="0" y="0"/>
          <a:chExt cx="0" cy="0"/>
        </a:xfrm>
      </p:grpSpPr>
      <p:sp>
        <p:nvSpPr>
          <p:cNvPr id="1524" name="Google Shape;1524;g3be0bef94e6_0_3281: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525" name="Google Shape;1525;g3be0bef94e6_0_3281: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s-419" sz="1200" b="0" i="0" u="none" strike="noStrike" cap="none">
                <a:solidFill>
                  <a:schemeClr val="dk1"/>
                </a:solidFill>
                <a:latin typeface="Calibri"/>
                <a:ea typeface="Calibri"/>
                <a:cs typeface="Calibri"/>
                <a:sym typeface="Calibri"/>
              </a:rPr>
              <a:t>1.7.2013</a:t>
            </a:r>
            <a:endParaRPr/>
          </a:p>
        </p:txBody>
      </p:sp>
      <p:sp>
        <p:nvSpPr>
          <p:cNvPr id="1526" name="Google Shape;1526;g3be0bef94e6_0_3281:notes"/>
          <p:cNvSpPr>
            <a:spLocks noGrp="1" noRot="1" noChangeAspect="1"/>
          </p:cNvSpPr>
          <p:nvPr>
            <p:ph type="sldImg" idx="3"/>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7" name="Google Shape;1527;g3be0bef94e6_0_3281: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419"/>
              <a:t>Gender-related factors in patient–physician communication might also contribute to differences in CVD outcomes. </a:t>
            </a:r>
            <a:endParaRPr/>
          </a:p>
          <a:p>
            <a:pPr marL="0" lvl="0" indent="0" algn="l" rtl="0">
              <a:spcBef>
                <a:spcPts val="0"/>
              </a:spcBef>
              <a:spcAft>
                <a:spcPts val="0"/>
              </a:spcAft>
              <a:buNone/>
            </a:pPr>
            <a:r>
              <a:rPr lang="es-419"/>
              <a:t>In a US study, women patients with myocardial infarction (MI) who were treated by a woman physician survived better than those treated by a man physician. However, if men physicians had more women colleagues in their departments, their performance with women as patients improved.</a:t>
            </a:r>
            <a:endParaRPr/>
          </a:p>
          <a:p>
            <a:pPr marL="0" lvl="0" indent="0" algn="l" rtl="0">
              <a:spcBef>
                <a:spcPts val="0"/>
              </a:spcBef>
              <a:spcAft>
                <a:spcPts val="0"/>
              </a:spcAft>
              <a:buNone/>
            </a:pPr>
            <a:r>
              <a:rPr lang="es-419"/>
              <a:t>The influence of physician–patient gender concordance on treatment outcomes in women was confirmed in a large, population-based study in Ontario, Canada, published in 2022. Women patients treated by men surgeons more often encountered adverse outcomes than women patients treated by women surgeons. No difference in outcomes according to the gender of the surgeon was found in men patients. The differences were most pronounced in cardiovascular surgery. Therefore, the predominantly men leadership and workforce in cardiology might represent another disadvantage for women patients.</a:t>
            </a:r>
            <a:endParaRPr/>
          </a:p>
        </p:txBody>
      </p:sp>
      <p:sp>
        <p:nvSpPr>
          <p:cNvPr id="1528" name="Google Shape;1528;g3be0bef94e6_0_3281: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529" name="Google Shape;1529;g3be0bef94e6_0_3281: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s-419"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3"/>
        <p:cNvGrpSpPr/>
        <p:nvPr/>
      </p:nvGrpSpPr>
      <p:grpSpPr>
        <a:xfrm>
          <a:off x="0" y="0"/>
          <a:ext cx="0" cy="0"/>
          <a:chOff x="0" y="0"/>
          <a:chExt cx="0" cy="0"/>
        </a:xfrm>
      </p:grpSpPr>
      <p:sp>
        <p:nvSpPr>
          <p:cNvPr id="1534" name="Google Shape;1534;g3be0bef94e6_0_3367: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535" name="Google Shape;1535;g3be0bef94e6_0_3367: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s-419" sz="1200" b="0" i="0" u="none" strike="noStrike" cap="none">
                <a:solidFill>
                  <a:schemeClr val="dk1"/>
                </a:solidFill>
                <a:latin typeface="Calibri"/>
                <a:ea typeface="Calibri"/>
                <a:cs typeface="Calibri"/>
                <a:sym typeface="Calibri"/>
              </a:rPr>
              <a:t>1.7.2013</a:t>
            </a:r>
            <a:endParaRPr/>
          </a:p>
        </p:txBody>
      </p:sp>
      <p:sp>
        <p:nvSpPr>
          <p:cNvPr id="1536" name="Google Shape;1536;g3be0bef94e6_0_3367:notes"/>
          <p:cNvSpPr>
            <a:spLocks noGrp="1" noRot="1" noChangeAspect="1"/>
          </p:cNvSpPr>
          <p:nvPr>
            <p:ph type="sldImg" idx="3"/>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7" name="Google Shape;1537;g3be0bef94e6_0_3367: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419"/>
              <a:t>Gender-related factors in patient–physician communication might also contribute to differences in CVD outcomes. </a:t>
            </a:r>
            <a:endParaRPr/>
          </a:p>
          <a:p>
            <a:pPr marL="0" lvl="0" indent="0" algn="l" rtl="0">
              <a:spcBef>
                <a:spcPts val="0"/>
              </a:spcBef>
              <a:spcAft>
                <a:spcPts val="0"/>
              </a:spcAft>
              <a:buNone/>
            </a:pPr>
            <a:r>
              <a:rPr lang="es-419"/>
              <a:t>In a US study, women patients with myocardial infarction (MI) who were treated by a woman physician survived better than those treated by a man physician. However, if men physicians had more women colleagues in their departments, their performance with women as patients improved.</a:t>
            </a:r>
            <a:endParaRPr/>
          </a:p>
          <a:p>
            <a:pPr marL="0" lvl="0" indent="0" algn="l" rtl="0">
              <a:spcBef>
                <a:spcPts val="0"/>
              </a:spcBef>
              <a:spcAft>
                <a:spcPts val="0"/>
              </a:spcAft>
              <a:buNone/>
            </a:pPr>
            <a:r>
              <a:rPr lang="es-419"/>
              <a:t>The influence of physician–patient gender concordance on treatment outcomes in women was confirmed in a large, population-based study in Ontario, Canada, published in 2022. Women patients treated by men surgeons more often encountered adverse outcomes than women patients treated by women surgeons. No difference in outcomes according to the gender of the surgeon was found in men patients. The differences were most pronounced in cardiovascular surgery. Therefore, the predominantly men leadership and workforce in cardiology might represent another disadvantage for women patients.</a:t>
            </a:r>
            <a:endParaRPr/>
          </a:p>
        </p:txBody>
      </p:sp>
      <p:sp>
        <p:nvSpPr>
          <p:cNvPr id="1538" name="Google Shape;1538;g3be0bef94e6_0_3367: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539" name="Google Shape;1539;g3be0bef94e6_0_3367: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s-419"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3"/>
        <p:cNvGrpSpPr/>
        <p:nvPr/>
      </p:nvGrpSpPr>
      <p:grpSpPr>
        <a:xfrm>
          <a:off x="0" y="0"/>
          <a:ext cx="0" cy="0"/>
          <a:chOff x="0" y="0"/>
          <a:chExt cx="0" cy="0"/>
        </a:xfrm>
      </p:grpSpPr>
      <p:sp>
        <p:nvSpPr>
          <p:cNvPr id="1544" name="Google Shape;1544;g3be13a18438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5" name="Google Shape;1545;g3be13a1843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8"/>
        <p:cNvGrpSpPr/>
        <p:nvPr/>
      </p:nvGrpSpPr>
      <p:grpSpPr>
        <a:xfrm>
          <a:off x="0" y="0"/>
          <a:ext cx="0" cy="0"/>
          <a:chOff x="0" y="0"/>
          <a:chExt cx="0" cy="0"/>
        </a:xfrm>
      </p:grpSpPr>
      <p:sp>
        <p:nvSpPr>
          <p:cNvPr id="1559" name="Google Shape;1559;g3be13a18438_0_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0" name="Google Shape;1560;g3be13a18438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9"/>
        <p:cNvGrpSpPr/>
        <p:nvPr/>
      </p:nvGrpSpPr>
      <p:grpSpPr>
        <a:xfrm>
          <a:off x="0" y="0"/>
          <a:ext cx="0" cy="0"/>
          <a:chOff x="0" y="0"/>
          <a:chExt cx="0" cy="0"/>
        </a:xfrm>
      </p:grpSpPr>
      <p:sp>
        <p:nvSpPr>
          <p:cNvPr id="1580" name="Google Shape;1580;g3be0bef94e6_0_3452:notes"/>
          <p:cNvSpPr txBox="1">
            <a:spLocks noGrp="1"/>
          </p:cNvSpPr>
          <p:nvPr>
            <p:ph type="body" idx="1"/>
          </p:nvPr>
        </p:nvSpPr>
        <p:spPr>
          <a:xfrm>
            <a:off x="914400" y="3251200"/>
            <a:ext cx="7315200" cy="3081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81" name="Google Shape;1581;g3be0bef94e6_0_3452:notes"/>
          <p:cNvSpPr>
            <a:spLocks noGrp="1" noRot="1" noChangeAspect="1"/>
          </p:cNvSpPr>
          <p:nvPr>
            <p:ph type="sldImg" idx="2"/>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7"/>
        <p:cNvGrpSpPr/>
        <p:nvPr/>
      </p:nvGrpSpPr>
      <p:grpSpPr>
        <a:xfrm>
          <a:off x="0" y="0"/>
          <a:ext cx="0" cy="0"/>
          <a:chOff x="0" y="0"/>
          <a:chExt cx="0" cy="0"/>
        </a:xfrm>
      </p:grpSpPr>
      <p:sp>
        <p:nvSpPr>
          <p:cNvPr id="1588" name="Google Shape;1588;g3be13a18438_0_1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9" name="Google Shape;1589;g3be13a18438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5"/>
        <p:cNvGrpSpPr/>
        <p:nvPr/>
      </p:nvGrpSpPr>
      <p:grpSpPr>
        <a:xfrm>
          <a:off x="0" y="0"/>
          <a:ext cx="0" cy="0"/>
          <a:chOff x="0" y="0"/>
          <a:chExt cx="0" cy="0"/>
        </a:xfrm>
      </p:grpSpPr>
      <p:sp>
        <p:nvSpPr>
          <p:cNvPr id="1596" name="Google Shape;1596;g3be0bef94e6_0_3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97" name="Google Shape;1597;g3be0bef94e6_0_330:notes"/>
          <p:cNvSpPr>
            <a:spLocks noGrp="1" noRot="1" noChangeAspect="1"/>
          </p:cNvSpPr>
          <p:nvPr>
            <p:ph type="sldImg" idx="2"/>
          </p:nvPr>
        </p:nvSpPr>
        <p:spPr>
          <a:xfrm>
            <a:off x="687388" y="1143000"/>
            <a:ext cx="5483225" cy="30845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be0bef94e6_0_6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3be0bef94e6_0_6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4.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3.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4.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2.jpeg"/><Relationship Id="rId9"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52" name="Google Shape;52;p13"/>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1200"/>
              </a:spcBef>
              <a:spcAft>
                <a:spcPts val="0"/>
              </a:spcAft>
              <a:buClr>
                <a:schemeClr val="dk1"/>
              </a:buClr>
              <a:buSzPts val="1400"/>
              <a:buChar char="○"/>
              <a:defRPr/>
            </a:lvl2pPr>
            <a:lvl3pPr marL="1371600" lvl="2" indent="-317500" algn="l">
              <a:lnSpc>
                <a:spcPct val="90000"/>
              </a:lnSpc>
              <a:spcBef>
                <a:spcPts val="1200"/>
              </a:spcBef>
              <a:spcAft>
                <a:spcPts val="0"/>
              </a:spcAft>
              <a:buClr>
                <a:schemeClr val="dk1"/>
              </a:buClr>
              <a:buSzPts val="1400"/>
              <a:buChar char="■"/>
              <a:defRPr/>
            </a:lvl3pPr>
            <a:lvl4pPr marL="1828800" lvl="3" indent="-317500" algn="l">
              <a:lnSpc>
                <a:spcPct val="90000"/>
              </a:lnSpc>
              <a:spcBef>
                <a:spcPts val="1200"/>
              </a:spcBef>
              <a:spcAft>
                <a:spcPts val="0"/>
              </a:spcAft>
              <a:buClr>
                <a:schemeClr val="dk1"/>
              </a:buClr>
              <a:buSzPts val="1400"/>
              <a:buChar char="●"/>
              <a:defRPr/>
            </a:lvl4pPr>
            <a:lvl5pPr marL="2286000" lvl="4" indent="-317500" algn="l">
              <a:lnSpc>
                <a:spcPct val="90000"/>
              </a:lnSpc>
              <a:spcBef>
                <a:spcPts val="1200"/>
              </a:spcBef>
              <a:spcAft>
                <a:spcPts val="0"/>
              </a:spcAft>
              <a:buClr>
                <a:schemeClr val="dk1"/>
              </a:buClr>
              <a:buSzPts val="14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3" name="Google Shape;53;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54" name="Google Shape;54;p1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55" name="Google Shape;55;p1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1 line) - Content">
  <p:cSld name="Title (1 line) - Content">
    <p:spTree>
      <p:nvGrpSpPr>
        <p:cNvPr id="1" name="Shape 56"/>
        <p:cNvGrpSpPr/>
        <p:nvPr/>
      </p:nvGrpSpPr>
      <p:grpSpPr>
        <a:xfrm>
          <a:off x="0" y="0"/>
          <a:ext cx="0" cy="0"/>
          <a:chOff x="0" y="0"/>
          <a:chExt cx="0" cy="0"/>
        </a:xfrm>
      </p:grpSpPr>
      <p:sp>
        <p:nvSpPr>
          <p:cNvPr id="57" name="Google Shape;57;p14"/>
          <p:cNvSpPr txBox="1">
            <a:spLocks noGrp="1"/>
          </p:cNvSpPr>
          <p:nvPr>
            <p:ph type="body" idx="1"/>
          </p:nvPr>
        </p:nvSpPr>
        <p:spPr>
          <a:xfrm>
            <a:off x="628650" y="977595"/>
            <a:ext cx="7886700" cy="3655200"/>
          </a:xfrm>
          <a:prstGeom prst="rect">
            <a:avLst/>
          </a:prstGeom>
          <a:noFill/>
          <a:ln>
            <a:noFill/>
          </a:ln>
        </p:spPr>
        <p:txBody>
          <a:bodyPr spcFirstLastPara="1" wrap="square" lIns="36000" tIns="34275" rIns="36000" bIns="34275" anchor="t" anchorCtr="0">
            <a:noAutofit/>
          </a:bodyPr>
          <a:lstStyle>
            <a:lvl1pPr marL="457200" marR="0" lvl="0" indent="-361950" algn="l">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Roboto"/>
                <a:ea typeface="Roboto"/>
                <a:cs typeface="Roboto"/>
                <a:sym typeface="Roboto"/>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2pPr>
            <a:lvl3pPr marL="1371600" marR="0" lvl="2"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Roboto"/>
                <a:ea typeface="Roboto"/>
                <a:cs typeface="Roboto"/>
                <a:sym typeface="Roboto"/>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Roboto"/>
                <a:ea typeface="Roboto"/>
                <a:cs typeface="Roboto"/>
                <a:sym typeface="Roboto"/>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Roboto"/>
                <a:ea typeface="Roboto"/>
                <a:cs typeface="Roboto"/>
                <a:sym typeface="Roboto"/>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Roboto"/>
                <a:ea typeface="Roboto"/>
                <a:cs typeface="Roboto"/>
                <a:sym typeface="Roboto"/>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Roboto"/>
                <a:ea typeface="Roboto"/>
                <a:cs typeface="Roboto"/>
                <a:sym typeface="Roboto"/>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Roboto"/>
                <a:ea typeface="Roboto"/>
                <a:cs typeface="Roboto"/>
                <a:sym typeface="Roboto"/>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Roboto"/>
                <a:ea typeface="Roboto"/>
                <a:cs typeface="Roboto"/>
                <a:sym typeface="Roboto"/>
              </a:defRPr>
            </a:lvl9pPr>
          </a:lstStyle>
          <a:p>
            <a:endParaRPr/>
          </a:p>
        </p:txBody>
      </p:sp>
      <p:sp>
        <p:nvSpPr>
          <p:cNvPr id="58" name="Google Shape;58;p14"/>
          <p:cNvSpPr txBox="1">
            <a:spLocks noGrp="1"/>
          </p:cNvSpPr>
          <p:nvPr>
            <p:ph type="sldNum" idx="12"/>
          </p:nvPr>
        </p:nvSpPr>
        <p:spPr>
          <a:xfrm>
            <a:off x="6457950" y="4852229"/>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F7F7F"/>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F7F7F"/>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F7F7F"/>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F7F7F"/>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F7F7F"/>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F7F7F"/>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F7F7F"/>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F7F7F"/>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F7F7F"/>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s-419"/>
              <a:t>‹Nº›</a:t>
            </a:fld>
            <a:endParaRPr/>
          </a:p>
        </p:txBody>
      </p:sp>
      <p:sp>
        <p:nvSpPr>
          <p:cNvPr id="59" name="Google Shape;59;p14"/>
          <p:cNvSpPr txBox="1">
            <a:spLocks noGrp="1"/>
          </p:cNvSpPr>
          <p:nvPr>
            <p:ph type="title"/>
          </p:nvPr>
        </p:nvSpPr>
        <p:spPr>
          <a:xfrm>
            <a:off x="552450" y="0"/>
            <a:ext cx="6001800" cy="7071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chemeClr val="accent1"/>
              </a:buClr>
              <a:buSzPts val="2200"/>
              <a:buFont typeface="Arial"/>
              <a:buNone/>
              <a:defRPr sz="2200" b="1" i="0" u="none" strike="noStrike" cap="none">
                <a:solidFill>
                  <a:schemeClr val="accent1"/>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ver">
  <p:cSld name="Cover">
    <p:bg>
      <p:bgPr>
        <a:blipFill>
          <a:blip r:embed="rId2" cstate="screen">
            <a:alphaModFix/>
            <a:extLst>
              <a:ext uri="{28A0092B-C50C-407E-A947-70E740481C1C}">
                <a14:useLocalDpi xmlns:a14="http://schemas.microsoft.com/office/drawing/2010/main"/>
              </a:ext>
            </a:extLst>
          </a:blip>
          <a:stretch>
            <a:fillRect/>
          </a:stretch>
        </a:blipFill>
        <a:effectLst/>
      </p:bgPr>
    </p:bg>
    <p:spTree>
      <p:nvGrpSpPr>
        <p:cNvPr id="1" name="Shape 60"/>
        <p:cNvGrpSpPr/>
        <p:nvPr/>
      </p:nvGrpSpPr>
      <p:grpSpPr>
        <a:xfrm>
          <a:off x="0" y="0"/>
          <a:ext cx="0" cy="0"/>
          <a:chOff x="0" y="0"/>
          <a:chExt cx="0" cy="0"/>
        </a:xfrm>
      </p:grpSpPr>
      <p:sp>
        <p:nvSpPr>
          <p:cNvPr id="61" name="Google Shape;61;p15"/>
          <p:cNvSpPr txBox="1">
            <a:spLocks noGrp="1"/>
          </p:cNvSpPr>
          <p:nvPr>
            <p:ph type="ctrTitle"/>
          </p:nvPr>
        </p:nvSpPr>
        <p:spPr>
          <a:xfrm>
            <a:off x="4160960" y="1285720"/>
            <a:ext cx="4588800" cy="17637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4890"/>
              </a:buClr>
              <a:buSzPts val="3900"/>
              <a:buFont typeface="Arial"/>
              <a:buNone/>
              <a:defRPr sz="3900" b="1">
                <a:solidFill>
                  <a:srgbClr val="004890"/>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2" name="Google Shape;62;p15"/>
          <p:cNvSpPr txBox="1">
            <a:spLocks noGrp="1"/>
          </p:cNvSpPr>
          <p:nvPr>
            <p:ph type="subTitle" idx="1"/>
          </p:nvPr>
        </p:nvSpPr>
        <p:spPr>
          <a:xfrm>
            <a:off x="4164763" y="3215547"/>
            <a:ext cx="2373900" cy="8145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800"/>
              </a:spcBef>
              <a:spcAft>
                <a:spcPts val="0"/>
              </a:spcAft>
              <a:buClr>
                <a:schemeClr val="dk1"/>
              </a:buClr>
              <a:buSzPts val="1800"/>
              <a:buNone/>
              <a:defRPr sz="1800">
                <a:solidFill>
                  <a:schemeClr val="dk1"/>
                </a:solidFill>
                <a:latin typeface="Arial"/>
                <a:ea typeface="Arial"/>
                <a:cs typeface="Arial"/>
                <a:sym typeface="Aria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63" name="Google Shape;63;p15"/>
          <p:cNvSpPr txBox="1">
            <a:spLocks noGrp="1"/>
          </p:cNvSpPr>
          <p:nvPr>
            <p:ph type="body" idx="2"/>
          </p:nvPr>
        </p:nvSpPr>
        <p:spPr>
          <a:xfrm>
            <a:off x="244476" y="4571765"/>
            <a:ext cx="2441400" cy="365700"/>
          </a:xfrm>
          <a:prstGeom prst="rect">
            <a:avLst/>
          </a:prstGeom>
          <a:noFill/>
          <a:ln>
            <a:noFill/>
          </a:ln>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chemeClr val="lt1"/>
              </a:buClr>
              <a:buSzPts val="1800"/>
              <a:buNone/>
              <a:defRPr>
                <a:solidFill>
                  <a:schemeClr val="lt1"/>
                </a:solidFill>
                <a:latin typeface="Arial"/>
                <a:ea typeface="Arial"/>
                <a:cs typeface="Arial"/>
                <a:sym typeface="Arial"/>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pic>
        <p:nvPicPr>
          <p:cNvPr id="64" name="Google Shape;64;p15" descr="Imagen que contiene Patrón de fondo&#10;&#10;El contenido generado por IA puede ser incorrecto."/>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095550" y="-747131"/>
            <a:ext cx="1048450" cy="559990"/>
          </a:xfrm>
          <a:prstGeom prst="rect">
            <a:avLst/>
          </a:prstGeom>
          <a:noFill/>
          <a:ln>
            <a:noFill/>
          </a:ln>
        </p:spPr>
      </p:pic>
      <p:pic>
        <p:nvPicPr>
          <p:cNvPr id="65" name="Google Shape;65;p15" descr="Icono&#10;&#10;El contenido generado por IA puede ser incorrecto."/>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872599" y="22409"/>
            <a:ext cx="1168459" cy="1168459"/>
          </a:xfrm>
          <a:prstGeom prst="rect">
            <a:avLst/>
          </a:prstGeom>
          <a:noFill/>
          <a:ln>
            <a:noFill/>
          </a:ln>
        </p:spPr>
      </p:pic>
      <p:pic>
        <p:nvPicPr>
          <p:cNvPr id="66" name="Google Shape;66;p15" descr="Logotipo&#10;&#10;El contenido generado por IA puede ser incorrecto."/>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999428" y="137850"/>
            <a:ext cx="2221743" cy="937575"/>
          </a:xfrm>
          <a:prstGeom prst="rect">
            <a:avLst/>
          </a:prstGeom>
          <a:noFill/>
          <a:ln>
            <a:noFill/>
          </a:ln>
        </p:spPr>
      </p:pic>
      <p:pic>
        <p:nvPicPr>
          <p:cNvPr id="67" name="Google Shape;67;p15"/>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4160960" y="4748510"/>
            <a:ext cx="742803" cy="235027"/>
          </a:xfrm>
          <a:prstGeom prst="rect">
            <a:avLst/>
          </a:prstGeom>
          <a:noFill/>
          <a:ln>
            <a:noFill/>
          </a:ln>
        </p:spPr>
      </p:pic>
      <p:pic>
        <p:nvPicPr>
          <p:cNvPr id="68" name="Google Shape;68;p15"/>
          <p:cNvPicPr preferRelativeResize="0"/>
          <p:nvPr/>
        </p:nvPicPr>
        <p:blipFill rotWithShape="1">
          <a:blip r:embed="rId7" cstate="screen">
            <a:alphaModFix/>
            <a:extLst>
              <a:ext uri="{28A0092B-C50C-407E-A947-70E740481C1C}">
                <a14:useLocalDpi xmlns:a14="http://schemas.microsoft.com/office/drawing/2010/main"/>
              </a:ext>
            </a:extLst>
          </a:blip>
          <a:srcRect t="21529" b="21529"/>
          <a:stretch/>
        </p:blipFill>
        <p:spPr>
          <a:xfrm>
            <a:off x="4919934" y="4677173"/>
            <a:ext cx="1059352" cy="339307"/>
          </a:xfrm>
          <a:prstGeom prst="rect">
            <a:avLst/>
          </a:prstGeom>
          <a:noFill/>
          <a:ln>
            <a:noFill/>
          </a:ln>
        </p:spPr>
      </p:pic>
      <p:sp>
        <p:nvSpPr>
          <p:cNvPr id="69" name="Google Shape;69;p15"/>
          <p:cNvSpPr txBox="1"/>
          <p:nvPr/>
        </p:nvSpPr>
        <p:spPr>
          <a:xfrm>
            <a:off x="4066545" y="4408895"/>
            <a:ext cx="1704000" cy="4386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s-419" sz="1200" b="0" i="0" u="none" strike="noStrike" cap="none">
                <a:solidFill>
                  <a:schemeClr val="dk1"/>
                </a:solidFill>
                <a:latin typeface="Arial"/>
                <a:ea typeface="Arial"/>
                <a:cs typeface="Arial"/>
                <a:sym typeface="Arial"/>
              </a:rPr>
              <a:t>BSC AI Factory Partners</a:t>
            </a:r>
            <a:endParaRPr sz="1200" b="0" i="0" u="none" strike="noStrike" cap="none">
              <a:solidFill>
                <a:schemeClr val="dk1"/>
              </a:solidFill>
              <a:latin typeface="Arial"/>
              <a:ea typeface="Arial"/>
              <a:cs typeface="Arial"/>
              <a:sym typeface="Arial"/>
            </a:endParaRPr>
          </a:p>
        </p:txBody>
      </p:sp>
      <p:pic>
        <p:nvPicPr>
          <p:cNvPr id="70" name="Google Shape;70;p15" descr="Logotipo&#10;&#10;El contenido generado por IA puede ser incorrecto."/>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6015761" y="4635903"/>
            <a:ext cx="260726" cy="347635"/>
          </a:xfrm>
          <a:prstGeom prst="rect">
            <a:avLst/>
          </a:prstGeom>
          <a:noFill/>
          <a:ln>
            <a:noFill/>
          </a:ln>
        </p:spPr>
      </p:pic>
      <p:pic>
        <p:nvPicPr>
          <p:cNvPr id="71" name="Google Shape;71;p15" descr="Imagen que contiene dibujo, cerca, luz&#10;&#10;El contenido generado por IA puede ser incorrecto."/>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6455411" y="4696369"/>
            <a:ext cx="412714" cy="275663"/>
          </a:xfrm>
          <a:prstGeom prst="rect">
            <a:avLst/>
          </a:prstGeom>
          <a:noFill/>
          <a:ln>
            <a:noFill/>
          </a:ln>
        </p:spPr>
      </p:pic>
      <p:sp>
        <p:nvSpPr>
          <p:cNvPr id="72" name="Google Shape;72;p15"/>
          <p:cNvSpPr txBox="1"/>
          <p:nvPr/>
        </p:nvSpPr>
        <p:spPr>
          <a:xfrm>
            <a:off x="7091903" y="4414452"/>
            <a:ext cx="1257900" cy="2538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s-419" sz="1200" b="0" i="0" u="none" strike="noStrike" cap="none">
                <a:solidFill>
                  <a:schemeClr val="dk1"/>
                </a:solidFill>
                <a:latin typeface="Arial"/>
                <a:ea typeface="Arial"/>
                <a:cs typeface="Arial"/>
                <a:sym typeface="Arial"/>
              </a:rPr>
              <a:t>Affiliated entities</a:t>
            </a:r>
            <a:endParaRPr sz="1200" b="0" i="0" u="none" strike="noStrike" cap="none">
              <a:solidFill>
                <a:schemeClr val="dk1"/>
              </a:solidFill>
              <a:latin typeface="Arial"/>
              <a:ea typeface="Arial"/>
              <a:cs typeface="Arial"/>
              <a:sym typeface="Arial"/>
            </a:endParaRPr>
          </a:p>
        </p:txBody>
      </p:sp>
      <p:cxnSp>
        <p:nvCxnSpPr>
          <p:cNvPr id="73" name="Google Shape;73;p15"/>
          <p:cNvCxnSpPr/>
          <p:nvPr/>
        </p:nvCxnSpPr>
        <p:spPr>
          <a:xfrm rot="10800000">
            <a:off x="7037227" y="4437236"/>
            <a:ext cx="0" cy="546300"/>
          </a:xfrm>
          <a:prstGeom prst="straightConnector1">
            <a:avLst/>
          </a:prstGeom>
          <a:noFill/>
          <a:ln w="7150" cap="flat" cmpd="sng">
            <a:solidFill>
              <a:srgbClr val="8DA9DB"/>
            </a:solidFill>
            <a:prstDash val="solid"/>
            <a:miter lim="800000"/>
            <a:headEnd type="none" w="sm" len="sm"/>
            <a:tailEnd type="none" w="sm" len="sm"/>
          </a:ln>
        </p:spPr>
      </p:cxnSp>
      <p:pic>
        <p:nvPicPr>
          <p:cNvPr id="74" name="Google Shape;74;p15" descr="Texto&#10;&#10;El contenido generado por IA puede ser incorrecto."/>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8403115" y="4557613"/>
            <a:ext cx="667691" cy="667691"/>
          </a:xfrm>
          <a:prstGeom prst="rect">
            <a:avLst/>
          </a:prstGeom>
          <a:noFill/>
          <a:ln>
            <a:noFill/>
          </a:ln>
        </p:spPr>
      </p:pic>
      <p:pic>
        <p:nvPicPr>
          <p:cNvPr id="75" name="Google Shape;75;p15" descr="Texto&#10;&#10;El contenido generado por IA puede ser incorrecto."/>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7156030" y="4694341"/>
            <a:ext cx="1143188" cy="34336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 cover">
  <p:cSld name="Back cover">
    <p:bg>
      <p:bgPr>
        <a:blipFill>
          <a:blip r:embed="rId2" cstate="screen">
            <a:alphaModFix/>
            <a:extLst>
              <a:ext uri="{28A0092B-C50C-407E-A947-70E740481C1C}">
                <a14:useLocalDpi xmlns:a14="http://schemas.microsoft.com/office/drawing/2010/main"/>
              </a:ext>
            </a:extLst>
          </a:blip>
          <a:stretch>
            <a:fillRect/>
          </a:stretch>
        </a:blipFill>
        <a:effectLst/>
      </p:bgPr>
    </p:bg>
    <p:spTree>
      <p:nvGrpSpPr>
        <p:cNvPr id="1" name="Shape 76"/>
        <p:cNvGrpSpPr/>
        <p:nvPr/>
      </p:nvGrpSpPr>
      <p:grpSpPr>
        <a:xfrm>
          <a:off x="0" y="0"/>
          <a:ext cx="0" cy="0"/>
          <a:chOff x="0" y="0"/>
          <a:chExt cx="0" cy="0"/>
        </a:xfrm>
      </p:grpSpPr>
      <p:sp>
        <p:nvSpPr>
          <p:cNvPr id="77" name="Google Shape;77;p16"/>
          <p:cNvSpPr txBox="1">
            <a:spLocks noGrp="1"/>
          </p:cNvSpPr>
          <p:nvPr>
            <p:ph type="ctrTitle"/>
          </p:nvPr>
        </p:nvSpPr>
        <p:spPr>
          <a:xfrm>
            <a:off x="2277549" y="1113565"/>
            <a:ext cx="4588800" cy="13458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rgbClr val="173A74"/>
              </a:buClr>
              <a:buSzPts val="6000"/>
              <a:buFont typeface="Arial"/>
              <a:buNone/>
              <a:defRPr sz="6000" b="0" i="0">
                <a:solidFill>
                  <a:srgbClr val="173A74"/>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78" name="Google Shape;78;p16" descr="Icono&#10;&#10;El contenido generado por IA puede ser incorrecto."/>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872599" y="22409"/>
            <a:ext cx="1168459" cy="1168459"/>
          </a:xfrm>
          <a:prstGeom prst="rect">
            <a:avLst/>
          </a:prstGeom>
          <a:noFill/>
          <a:ln>
            <a:noFill/>
          </a:ln>
        </p:spPr>
      </p:pic>
      <p:sp>
        <p:nvSpPr>
          <p:cNvPr id="79" name="Google Shape;79;p16"/>
          <p:cNvSpPr txBox="1">
            <a:spLocks noGrp="1"/>
          </p:cNvSpPr>
          <p:nvPr>
            <p:ph type="subTitle" idx="1"/>
          </p:nvPr>
        </p:nvSpPr>
        <p:spPr>
          <a:xfrm>
            <a:off x="3385039" y="2661263"/>
            <a:ext cx="2373900" cy="8145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800"/>
              </a:spcBef>
              <a:spcAft>
                <a:spcPts val="0"/>
              </a:spcAft>
              <a:buClr>
                <a:srgbClr val="173A74"/>
              </a:buClr>
              <a:buSzPts val="1800"/>
              <a:buNone/>
              <a:defRPr sz="1800">
                <a:solidFill>
                  <a:srgbClr val="173A74"/>
                </a:solidFill>
                <a:latin typeface="Arial"/>
                <a:ea typeface="Arial"/>
                <a:cs typeface="Arial"/>
                <a:sym typeface="Aria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80" name="Google Shape;80;p16"/>
          <p:cNvSpPr txBox="1"/>
          <p:nvPr/>
        </p:nvSpPr>
        <p:spPr>
          <a:xfrm>
            <a:off x="166340" y="4683966"/>
            <a:ext cx="3717600" cy="424500"/>
          </a:xfrm>
          <a:prstGeom prst="rect">
            <a:avLst/>
          </a:prstGeom>
          <a:noFill/>
          <a:ln>
            <a:noFill/>
          </a:ln>
        </p:spPr>
        <p:txBody>
          <a:bodyPr spcFirstLastPara="1" wrap="square" lIns="68575" tIns="34275" rIns="68575" bIns="34275" anchor="t" anchorCtr="0">
            <a:normAutofit fontScale="47500"/>
          </a:bodyPr>
          <a:lstStyle/>
          <a:p>
            <a:pPr marL="0" marR="0" lvl="0" indent="0" algn="just" rtl="0">
              <a:lnSpc>
                <a:spcPct val="107000"/>
              </a:lnSpc>
              <a:spcBef>
                <a:spcPts val="0"/>
              </a:spcBef>
              <a:spcAft>
                <a:spcPts val="0"/>
              </a:spcAft>
              <a:buClr>
                <a:srgbClr val="173A74"/>
              </a:buClr>
              <a:buSzPct val="100000"/>
              <a:buFont typeface="Arial"/>
              <a:buNone/>
            </a:pPr>
            <a:r>
              <a:rPr lang="es-419" sz="1400" b="0" i="0" u="none" strike="noStrike" cap="none">
                <a:solidFill>
                  <a:srgbClr val="173A74"/>
                </a:solidFill>
                <a:latin typeface="Arial"/>
                <a:ea typeface="Arial"/>
                <a:cs typeface="Arial"/>
                <a:sym typeface="Arial"/>
              </a:rPr>
              <a:t>This project has received funding from the European High-Performance Computing Joint Undertaking (JU) under grant agreement No 101234399 and Spain, Portugal, Romania and Türkiye. The JU receives support from the European Union’s Horizon Europe Programme. </a:t>
            </a:r>
            <a:endParaRPr sz="1400" b="0" i="0" u="none" strike="noStrike" cap="none">
              <a:solidFill>
                <a:srgbClr val="173A74"/>
              </a:solidFill>
              <a:latin typeface="Arial"/>
              <a:ea typeface="Arial"/>
              <a:cs typeface="Arial"/>
              <a:sym typeface="Arial"/>
            </a:endParaRPr>
          </a:p>
        </p:txBody>
      </p:sp>
      <p:pic>
        <p:nvPicPr>
          <p:cNvPr id="81" name="Google Shape;81;p16" descr="Imagen que contiene Escala de tiempo&#10;&#10;El contenido generado por IA puede ser incorrecto."/>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66340" y="4327092"/>
            <a:ext cx="1109011" cy="265333"/>
          </a:xfrm>
          <a:prstGeom prst="rect">
            <a:avLst/>
          </a:prstGeom>
          <a:noFill/>
          <a:ln>
            <a:noFill/>
          </a:ln>
        </p:spPr>
      </p:pic>
      <p:pic>
        <p:nvPicPr>
          <p:cNvPr id="82" name="Google Shape;82;p16"/>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160960" y="4748510"/>
            <a:ext cx="742803" cy="235027"/>
          </a:xfrm>
          <a:prstGeom prst="rect">
            <a:avLst/>
          </a:prstGeom>
          <a:noFill/>
          <a:ln>
            <a:noFill/>
          </a:ln>
        </p:spPr>
      </p:pic>
      <p:pic>
        <p:nvPicPr>
          <p:cNvPr id="83" name="Google Shape;83;p16"/>
          <p:cNvPicPr preferRelativeResize="0"/>
          <p:nvPr/>
        </p:nvPicPr>
        <p:blipFill rotWithShape="1">
          <a:blip r:embed="rId6" cstate="screen">
            <a:alphaModFix/>
            <a:extLst>
              <a:ext uri="{28A0092B-C50C-407E-A947-70E740481C1C}">
                <a14:useLocalDpi xmlns:a14="http://schemas.microsoft.com/office/drawing/2010/main"/>
              </a:ext>
            </a:extLst>
          </a:blip>
          <a:srcRect t="21529" b="21529"/>
          <a:stretch/>
        </p:blipFill>
        <p:spPr>
          <a:xfrm>
            <a:off x="4919934" y="4677173"/>
            <a:ext cx="1059352" cy="339307"/>
          </a:xfrm>
          <a:prstGeom prst="rect">
            <a:avLst/>
          </a:prstGeom>
          <a:noFill/>
          <a:ln>
            <a:noFill/>
          </a:ln>
        </p:spPr>
      </p:pic>
      <p:sp>
        <p:nvSpPr>
          <p:cNvPr id="84" name="Google Shape;84;p16"/>
          <p:cNvSpPr txBox="1"/>
          <p:nvPr/>
        </p:nvSpPr>
        <p:spPr>
          <a:xfrm>
            <a:off x="4066545" y="4408895"/>
            <a:ext cx="1704000" cy="4386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s-419" sz="1200" b="0" i="0" u="none" strike="noStrike" cap="none">
                <a:solidFill>
                  <a:srgbClr val="004890"/>
                </a:solidFill>
                <a:latin typeface="Arial"/>
                <a:ea typeface="Arial"/>
                <a:cs typeface="Arial"/>
                <a:sym typeface="Arial"/>
              </a:rPr>
              <a:t>BSC AI Factory Partners</a:t>
            </a:r>
            <a:endParaRPr sz="1200" b="0" i="0" u="none" strike="noStrike" cap="none">
              <a:solidFill>
                <a:srgbClr val="004890"/>
              </a:solidFill>
              <a:latin typeface="Arial"/>
              <a:ea typeface="Arial"/>
              <a:cs typeface="Arial"/>
              <a:sym typeface="Arial"/>
            </a:endParaRPr>
          </a:p>
        </p:txBody>
      </p:sp>
      <p:pic>
        <p:nvPicPr>
          <p:cNvPr id="85" name="Google Shape;85;p16" descr="Logotipo&#10;&#10;El contenido generado por IA puede ser incorrecto."/>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6015761" y="4635903"/>
            <a:ext cx="260726" cy="347635"/>
          </a:xfrm>
          <a:prstGeom prst="rect">
            <a:avLst/>
          </a:prstGeom>
          <a:noFill/>
          <a:ln>
            <a:noFill/>
          </a:ln>
        </p:spPr>
      </p:pic>
      <p:pic>
        <p:nvPicPr>
          <p:cNvPr id="86" name="Google Shape;86;p16" descr="Imagen que contiene dibujo, cerca, luz&#10;&#10;El contenido generado por IA puede ser incorrecto."/>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6455411" y="4696369"/>
            <a:ext cx="412714" cy="275663"/>
          </a:xfrm>
          <a:prstGeom prst="rect">
            <a:avLst/>
          </a:prstGeom>
          <a:noFill/>
          <a:ln>
            <a:noFill/>
          </a:ln>
        </p:spPr>
      </p:pic>
      <p:sp>
        <p:nvSpPr>
          <p:cNvPr id="87" name="Google Shape;87;p16"/>
          <p:cNvSpPr txBox="1"/>
          <p:nvPr/>
        </p:nvSpPr>
        <p:spPr>
          <a:xfrm>
            <a:off x="7091903" y="4414452"/>
            <a:ext cx="1257900" cy="2538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s-419" sz="1200" b="0" i="0" u="none" strike="noStrike" cap="none">
                <a:solidFill>
                  <a:srgbClr val="004890"/>
                </a:solidFill>
                <a:latin typeface="Arial"/>
                <a:ea typeface="Arial"/>
                <a:cs typeface="Arial"/>
                <a:sym typeface="Arial"/>
              </a:rPr>
              <a:t>Affiliated entities</a:t>
            </a:r>
            <a:endParaRPr sz="1200" b="0" i="0" u="none" strike="noStrike" cap="none">
              <a:solidFill>
                <a:srgbClr val="004890"/>
              </a:solidFill>
              <a:latin typeface="Arial"/>
              <a:ea typeface="Arial"/>
              <a:cs typeface="Arial"/>
              <a:sym typeface="Arial"/>
            </a:endParaRPr>
          </a:p>
        </p:txBody>
      </p:sp>
      <p:cxnSp>
        <p:nvCxnSpPr>
          <p:cNvPr id="88" name="Google Shape;88;p16"/>
          <p:cNvCxnSpPr/>
          <p:nvPr/>
        </p:nvCxnSpPr>
        <p:spPr>
          <a:xfrm rot="10800000">
            <a:off x="7037227" y="4437236"/>
            <a:ext cx="0" cy="546300"/>
          </a:xfrm>
          <a:prstGeom prst="straightConnector1">
            <a:avLst/>
          </a:prstGeom>
          <a:noFill/>
          <a:ln w="7150" cap="flat" cmpd="sng">
            <a:solidFill>
              <a:srgbClr val="2F5496"/>
            </a:solidFill>
            <a:prstDash val="solid"/>
            <a:miter lim="800000"/>
            <a:headEnd type="none" w="sm" len="sm"/>
            <a:tailEnd type="none" w="sm" len="sm"/>
          </a:ln>
        </p:spPr>
      </p:cxnSp>
      <p:pic>
        <p:nvPicPr>
          <p:cNvPr id="89" name="Google Shape;89;p16" descr="Texto&#10;&#10;El contenido generado por IA puede ser incorrecto."/>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8403115" y="4557613"/>
            <a:ext cx="667691" cy="667691"/>
          </a:xfrm>
          <a:prstGeom prst="rect">
            <a:avLst/>
          </a:prstGeom>
          <a:noFill/>
          <a:ln>
            <a:noFill/>
          </a:ln>
        </p:spPr>
      </p:pic>
      <p:pic>
        <p:nvPicPr>
          <p:cNvPr id="90" name="Google Shape;90;p16" descr="Texto&#10;&#10;El contenido generado por IA puede ser incorrecto."/>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7156030" y="4694341"/>
            <a:ext cx="1143188" cy="343360"/>
          </a:xfrm>
          <a:prstGeom prst="rect">
            <a:avLst/>
          </a:prstGeom>
          <a:noFill/>
          <a:ln>
            <a:noFill/>
          </a:ln>
        </p:spPr>
      </p:pic>
      <p:pic>
        <p:nvPicPr>
          <p:cNvPr id="91" name="Google Shape;91;p16" descr="Logotipo&#10;&#10;El contenido generado por IA puede ser incorrecto."/>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164481" y="137850"/>
            <a:ext cx="2221743" cy="937575"/>
          </a:xfrm>
          <a:prstGeom prst="rect">
            <a:avLst/>
          </a:prstGeom>
          <a:noFill/>
          <a:ln>
            <a:noFill/>
          </a:ln>
        </p:spPr>
      </p:pic>
      <p:pic>
        <p:nvPicPr>
          <p:cNvPr id="92" name="Google Shape;92;p16" descr="Imagen de la pantalla de un celular con texto e imagen&#10;&#10;El contenido generado por IA puede ser incorrecto."/>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a:off x="164481" y="3903993"/>
            <a:ext cx="1535036" cy="341810"/>
          </a:xfrm>
          <a:prstGeom prst="rect">
            <a:avLst/>
          </a:prstGeom>
          <a:noFill/>
          <a:ln>
            <a:noFill/>
          </a:ln>
        </p:spPr>
      </p:pic>
      <p:sp>
        <p:nvSpPr>
          <p:cNvPr id="93" name="Google Shape;93;p16"/>
          <p:cNvSpPr/>
          <p:nvPr/>
        </p:nvSpPr>
        <p:spPr>
          <a:xfrm>
            <a:off x="2528896" y="3911655"/>
            <a:ext cx="1153200" cy="312000"/>
          </a:xfrm>
          <a:prstGeom prst="rect">
            <a:avLst/>
          </a:prstGeom>
          <a:solidFill>
            <a:srgbClr val="FFFFFF"/>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94" name="Google Shape;94;p16"/>
          <p:cNvSpPr/>
          <p:nvPr/>
        </p:nvSpPr>
        <p:spPr>
          <a:xfrm>
            <a:off x="1429241" y="4363351"/>
            <a:ext cx="960900" cy="245700"/>
          </a:xfrm>
          <a:prstGeom prst="rect">
            <a:avLst/>
          </a:prstGeom>
          <a:solidFill>
            <a:srgbClr val="FFFFFF"/>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pic>
        <p:nvPicPr>
          <p:cNvPr id="95" name="Google Shape;95;p16" descr="Texto&#10;&#10;El contenido generado por IA puede ser incorrecto."/>
          <p:cNvPicPr preferRelativeResize="0"/>
          <p:nvPr/>
        </p:nvPicPr>
        <p:blipFill rotWithShape="1">
          <a:blip r:embed="rId13" cstate="screen">
            <a:alphaModFix/>
            <a:extLst>
              <a:ext uri="{28A0092B-C50C-407E-A947-70E740481C1C}">
                <a14:useLocalDpi xmlns:a14="http://schemas.microsoft.com/office/drawing/2010/main"/>
              </a:ext>
            </a:extLst>
          </a:blip>
          <a:srcRect/>
          <a:stretch/>
        </p:blipFill>
        <p:spPr>
          <a:xfrm>
            <a:off x="2596686" y="4160991"/>
            <a:ext cx="1153296" cy="648729"/>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ítulo y objetos">
  <p:cSld name="Título y objetos">
    <p:bg>
      <p:bgPr>
        <a:blipFill>
          <a:blip r:embed="rId2" cstate="screen">
            <a:alphaModFix/>
            <a:extLst>
              <a:ext uri="{28A0092B-C50C-407E-A947-70E740481C1C}">
                <a14:useLocalDpi xmlns:a14="http://schemas.microsoft.com/office/drawing/2010/main"/>
              </a:ext>
            </a:extLst>
          </a:blip>
          <a:stretch>
            <a:fillRect/>
          </a:stretch>
        </a:blipFill>
        <a:effectLst/>
      </p:bgPr>
    </p:bg>
    <p:spTree>
      <p:nvGrpSpPr>
        <p:cNvPr id="1" name="Shape 96"/>
        <p:cNvGrpSpPr/>
        <p:nvPr/>
      </p:nvGrpSpPr>
      <p:grpSpPr>
        <a:xfrm>
          <a:off x="0" y="0"/>
          <a:ext cx="0" cy="0"/>
          <a:chOff x="0" y="0"/>
          <a:chExt cx="0" cy="0"/>
        </a:xfrm>
      </p:grpSpPr>
      <p:sp>
        <p:nvSpPr>
          <p:cNvPr id="97" name="Google Shape;97;p17"/>
          <p:cNvSpPr txBox="1">
            <a:spLocks noGrp="1"/>
          </p:cNvSpPr>
          <p:nvPr>
            <p:ph type="title"/>
          </p:nvPr>
        </p:nvSpPr>
        <p:spPr>
          <a:xfrm>
            <a:off x="0" y="192051"/>
            <a:ext cx="9144000" cy="6009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0"/>
              </a:spcBef>
              <a:spcAft>
                <a:spcPts val="0"/>
              </a:spcAft>
              <a:buClr>
                <a:srgbClr val="124484"/>
              </a:buClr>
              <a:buSzPts val="3000"/>
              <a:buFont typeface="Calibri"/>
              <a:buNone/>
              <a:defRPr b="1"/>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8" name="Google Shape;98;p17"/>
          <p:cNvSpPr txBox="1">
            <a:spLocks noGrp="1"/>
          </p:cNvSpPr>
          <p:nvPr>
            <p:ph type="body" idx="1"/>
          </p:nvPr>
        </p:nvSpPr>
        <p:spPr>
          <a:xfrm>
            <a:off x="452743" y="1135856"/>
            <a:ext cx="8238600" cy="3497100"/>
          </a:xfrm>
          <a:prstGeom prst="rect">
            <a:avLst/>
          </a:prstGeom>
          <a:noFill/>
          <a:ln>
            <a:noFill/>
          </a:ln>
        </p:spPr>
        <p:txBody>
          <a:bodyPr spcFirstLastPara="1" wrap="square" lIns="68575" tIns="34275" rIns="68575" bIns="34275" anchor="t" anchorCtr="0">
            <a:normAutofit/>
          </a:bodyPr>
          <a:lstStyle>
            <a:lvl1pPr marL="457200" lvl="0" indent="-323850" algn="l">
              <a:lnSpc>
                <a:spcPct val="90000"/>
              </a:lnSpc>
              <a:spcBef>
                <a:spcPts val="800"/>
              </a:spcBef>
              <a:spcAft>
                <a:spcPts val="0"/>
              </a:spcAft>
              <a:buClr>
                <a:schemeClr val="dk1"/>
              </a:buClr>
              <a:buSzPts val="1500"/>
              <a:buChar char="●"/>
              <a:defRPr sz="1500"/>
            </a:lvl1pPr>
            <a:lvl2pPr marL="914400" lvl="1" indent="-317500" algn="l">
              <a:lnSpc>
                <a:spcPct val="90000"/>
              </a:lnSpc>
              <a:spcBef>
                <a:spcPts val="1200"/>
              </a:spcBef>
              <a:spcAft>
                <a:spcPts val="0"/>
              </a:spcAft>
              <a:buClr>
                <a:schemeClr val="dk1"/>
              </a:buClr>
              <a:buSzPts val="1400"/>
              <a:buChar char="○"/>
              <a:defRPr sz="1400"/>
            </a:lvl2pPr>
            <a:lvl3pPr marL="1371600" lvl="2" indent="-304800" algn="l">
              <a:lnSpc>
                <a:spcPct val="90000"/>
              </a:lnSpc>
              <a:spcBef>
                <a:spcPts val="1200"/>
              </a:spcBef>
              <a:spcAft>
                <a:spcPts val="0"/>
              </a:spcAft>
              <a:buClr>
                <a:schemeClr val="dk1"/>
              </a:buClr>
              <a:buSzPts val="1200"/>
              <a:buChar char="■"/>
              <a:defRPr sz="1200"/>
            </a:lvl3pPr>
            <a:lvl4pPr marL="1828800" lvl="3" indent="-304800" algn="l">
              <a:lnSpc>
                <a:spcPct val="90000"/>
              </a:lnSpc>
              <a:spcBef>
                <a:spcPts val="1200"/>
              </a:spcBef>
              <a:spcAft>
                <a:spcPts val="0"/>
              </a:spcAft>
              <a:buClr>
                <a:schemeClr val="dk1"/>
              </a:buClr>
              <a:buSzPts val="1200"/>
              <a:buChar char="●"/>
              <a:defRPr sz="1200"/>
            </a:lvl4pPr>
            <a:lvl5pPr marL="2286000" lvl="4" indent="-304800" algn="l">
              <a:lnSpc>
                <a:spcPct val="90000"/>
              </a:lnSpc>
              <a:spcBef>
                <a:spcPts val="1200"/>
              </a:spcBef>
              <a:spcAft>
                <a:spcPts val="0"/>
              </a:spcAft>
              <a:buClr>
                <a:schemeClr val="dk1"/>
              </a:buClr>
              <a:buSzPts val="1200"/>
              <a:buChar char="○"/>
              <a:defRPr sz="1200"/>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99" name="Google Shape;99;p1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s-419"/>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reativecommons.org/licenses/by-nc/4.0/" TargetMode="External"/><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35.png"/><Relationship Id="rId3" Type="http://schemas.openxmlformats.org/officeDocument/2006/relationships/image" Target="../media/image45.png"/><Relationship Id="rId7" Type="http://schemas.openxmlformats.org/officeDocument/2006/relationships/image" Target="../media/image49.png"/><Relationship Id="rId12"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8.jpeg"/><Relationship Id="rId11" Type="http://schemas.openxmlformats.org/officeDocument/2006/relationships/image" Target="../media/image53.png"/><Relationship Id="rId5" Type="http://schemas.openxmlformats.org/officeDocument/2006/relationships/image" Target="../media/image47.png"/><Relationship Id="rId10" Type="http://schemas.openxmlformats.org/officeDocument/2006/relationships/image" Target="../media/image52.jpeg"/><Relationship Id="rId4" Type="http://schemas.openxmlformats.org/officeDocument/2006/relationships/image" Target="../media/image46.png"/><Relationship Id="rId9" Type="http://schemas.openxmlformats.org/officeDocument/2006/relationships/image" Target="../media/image51.jpeg"/></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61.png"/><Relationship Id="rId3" Type="http://schemas.openxmlformats.org/officeDocument/2006/relationships/image" Target="../media/image54.png"/><Relationship Id="rId7" Type="http://schemas.openxmlformats.org/officeDocument/2006/relationships/image" Target="../media/image58.png"/><Relationship Id="rId12" Type="http://schemas.openxmlformats.org/officeDocument/2006/relationships/hyperlink" Target="https://www.youtube.com/playlist?list=PLbABsNMD2jhxBw0PZkeiM8b2cRSLgjOYs"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57.png"/><Relationship Id="rId11" Type="http://schemas.openxmlformats.org/officeDocument/2006/relationships/image" Target="../media/image60.png"/><Relationship Id="rId5" Type="http://schemas.openxmlformats.org/officeDocument/2006/relationships/image" Target="../media/image56.png"/><Relationship Id="rId10" Type="http://schemas.openxmlformats.org/officeDocument/2006/relationships/image" Target="../media/image59.png"/><Relationship Id="rId4" Type="http://schemas.openxmlformats.org/officeDocument/2006/relationships/image" Target="../media/image55.png"/><Relationship Id="rId9" Type="http://schemas.openxmlformats.org/officeDocument/2006/relationships/hyperlink" Target="https://x.com/Bioinfo4women" TargetMode="External"/><Relationship Id="rId14" Type="http://schemas.openxmlformats.org/officeDocument/2006/relationships/hyperlink" Target="https://www.linkedin.com/company/bioinfo4women/"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63.jpeg"/><Relationship Id="rId13" Type="http://schemas.openxmlformats.org/officeDocument/2006/relationships/image" Target="../media/image68.jpeg"/><Relationship Id="rId3" Type="http://schemas.openxmlformats.org/officeDocument/2006/relationships/image" Target="../media/image54.png"/><Relationship Id="rId7" Type="http://schemas.openxmlformats.org/officeDocument/2006/relationships/image" Target="../media/image62.png"/><Relationship Id="rId12" Type="http://schemas.openxmlformats.org/officeDocument/2006/relationships/image" Target="../media/image67.jpe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hyperlink" Target="https://www.insidehighered.com/news/diversity/sex-gender/2024/06/11/women-make-global-gains-researchers-gaps-persist" TargetMode="External"/><Relationship Id="rId11" Type="http://schemas.openxmlformats.org/officeDocument/2006/relationships/image" Target="../media/image66.jpeg"/><Relationship Id="rId5" Type="http://schemas.openxmlformats.org/officeDocument/2006/relationships/hyperlink" Target="https://www.esade.edu/ecpol/en/publications/mujeres-en-stem/" TargetMode="External"/><Relationship Id="rId15" Type="http://schemas.openxmlformats.org/officeDocument/2006/relationships/image" Target="../media/image70.jpeg"/><Relationship Id="rId10" Type="http://schemas.openxmlformats.org/officeDocument/2006/relationships/image" Target="../media/image65.jpeg"/><Relationship Id="rId4" Type="http://schemas.openxmlformats.org/officeDocument/2006/relationships/image" Target="../media/image26.png"/><Relationship Id="rId9" Type="http://schemas.openxmlformats.org/officeDocument/2006/relationships/image" Target="../media/image64.png"/><Relationship Id="rId14" Type="http://schemas.openxmlformats.org/officeDocument/2006/relationships/image" Target="../media/image69.jpeg"/></Relationships>
</file>

<file path=ppt/slides/_rels/slide1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8" Type="http://schemas.openxmlformats.org/officeDocument/2006/relationships/image" Target="../media/image74.png"/><Relationship Id="rId13" Type="http://schemas.openxmlformats.org/officeDocument/2006/relationships/image" Target="../media/image79.png"/><Relationship Id="rId3" Type="http://schemas.openxmlformats.org/officeDocument/2006/relationships/image" Target="../media/image54.png"/><Relationship Id="rId7" Type="http://schemas.openxmlformats.org/officeDocument/2006/relationships/image" Target="../media/image73.png"/><Relationship Id="rId12" Type="http://schemas.openxmlformats.org/officeDocument/2006/relationships/image" Target="../media/image78.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72.png"/><Relationship Id="rId11" Type="http://schemas.openxmlformats.org/officeDocument/2006/relationships/image" Target="../media/image77.png"/><Relationship Id="rId5" Type="http://schemas.openxmlformats.org/officeDocument/2006/relationships/image" Target="../media/image71.png"/><Relationship Id="rId15" Type="http://schemas.openxmlformats.org/officeDocument/2006/relationships/image" Target="../media/image81.png"/><Relationship Id="rId10" Type="http://schemas.openxmlformats.org/officeDocument/2006/relationships/image" Target="../media/image76.png"/><Relationship Id="rId4" Type="http://schemas.openxmlformats.org/officeDocument/2006/relationships/image" Target="../media/image26.png"/><Relationship Id="rId9" Type="http://schemas.openxmlformats.org/officeDocument/2006/relationships/image" Target="../media/image75.png"/><Relationship Id="rId14" Type="http://schemas.openxmlformats.org/officeDocument/2006/relationships/image" Target="../media/image80.jpeg"/></Relationships>
</file>

<file path=ppt/slides/_rels/slide15.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54.png"/><Relationship Id="rId7" Type="http://schemas.openxmlformats.org/officeDocument/2006/relationships/image" Target="../media/image84.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26.png"/><Relationship Id="rId9" Type="http://schemas.openxmlformats.org/officeDocument/2006/relationships/image" Target="../media/image86.png"/></Relationships>
</file>

<file path=ppt/slides/_rels/slide16.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54.png"/><Relationship Id="rId7" Type="http://schemas.openxmlformats.org/officeDocument/2006/relationships/image" Target="../media/image89.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54.png"/><Relationship Id="rId7" Type="http://schemas.openxmlformats.org/officeDocument/2006/relationships/image" Target="../media/image93.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54.png"/><Relationship Id="rId7" Type="http://schemas.openxmlformats.org/officeDocument/2006/relationships/image" Target="../media/image97.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96.png"/><Relationship Id="rId5" Type="http://schemas.openxmlformats.org/officeDocument/2006/relationships/image" Target="../media/image95.jpeg"/><Relationship Id="rId4" Type="http://schemas.openxmlformats.org/officeDocument/2006/relationships/image" Target="../media/image26.png"/><Relationship Id="rId9" Type="http://schemas.openxmlformats.org/officeDocument/2006/relationships/hyperlink" Target="https://www.youtube.com/playlist?list=PLbABsNMD2jhxBw0PZkeiM8b2cRSLgjOY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101.jpe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100.jpeg"/><Relationship Id="rId5" Type="http://schemas.openxmlformats.org/officeDocument/2006/relationships/image" Target="../media/image99.jpe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104.pn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103.jpeg"/><Relationship Id="rId5" Type="http://schemas.openxmlformats.org/officeDocument/2006/relationships/image" Target="../media/image102.jpe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107.pn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106.png"/><Relationship Id="rId5" Type="http://schemas.openxmlformats.org/officeDocument/2006/relationships/image" Target="../media/image105.jpeg"/><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54.png"/><Relationship Id="rId7" Type="http://schemas.openxmlformats.org/officeDocument/2006/relationships/image" Target="../media/image110.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26.png"/><Relationship Id="rId9" Type="http://schemas.openxmlformats.org/officeDocument/2006/relationships/image" Target="../media/image11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113.png"/></Relationships>
</file>

<file path=ppt/slides/_rels/slide26.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54.png"/><Relationship Id="rId7" Type="http://schemas.openxmlformats.org/officeDocument/2006/relationships/image" Target="../media/image116.png"/><Relationship Id="rId12" Type="http://schemas.openxmlformats.org/officeDocument/2006/relationships/image" Target="../media/image121.png"/><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image" Target="../media/image115.png"/><Relationship Id="rId11" Type="http://schemas.openxmlformats.org/officeDocument/2006/relationships/image" Target="../media/image120.png"/><Relationship Id="rId5" Type="http://schemas.openxmlformats.org/officeDocument/2006/relationships/image" Target="../media/image114.png"/><Relationship Id="rId10" Type="http://schemas.openxmlformats.org/officeDocument/2006/relationships/image" Target="../media/image119.png"/><Relationship Id="rId4" Type="http://schemas.openxmlformats.org/officeDocument/2006/relationships/image" Target="../media/image26.png"/><Relationship Id="rId9" Type="http://schemas.openxmlformats.org/officeDocument/2006/relationships/image" Target="../media/image118.png"/></Relationships>
</file>

<file path=ppt/slides/_rels/slide27.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54.png"/><Relationship Id="rId7" Type="http://schemas.openxmlformats.org/officeDocument/2006/relationships/image" Target="../media/image116.png"/><Relationship Id="rId12" Type="http://schemas.openxmlformats.org/officeDocument/2006/relationships/image" Target="../media/image121.png"/><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115.png"/><Relationship Id="rId11" Type="http://schemas.openxmlformats.org/officeDocument/2006/relationships/image" Target="../media/image120.png"/><Relationship Id="rId5" Type="http://schemas.openxmlformats.org/officeDocument/2006/relationships/image" Target="../media/image114.png"/><Relationship Id="rId10" Type="http://schemas.openxmlformats.org/officeDocument/2006/relationships/image" Target="../media/image119.png"/><Relationship Id="rId4" Type="http://schemas.openxmlformats.org/officeDocument/2006/relationships/image" Target="../media/image26.png"/><Relationship Id="rId9" Type="http://schemas.openxmlformats.org/officeDocument/2006/relationships/image" Target="../media/image118.png"/></Relationships>
</file>

<file path=ppt/slides/_rels/slide28.xml.rels><?xml version="1.0" encoding="UTF-8" standalone="yes"?>
<Relationships xmlns="http://schemas.openxmlformats.org/package/2006/relationships"><Relationship Id="rId8" Type="http://schemas.openxmlformats.org/officeDocument/2006/relationships/image" Target="../media/image124.png"/><Relationship Id="rId13" Type="http://schemas.openxmlformats.org/officeDocument/2006/relationships/image" Target="../media/image129.png"/><Relationship Id="rId18" Type="http://schemas.openxmlformats.org/officeDocument/2006/relationships/image" Target="../media/image134.png"/><Relationship Id="rId3" Type="http://schemas.openxmlformats.org/officeDocument/2006/relationships/image" Target="../media/image58.png"/><Relationship Id="rId21" Type="http://schemas.openxmlformats.org/officeDocument/2006/relationships/image" Target="../media/image137.jpeg"/><Relationship Id="rId7" Type="http://schemas.openxmlformats.org/officeDocument/2006/relationships/image" Target="../media/image123.png"/><Relationship Id="rId12" Type="http://schemas.openxmlformats.org/officeDocument/2006/relationships/image" Target="../media/image128.png"/><Relationship Id="rId17" Type="http://schemas.openxmlformats.org/officeDocument/2006/relationships/image" Target="../media/image133.png"/><Relationship Id="rId2" Type="http://schemas.openxmlformats.org/officeDocument/2006/relationships/notesSlide" Target="../notesSlides/notesSlide28.xml"/><Relationship Id="rId16" Type="http://schemas.openxmlformats.org/officeDocument/2006/relationships/image" Target="../media/image132.png"/><Relationship Id="rId20" Type="http://schemas.openxmlformats.org/officeDocument/2006/relationships/image" Target="../media/image136.jpeg"/><Relationship Id="rId1" Type="http://schemas.openxmlformats.org/officeDocument/2006/relationships/slideLayout" Target="../slideLayouts/slideLayout3.xml"/><Relationship Id="rId6" Type="http://schemas.openxmlformats.org/officeDocument/2006/relationships/image" Target="../media/image122.png"/><Relationship Id="rId11" Type="http://schemas.openxmlformats.org/officeDocument/2006/relationships/image" Target="../media/image127.png"/><Relationship Id="rId5" Type="http://schemas.openxmlformats.org/officeDocument/2006/relationships/image" Target="../media/image26.png"/><Relationship Id="rId15" Type="http://schemas.openxmlformats.org/officeDocument/2006/relationships/image" Target="../media/image131.jpeg"/><Relationship Id="rId10" Type="http://schemas.openxmlformats.org/officeDocument/2006/relationships/image" Target="../media/image126.png"/><Relationship Id="rId19" Type="http://schemas.openxmlformats.org/officeDocument/2006/relationships/image" Target="../media/image135.jpeg"/><Relationship Id="rId4" Type="http://schemas.openxmlformats.org/officeDocument/2006/relationships/image" Target="../media/image54.png"/><Relationship Id="rId9" Type="http://schemas.openxmlformats.org/officeDocument/2006/relationships/image" Target="../media/image125.jpeg"/><Relationship Id="rId14" Type="http://schemas.openxmlformats.org/officeDocument/2006/relationships/image" Target="../media/image130.png"/></Relationships>
</file>

<file path=ppt/slides/_rels/slide29.xml.rels><?xml version="1.0" encoding="UTF-8" standalone="yes"?>
<Relationships xmlns="http://schemas.openxmlformats.org/package/2006/relationships"><Relationship Id="rId8" Type="http://schemas.openxmlformats.org/officeDocument/2006/relationships/image" Target="../media/image141.png"/><Relationship Id="rId3" Type="http://schemas.openxmlformats.org/officeDocument/2006/relationships/image" Target="../media/image54.png"/><Relationship Id="rId7" Type="http://schemas.openxmlformats.org/officeDocument/2006/relationships/image" Target="../media/image140.png"/><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image" Target="../media/image139.png"/><Relationship Id="rId5" Type="http://schemas.openxmlformats.org/officeDocument/2006/relationships/image" Target="../media/image138.png"/><Relationship Id="rId4" Type="http://schemas.openxmlformats.org/officeDocument/2006/relationships/image" Target="../media/image26.png"/><Relationship Id="rId9" Type="http://schemas.openxmlformats.org/officeDocument/2006/relationships/image" Target="../media/image142.png"/></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30.xml.rels><?xml version="1.0" encoding="UTF-8" standalone="yes"?>
<Relationships xmlns="http://schemas.openxmlformats.org/package/2006/relationships"><Relationship Id="rId8" Type="http://schemas.openxmlformats.org/officeDocument/2006/relationships/image" Target="../media/image146.png"/><Relationship Id="rId13" Type="http://schemas.openxmlformats.org/officeDocument/2006/relationships/image" Target="../media/image151.png"/><Relationship Id="rId3" Type="http://schemas.openxmlformats.org/officeDocument/2006/relationships/image" Target="../media/image54.png"/><Relationship Id="rId7" Type="http://schemas.openxmlformats.org/officeDocument/2006/relationships/image" Target="../media/image145.png"/><Relationship Id="rId12" Type="http://schemas.openxmlformats.org/officeDocument/2006/relationships/image" Target="../media/image150.png"/><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image" Target="../media/image144.png"/><Relationship Id="rId11" Type="http://schemas.openxmlformats.org/officeDocument/2006/relationships/image" Target="../media/image149.png"/><Relationship Id="rId5" Type="http://schemas.openxmlformats.org/officeDocument/2006/relationships/image" Target="../media/image143.png"/><Relationship Id="rId10" Type="http://schemas.openxmlformats.org/officeDocument/2006/relationships/image" Target="../media/image148.png"/><Relationship Id="rId4" Type="http://schemas.openxmlformats.org/officeDocument/2006/relationships/image" Target="../media/image26.png"/><Relationship Id="rId9" Type="http://schemas.openxmlformats.org/officeDocument/2006/relationships/image" Target="../media/image147.png"/></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154.png"/><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image" Target="../media/image153.jpeg"/><Relationship Id="rId5" Type="http://schemas.openxmlformats.org/officeDocument/2006/relationships/image" Target="../media/image152.jpeg"/><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image" Target="../media/image156.png"/><Relationship Id="rId5" Type="http://schemas.openxmlformats.org/officeDocument/2006/relationships/image" Target="../media/image155.png"/><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159.png"/><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image" Target="../media/image158.png"/><Relationship Id="rId5" Type="http://schemas.openxmlformats.org/officeDocument/2006/relationships/image" Target="../media/image157.png"/><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hyperlink" Target="https://eur-lex.europa.eu/legal-content/EN/TXT/?uri=CELEX:52021PC0206" TargetMode="External"/><Relationship Id="rId5" Type="http://schemas.openxmlformats.org/officeDocument/2006/relationships/image" Target="../media/image160.png"/><Relationship Id="rId4" Type="http://schemas.openxmlformats.org/officeDocument/2006/relationships/image" Target="../media/image26.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8" Type="http://schemas.openxmlformats.org/officeDocument/2006/relationships/hyperlink" Target="https://www.sli.do/features-google-slides?payload=eyJwcmVzZW50YXRpb25JZCI6IjExdDlRekNjdkk5VkU3clpaSUFGbVNLNUpUSEJWWm9Ja0hxcGIzN0puLUl3Iiwic2xpZGVJZCI6IlNMSURFU19BUEk4MTA4MjM5MDRfMCIsInR5cGUiOiJTbGlkb0pvaW5pbmcifQ%3D%3D" TargetMode="External"/><Relationship Id="rId3" Type="http://schemas.openxmlformats.org/officeDocument/2006/relationships/hyperlink" Target="https://www.slido.com/support/gsi/how-to-change-the-design" TargetMode="External"/><Relationship Id="rId7" Type="http://schemas.openxmlformats.org/officeDocument/2006/relationships/image" Target="../media/image163.png"/><Relationship Id="rId2" Type="http://schemas.openxmlformats.org/officeDocument/2006/relationships/notesSlide" Target="../notesSlides/notesSlide37.xml"/><Relationship Id="rId1" Type="http://schemas.openxmlformats.org/officeDocument/2006/relationships/slideLayout" Target="../slideLayouts/slideLayout11.xml"/><Relationship Id="rId6" Type="http://schemas.openxmlformats.org/officeDocument/2006/relationships/hyperlink" Target="https://chrome.google.com/webstore/detail/slido/dhhclfjehmpacimcdknijodpjpmppkii" TargetMode="External"/><Relationship Id="rId5" Type="http://schemas.openxmlformats.org/officeDocument/2006/relationships/image" Target="../media/image162.png"/><Relationship Id="rId4" Type="http://schemas.openxmlformats.org/officeDocument/2006/relationships/hyperlink" Target="https://www.sli.do/features-google-slides?interaction-type=Sm9pbg%3D%3D" TargetMode="External"/><Relationship Id="rId9" Type="http://schemas.openxmlformats.org/officeDocument/2006/relationships/image" Target="../media/image164.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8" Type="http://schemas.openxmlformats.org/officeDocument/2006/relationships/hyperlink" Target="https://www.sli.do/features-google-slides?payload=eyJwb2xsVXVpZCI6ImZjMzRjODFlLWQ0ZTYtNDVjMC05MTJmLWRlOGQzMGFkMjVjOCIsInByZXNlbnRhdGlvbklkIjoiMTF0OVF6Q2N2STlWRTdyWlpJQUZtU0s1SlRIQlZab0lrSHFwYjM3Sm4tSXciLCJzbGlkZUlkIjoiU0xJREVTX0FQSTg4MzI5NDA2OF8wIiwidGltZWxpbmUiOlt7InNob3dSZXN1bHRzIjp0cnVlLCJwb2xsUXVlc3Rpb25VdWlkIjoiMjg5MjQzNzUtNDI5Zi00OGE0LWI3MGItOGFjMzQzOWU4M2E0In1dLCJ0eXBlIjoiU2xpZG9Qb2xsIn0%3D" TargetMode="External"/><Relationship Id="rId3" Type="http://schemas.openxmlformats.org/officeDocument/2006/relationships/hyperlink" Target="https://www.slido.com/support/gsi/how-to-change-the-design" TargetMode="External"/><Relationship Id="rId7" Type="http://schemas.openxmlformats.org/officeDocument/2006/relationships/image" Target="../media/image163.png"/><Relationship Id="rId2" Type="http://schemas.openxmlformats.org/officeDocument/2006/relationships/notesSlide" Target="../notesSlides/notesSlide39.xml"/><Relationship Id="rId1" Type="http://schemas.openxmlformats.org/officeDocument/2006/relationships/slideLayout" Target="../slideLayouts/slideLayout11.xml"/><Relationship Id="rId6" Type="http://schemas.openxmlformats.org/officeDocument/2006/relationships/hyperlink" Target="https://chrome.google.com/webstore/detail/slido/dhhclfjehmpacimcdknijodpjpmppkii" TargetMode="External"/><Relationship Id="rId5" Type="http://schemas.openxmlformats.org/officeDocument/2006/relationships/image" Target="../media/image165.png"/><Relationship Id="rId4" Type="http://schemas.openxmlformats.org/officeDocument/2006/relationships/hyperlink" Target="https://www.sli.do/features-google-slides?interaction-type=V29yZENsb3Vk" TargetMode="External"/><Relationship Id="rId9" Type="http://schemas.openxmlformats.org/officeDocument/2006/relationships/image" Target="../media/image16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hyperlink" Target="https://cihr-irsc.gc.ca/e/48642.html" TargetMode="External"/><Relationship Id="rId2" Type="http://schemas.openxmlformats.org/officeDocument/2006/relationships/notesSlide" Target="../notesSlides/notesSlide40.xml"/><Relationship Id="rId1" Type="http://schemas.openxmlformats.org/officeDocument/2006/relationships/slideLayout" Target="../slideLayouts/slideLayout3.xml"/><Relationship Id="rId6" Type="http://schemas.openxmlformats.org/officeDocument/2006/relationships/image" Target="../media/image166.png"/><Relationship Id="rId5" Type="http://schemas.openxmlformats.org/officeDocument/2006/relationships/image" Target="../media/image26.png"/><Relationship Id="rId4" Type="http://schemas.openxmlformats.org/officeDocument/2006/relationships/image" Target="../media/image54.png"/></Relationships>
</file>

<file path=ppt/slides/_rels/slide41.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168.jpeg"/><Relationship Id="rId2" Type="http://schemas.openxmlformats.org/officeDocument/2006/relationships/notesSlide" Target="../notesSlides/notesSlide41.xml"/><Relationship Id="rId1" Type="http://schemas.openxmlformats.org/officeDocument/2006/relationships/slideLayout" Target="../slideLayouts/slideLayout3.xml"/><Relationship Id="rId6" Type="http://schemas.openxmlformats.org/officeDocument/2006/relationships/image" Target="../media/image167.jpeg"/><Relationship Id="rId5" Type="http://schemas.openxmlformats.org/officeDocument/2006/relationships/image" Target="../media/image26.png"/><Relationship Id="rId4" Type="http://schemas.openxmlformats.org/officeDocument/2006/relationships/image" Target="../media/image54.png"/></Relationships>
</file>

<file path=ppt/slides/_rels/slide42.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170.jpeg"/><Relationship Id="rId2" Type="http://schemas.openxmlformats.org/officeDocument/2006/relationships/notesSlide" Target="../notesSlides/notesSlide42.xml"/><Relationship Id="rId1" Type="http://schemas.openxmlformats.org/officeDocument/2006/relationships/slideLayout" Target="../slideLayouts/slideLayout3.xml"/><Relationship Id="rId6" Type="http://schemas.openxmlformats.org/officeDocument/2006/relationships/image" Target="../media/image169.jpg"/><Relationship Id="rId5" Type="http://schemas.openxmlformats.org/officeDocument/2006/relationships/image" Target="../media/image26.png"/><Relationship Id="rId4" Type="http://schemas.openxmlformats.org/officeDocument/2006/relationships/image" Target="../media/image54.png"/></Relationships>
</file>

<file path=ppt/slides/_rels/slide43.xml.rels><?xml version="1.0" encoding="UTF-8" standalone="yes"?>
<Relationships xmlns="http://schemas.openxmlformats.org/package/2006/relationships"><Relationship Id="rId8" Type="http://schemas.openxmlformats.org/officeDocument/2006/relationships/image" Target="../media/image172.png"/><Relationship Id="rId3" Type="http://schemas.openxmlformats.org/officeDocument/2006/relationships/image" Target="../media/image58.png"/><Relationship Id="rId7" Type="http://schemas.openxmlformats.org/officeDocument/2006/relationships/hyperlink" Target="https://www.pbs.org/independentlens/content/two-spirits_map-html/" TargetMode="External"/><Relationship Id="rId2" Type="http://schemas.openxmlformats.org/officeDocument/2006/relationships/notesSlide" Target="../notesSlides/notesSlide43.xml"/><Relationship Id="rId1" Type="http://schemas.openxmlformats.org/officeDocument/2006/relationships/slideLayout" Target="../slideLayouts/slideLayout3.xml"/><Relationship Id="rId6" Type="http://schemas.openxmlformats.org/officeDocument/2006/relationships/image" Target="../media/image171.png"/><Relationship Id="rId5" Type="http://schemas.openxmlformats.org/officeDocument/2006/relationships/image" Target="../media/image26.png"/><Relationship Id="rId4" Type="http://schemas.openxmlformats.org/officeDocument/2006/relationships/image" Target="../media/image54.png"/></Relationships>
</file>

<file path=ppt/slides/_rels/slide4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4.xml"/><Relationship Id="rId1" Type="http://schemas.openxmlformats.org/officeDocument/2006/relationships/slideLayout" Target="../slideLayouts/slideLayout3.xml"/><Relationship Id="rId6" Type="http://schemas.openxmlformats.org/officeDocument/2006/relationships/image" Target="../media/image173.jpg"/><Relationship Id="rId5" Type="http://schemas.openxmlformats.org/officeDocument/2006/relationships/image" Target="../media/image26.png"/><Relationship Id="rId4" Type="http://schemas.openxmlformats.org/officeDocument/2006/relationships/image" Target="../media/image54.png"/></Relationships>
</file>

<file path=ppt/slides/_rels/slide4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5.xml"/><Relationship Id="rId1" Type="http://schemas.openxmlformats.org/officeDocument/2006/relationships/slideLayout" Target="../slideLayouts/slideLayout3.xml"/><Relationship Id="rId6" Type="http://schemas.openxmlformats.org/officeDocument/2006/relationships/image" Target="../media/image174.jpeg"/><Relationship Id="rId5" Type="http://schemas.openxmlformats.org/officeDocument/2006/relationships/image" Target="../media/image26.png"/><Relationship Id="rId4" Type="http://schemas.openxmlformats.org/officeDocument/2006/relationships/image" Target="../media/image54.png"/></Relationships>
</file>

<file path=ppt/slides/_rels/slide46.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58.png"/><Relationship Id="rId7" Type="http://schemas.openxmlformats.org/officeDocument/2006/relationships/image" Target="../media/image176.jpeg"/><Relationship Id="rId2" Type="http://schemas.openxmlformats.org/officeDocument/2006/relationships/notesSlide" Target="../notesSlides/notesSlide46.xml"/><Relationship Id="rId1" Type="http://schemas.openxmlformats.org/officeDocument/2006/relationships/slideLayout" Target="../slideLayouts/slideLayout3.xml"/><Relationship Id="rId6" Type="http://schemas.openxmlformats.org/officeDocument/2006/relationships/image" Target="../media/image175.png"/><Relationship Id="rId5" Type="http://schemas.openxmlformats.org/officeDocument/2006/relationships/image" Target="../media/image26.png"/><Relationship Id="rId4" Type="http://schemas.openxmlformats.org/officeDocument/2006/relationships/image" Target="../media/image54.png"/><Relationship Id="rId9" Type="http://schemas.openxmlformats.org/officeDocument/2006/relationships/hyperlink" Target="https://bioportal.bioontology.org/ontologies/GSSO" TargetMode="External"/></Relationships>
</file>

<file path=ppt/slides/_rels/slide47.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58.png"/><Relationship Id="rId7" Type="http://schemas.openxmlformats.org/officeDocument/2006/relationships/image" Target="../media/image179.png"/><Relationship Id="rId2" Type="http://schemas.openxmlformats.org/officeDocument/2006/relationships/notesSlide" Target="../notesSlides/notesSlide47.xml"/><Relationship Id="rId1" Type="http://schemas.openxmlformats.org/officeDocument/2006/relationships/slideLayout" Target="../slideLayouts/slideLayout3.xml"/><Relationship Id="rId6" Type="http://schemas.openxmlformats.org/officeDocument/2006/relationships/image" Target="../media/image178.png"/><Relationship Id="rId5" Type="http://schemas.openxmlformats.org/officeDocument/2006/relationships/image" Target="../media/image26.png"/><Relationship Id="rId4" Type="http://schemas.openxmlformats.org/officeDocument/2006/relationships/image" Target="../media/image54.png"/><Relationship Id="rId9" Type="http://schemas.openxmlformats.org/officeDocument/2006/relationships/image" Target="../media/image181.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8" Type="http://schemas.openxmlformats.org/officeDocument/2006/relationships/hyperlink" Target="https://www.sli.do/features-google-slides?payload=eyJwb2xsVXVpZCI6ImViN2QyMjlkLTdjOTctNDNiYi1iZDAyLTFlZmMyYmE1NTI2MSIsInByZXNlbnRhdGlvbklkIjoiMTF0OVF6Q2N2STlWRTdyWlpJQUZtU0s1SlRIQlZab0lrSHFwYjM3Sm4tSXciLCJzbGlkZUlkIjoiU0xJREVTX0FQSTIwNzc0MjA0OV8wIiwidGltZWxpbmUiOlt7InNob3dSZXN1bHRzIjp0cnVlLCJwb2xsUXVlc3Rpb25VdWlkIjoiNDIxYmE3ZWEtYzhmZC00M2NmLWJlMGEtZTkzYmI4ZTU0NGJjIn1dLCJ0eXBlIjoiU2xpZG9Qb2xsIn0%3D" TargetMode="External"/><Relationship Id="rId3" Type="http://schemas.openxmlformats.org/officeDocument/2006/relationships/hyperlink" Target="https://www.slido.com/support/gsi/how-to-change-the-design" TargetMode="External"/><Relationship Id="rId7" Type="http://schemas.openxmlformats.org/officeDocument/2006/relationships/image" Target="../media/image163.png"/><Relationship Id="rId2" Type="http://schemas.openxmlformats.org/officeDocument/2006/relationships/notesSlide" Target="../notesSlides/notesSlide49.xml"/><Relationship Id="rId1" Type="http://schemas.openxmlformats.org/officeDocument/2006/relationships/slideLayout" Target="../slideLayouts/slideLayout11.xml"/><Relationship Id="rId6" Type="http://schemas.openxmlformats.org/officeDocument/2006/relationships/hyperlink" Target="https://chrome.google.com/webstore/detail/slido/dhhclfjehmpacimcdknijodpjpmppkii" TargetMode="External"/><Relationship Id="rId5" Type="http://schemas.openxmlformats.org/officeDocument/2006/relationships/image" Target="../media/image165.png"/><Relationship Id="rId4" Type="http://schemas.openxmlformats.org/officeDocument/2006/relationships/hyperlink" Target="https://www.sli.do/features-google-slides?interaction-type=V29yZENsb3Vk" TargetMode="External"/><Relationship Id="rId9" Type="http://schemas.openxmlformats.org/officeDocument/2006/relationships/image" Target="../media/image164.png"/></Relationships>
</file>

<file path=ppt/slides/_rels/slide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25.png"/></Relationships>
</file>

<file path=ppt/slides/_rels/slide50.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hyperlink" Target="https://cihr-irsc.gc.ca/e/48642.html" TargetMode="External"/><Relationship Id="rId2" Type="http://schemas.openxmlformats.org/officeDocument/2006/relationships/notesSlide" Target="../notesSlides/notesSlide50.xml"/><Relationship Id="rId1" Type="http://schemas.openxmlformats.org/officeDocument/2006/relationships/slideLayout" Target="../slideLayouts/slideLayout3.xml"/><Relationship Id="rId6" Type="http://schemas.openxmlformats.org/officeDocument/2006/relationships/image" Target="../media/image166.png"/><Relationship Id="rId5" Type="http://schemas.openxmlformats.org/officeDocument/2006/relationships/image" Target="../media/image26.png"/><Relationship Id="rId4" Type="http://schemas.openxmlformats.org/officeDocument/2006/relationships/image" Target="../media/image54.png"/></Relationships>
</file>

<file path=ppt/slides/_rels/slide5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1.xml"/><Relationship Id="rId1" Type="http://schemas.openxmlformats.org/officeDocument/2006/relationships/slideLayout" Target="../slideLayouts/slideLayout3.xml"/><Relationship Id="rId6" Type="http://schemas.openxmlformats.org/officeDocument/2006/relationships/image" Target="../media/image182.png"/><Relationship Id="rId5" Type="http://schemas.openxmlformats.org/officeDocument/2006/relationships/image" Target="../media/image26.png"/><Relationship Id="rId4" Type="http://schemas.openxmlformats.org/officeDocument/2006/relationships/image" Target="../media/image54.png"/></Relationships>
</file>

<file path=ppt/slides/_rels/slide5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2.xml"/><Relationship Id="rId1" Type="http://schemas.openxmlformats.org/officeDocument/2006/relationships/slideLayout" Target="../slideLayouts/slideLayout3.xml"/><Relationship Id="rId6" Type="http://schemas.openxmlformats.org/officeDocument/2006/relationships/image" Target="../media/image183.png"/><Relationship Id="rId5" Type="http://schemas.openxmlformats.org/officeDocument/2006/relationships/image" Target="../media/image26.png"/><Relationship Id="rId4" Type="http://schemas.openxmlformats.org/officeDocument/2006/relationships/image" Target="../media/image54.png"/></Relationships>
</file>

<file path=ppt/slides/_rels/slide53.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185.jpg"/><Relationship Id="rId2" Type="http://schemas.openxmlformats.org/officeDocument/2006/relationships/notesSlide" Target="../notesSlides/notesSlide53.xml"/><Relationship Id="rId1" Type="http://schemas.openxmlformats.org/officeDocument/2006/relationships/slideLayout" Target="../slideLayouts/slideLayout3.xml"/><Relationship Id="rId6" Type="http://schemas.openxmlformats.org/officeDocument/2006/relationships/image" Target="../media/image184.jpeg"/><Relationship Id="rId5" Type="http://schemas.openxmlformats.org/officeDocument/2006/relationships/image" Target="../media/image26.png"/><Relationship Id="rId4" Type="http://schemas.openxmlformats.org/officeDocument/2006/relationships/image" Target="../media/image54.png"/></Relationships>
</file>

<file path=ppt/slides/_rels/slide54.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187.png"/><Relationship Id="rId2" Type="http://schemas.openxmlformats.org/officeDocument/2006/relationships/notesSlide" Target="../notesSlides/notesSlide54.xml"/><Relationship Id="rId1" Type="http://schemas.openxmlformats.org/officeDocument/2006/relationships/slideLayout" Target="../slideLayouts/slideLayout3.xml"/><Relationship Id="rId6" Type="http://schemas.openxmlformats.org/officeDocument/2006/relationships/image" Target="../media/image186.png"/><Relationship Id="rId5" Type="http://schemas.openxmlformats.org/officeDocument/2006/relationships/image" Target="../media/image26.png"/><Relationship Id="rId4" Type="http://schemas.openxmlformats.org/officeDocument/2006/relationships/image" Target="../media/image54.png"/></Relationships>
</file>

<file path=ppt/slides/_rels/slide55.xml.rels><?xml version="1.0" encoding="UTF-8" standalone="yes"?>
<Relationships xmlns="http://schemas.openxmlformats.org/package/2006/relationships"><Relationship Id="rId8" Type="http://schemas.openxmlformats.org/officeDocument/2006/relationships/image" Target="../media/image188.png"/><Relationship Id="rId3" Type="http://schemas.openxmlformats.org/officeDocument/2006/relationships/image" Target="../media/image58.png"/><Relationship Id="rId7" Type="http://schemas.openxmlformats.org/officeDocument/2006/relationships/image" Target="../media/image187.png"/><Relationship Id="rId2" Type="http://schemas.openxmlformats.org/officeDocument/2006/relationships/notesSlide" Target="../notesSlides/notesSlide55.xml"/><Relationship Id="rId1" Type="http://schemas.openxmlformats.org/officeDocument/2006/relationships/slideLayout" Target="../slideLayouts/slideLayout3.xml"/><Relationship Id="rId6" Type="http://schemas.openxmlformats.org/officeDocument/2006/relationships/image" Target="../media/image186.png"/><Relationship Id="rId5" Type="http://schemas.openxmlformats.org/officeDocument/2006/relationships/image" Target="../media/image26.png"/><Relationship Id="rId4" Type="http://schemas.openxmlformats.org/officeDocument/2006/relationships/image" Target="../media/image54.png"/></Relationships>
</file>

<file path=ppt/slides/_rels/slide56.xml.rels><?xml version="1.0" encoding="UTF-8" standalone="yes"?>
<Relationships xmlns="http://schemas.openxmlformats.org/package/2006/relationships"><Relationship Id="rId3" Type="http://schemas.openxmlformats.org/officeDocument/2006/relationships/hyperlink" Target="https://www.scientificamerican.com/article/beyond-xx-and-xy-the-extraordinary-complexity-of-sex-determination/" TargetMode="External"/><Relationship Id="rId2" Type="http://schemas.openxmlformats.org/officeDocument/2006/relationships/notesSlide" Target="../notesSlides/notesSlide56.xml"/><Relationship Id="rId1" Type="http://schemas.openxmlformats.org/officeDocument/2006/relationships/slideLayout" Target="../slideLayouts/slideLayout3.xml"/><Relationship Id="rId4" Type="http://schemas.openxmlformats.org/officeDocument/2006/relationships/image" Target="../media/image189.jpeg"/></Relationships>
</file>

<file path=ppt/slides/_rels/slide5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7.xml"/><Relationship Id="rId1" Type="http://schemas.openxmlformats.org/officeDocument/2006/relationships/slideLayout" Target="../slideLayouts/slideLayout3.xml"/><Relationship Id="rId6" Type="http://schemas.openxmlformats.org/officeDocument/2006/relationships/image" Target="../media/image190.png"/><Relationship Id="rId5" Type="http://schemas.openxmlformats.org/officeDocument/2006/relationships/image" Target="../media/image26.png"/><Relationship Id="rId4" Type="http://schemas.openxmlformats.org/officeDocument/2006/relationships/image" Target="../media/image54.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9.xml"/><Relationship Id="rId1" Type="http://schemas.openxmlformats.org/officeDocument/2006/relationships/slideLayout" Target="../slideLayouts/slideLayout16.xml"/><Relationship Id="rId4" Type="http://schemas.openxmlformats.org/officeDocument/2006/relationships/image" Target="../media/image191.png"/></Relationships>
</file>

<file path=ppt/slides/_rels/slide6.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png"/><Relationship Id="rId7" Type="http://schemas.openxmlformats.org/officeDocument/2006/relationships/image" Target="../media/image30.jpeg"/><Relationship Id="rId12"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9.jpeg"/><Relationship Id="rId11" Type="http://schemas.openxmlformats.org/officeDocument/2006/relationships/image" Target="../media/image34.jpeg"/><Relationship Id="rId5" Type="http://schemas.openxmlformats.org/officeDocument/2006/relationships/image" Target="../media/image28.png"/><Relationship Id="rId10" Type="http://schemas.openxmlformats.org/officeDocument/2006/relationships/image" Target="../media/image33.jpeg"/><Relationship Id="rId4" Type="http://schemas.openxmlformats.org/officeDocument/2006/relationships/image" Target="../media/image27.jpeg"/><Relationship Id="rId9" Type="http://schemas.openxmlformats.org/officeDocument/2006/relationships/image" Target="../media/image32.jpeg"/></Relationships>
</file>

<file path=ppt/slides/_rels/slide6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0.xml"/><Relationship Id="rId1" Type="http://schemas.openxmlformats.org/officeDocument/2006/relationships/slideLayout" Target="../slideLayouts/slideLayout3.xml"/><Relationship Id="rId6" Type="http://schemas.openxmlformats.org/officeDocument/2006/relationships/image" Target="../media/image192.png"/><Relationship Id="rId5" Type="http://schemas.openxmlformats.org/officeDocument/2006/relationships/image" Target="../media/image26.png"/><Relationship Id="rId4" Type="http://schemas.openxmlformats.org/officeDocument/2006/relationships/image" Target="../media/image54.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8" Type="http://schemas.openxmlformats.org/officeDocument/2006/relationships/image" Target="../media/image195.png"/><Relationship Id="rId3" Type="http://schemas.openxmlformats.org/officeDocument/2006/relationships/image" Target="../media/image58.png"/><Relationship Id="rId7" Type="http://schemas.openxmlformats.org/officeDocument/2006/relationships/image" Target="../media/image194.png"/><Relationship Id="rId2" Type="http://schemas.openxmlformats.org/officeDocument/2006/relationships/notesSlide" Target="../notesSlides/notesSlide62.xml"/><Relationship Id="rId1" Type="http://schemas.openxmlformats.org/officeDocument/2006/relationships/slideLayout" Target="../slideLayouts/slideLayout3.xml"/><Relationship Id="rId6" Type="http://schemas.openxmlformats.org/officeDocument/2006/relationships/image" Target="../media/image193.png"/><Relationship Id="rId5" Type="http://schemas.openxmlformats.org/officeDocument/2006/relationships/image" Target="../media/image26.png"/><Relationship Id="rId4" Type="http://schemas.openxmlformats.org/officeDocument/2006/relationships/image" Target="../media/image54.pn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8" Type="http://schemas.openxmlformats.org/officeDocument/2006/relationships/hyperlink" Target="https://www.sli.do/features-google-slides?payload=eyJwb2xsUXVlc3Rpb25VdWlkIjoiZmQ1ZTI2NDItNWVmZC00Nzg1LTliMDctYjM3ZGExZjg5YTI0IiwicG9sbFV1aWQiOiI5MDA0OTI2YS0xMWJiLTQ0MGUtOTIwMi1hMmY1NjZjZDhiZDkiLCJwcmVzZW50YXRpb25JZCI6IjExdDlRekNjdkk5VkU3clpaSUFGbVNLNUpUSEJWWm9Ja0hxcGIzN0puLUl3Iiwic2xpZGVJZCI6IlNMSURFU19BUEk3ODY3MjEzODNfMCIsInRpbWVsaW5lIjpbeyJzY3JlZW4iOiJRdWl6Sm9pbmluZyJ9LHsidm90aW5nTG9ja2VkIjpmYWxzZSwic2hvd0NvcnJlY3RBbnN3ZXJzIjpmYWxzZSwic2hvd1Jlc3VsdHMiOmZhbHNlLCJwb2xsUXVlc3Rpb25VdWlkIjoiZmQ1ZTI2NDItNWVmZC00Nzg1LTliMDctYjM3ZGExZjg5YTI0In0seyJzaG93Q29ycmVjdEFuc3dlcnMiOmZhbHNlLCJzaG93UmVzdWx0cyI6dHJ1ZSwidm90aW5nTG9ja2VkIjp0cnVlLCJwb2xsUXVlc3Rpb25VdWlkIjoiZmQ1ZTI2NDItNWVmZC00Nzg1LTliMDctYjM3ZGExZjg5YTI0In0seyJzaG93Q29ycmVjdEFuc3dlcnMiOnRydWUsInZvdGluZ0xvY2tlZCI6dHJ1ZSwicG9sbFF1ZXN0aW9uVXVpZCI6ImZkNWUyNjQyLTVlZmQtNDc4NS05YjA3LWIzN2RhMWY4OWEyNCIsInNob3dSZXN1bHRzIjp0cnVlfV0sInR5cGUiOiJTbGlkb1BvbGwifQ%3D%3D" TargetMode="External"/><Relationship Id="rId3" Type="http://schemas.openxmlformats.org/officeDocument/2006/relationships/hyperlink" Target="https://www.slido.com/support/gsi/how-to-change-the-design" TargetMode="External"/><Relationship Id="rId7" Type="http://schemas.openxmlformats.org/officeDocument/2006/relationships/image" Target="../media/image163.png"/><Relationship Id="rId2" Type="http://schemas.openxmlformats.org/officeDocument/2006/relationships/notesSlide" Target="../notesSlides/notesSlide64.xml"/><Relationship Id="rId1" Type="http://schemas.openxmlformats.org/officeDocument/2006/relationships/slideLayout" Target="../slideLayouts/slideLayout11.xml"/><Relationship Id="rId6" Type="http://schemas.openxmlformats.org/officeDocument/2006/relationships/hyperlink" Target="https://chrome.google.com/webstore/detail/slido/dhhclfjehmpacimcdknijodpjpmppkii" TargetMode="External"/><Relationship Id="rId5" Type="http://schemas.openxmlformats.org/officeDocument/2006/relationships/image" Target="../media/image196.png"/><Relationship Id="rId4" Type="http://schemas.openxmlformats.org/officeDocument/2006/relationships/hyperlink" Target="https://www.sli.do/features-google-slides?interaction-type=UXVpeg%3D%3D" TargetMode="External"/><Relationship Id="rId9" Type="http://schemas.openxmlformats.org/officeDocument/2006/relationships/image" Target="../media/image164.png"/></Relationships>
</file>

<file path=ppt/slides/_rels/slide65.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notesSlide" Target="../notesSlides/notesSlide65.xml"/><Relationship Id="rId1" Type="http://schemas.openxmlformats.org/officeDocument/2006/relationships/slideLayout" Target="../slideLayouts/slideLayout11.xml"/><Relationship Id="rId4" Type="http://schemas.openxmlformats.org/officeDocument/2006/relationships/image" Target="../media/image198.png"/></Relationships>
</file>

<file path=ppt/slides/_rels/slide66.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notesSlide" Target="../notesSlides/notesSlide66.xml"/><Relationship Id="rId1" Type="http://schemas.openxmlformats.org/officeDocument/2006/relationships/slideLayout" Target="../slideLayouts/slideLayout11.xml"/><Relationship Id="rId4" Type="http://schemas.openxmlformats.org/officeDocument/2006/relationships/image" Target="../media/image199.png"/></Relationships>
</file>

<file path=ppt/slides/_rels/slide67.xml.rels><?xml version="1.0" encoding="UTF-8" standalone="yes"?>
<Relationships xmlns="http://schemas.openxmlformats.org/package/2006/relationships"><Relationship Id="rId8" Type="http://schemas.openxmlformats.org/officeDocument/2006/relationships/hyperlink" Target="https://www.sli.do/features-google-slides?payload=eyJwb2xsUXVlc3Rpb25VdWlkIjoiNTY3MWFhNDYtOTI1ZS00OGUyLTk3ZjEtN2I0NDdhNmQwNmU5IiwicG9sbFV1aWQiOiI5MDA0OTI2YS0xMWJiLTQ0MGUtOTIwMi1hMmY1NjZjZDhiZDkiLCJwcmVzZW50YXRpb25JZCI6IjExdDlRekNjdkk5VkU3clpaSUFGbVNLNUpUSEJWWm9Ja0hxcGIzN0puLUl3Iiwic2xpZGVJZCI6IlNMSURFU19BUEk5NzUwNTk0MzFfMCIsInRpbWVsaW5lIjpbeyJzY3JlZW4iOiJRdWl6R2V0UmVhZHkifSx7InNob3dSZXN1bHRzIjpmYWxzZSwicG9sbFF1ZXN0aW9uVXVpZCI6IjU2NzFhYTQ2LTkyNWUtNDhlMi05N2YxLTdiNDQ3YTZkMDZlOSIsInNob3dDb3JyZWN0QW5zd2VycyI6ZmFsc2UsInZvdGluZ0xvY2tlZCI6ZmFsc2V9LHsic2hvd1Jlc3VsdHMiOnRydWUsInNob3dDb3JyZWN0QW5zd2VycyI6ZmFsc2UsInZvdGluZ0xvY2tlZCI6dHJ1ZSwicG9sbFF1ZXN0aW9uVXVpZCI6IjU2NzFhYTQ2LTkyNWUtNDhlMi05N2YxLTdiNDQ3YTZkMDZlOSJ9LHsidm90aW5nTG9ja2VkIjp0cnVlLCJzaG93Q29ycmVjdEFuc3dlcnMiOnRydWUsInBvbGxRdWVzdGlvblV1aWQiOiI1NjcxYWE0Ni05MjVlLTQ4ZTItOTdmMS03YjQ0N2E2ZDA2ZTkiLCJzaG93UmVzdWx0cyI6dHJ1ZX1dLCJ0eXBlIjoiU2xpZG9Qb2xsIn0%3D" TargetMode="External"/><Relationship Id="rId3" Type="http://schemas.openxmlformats.org/officeDocument/2006/relationships/hyperlink" Target="https://www.slido.com/support/gsi/how-to-change-the-design" TargetMode="External"/><Relationship Id="rId7" Type="http://schemas.openxmlformats.org/officeDocument/2006/relationships/image" Target="../media/image163.png"/><Relationship Id="rId2" Type="http://schemas.openxmlformats.org/officeDocument/2006/relationships/notesSlide" Target="../notesSlides/notesSlide67.xml"/><Relationship Id="rId1" Type="http://schemas.openxmlformats.org/officeDocument/2006/relationships/slideLayout" Target="../slideLayouts/slideLayout11.xml"/><Relationship Id="rId6" Type="http://schemas.openxmlformats.org/officeDocument/2006/relationships/hyperlink" Target="https://chrome.google.com/webstore/detail/slido/dhhclfjehmpacimcdknijodpjpmppkii" TargetMode="External"/><Relationship Id="rId5" Type="http://schemas.openxmlformats.org/officeDocument/2006/relationships/image" Target="../media/image196.png"/><Relationship Id="rId4" Type="http://schemas.openxmlformats.org/officeDocument/2006/relationships/hyperlink" Target="https://www.sli.do/features-google-slides?interaction-type=UXVpeg%3D%3D" TargetMode="External"/><Relationship Id="rId9" Type="http://schemas.openxmlformats.org/officeDocument/2006/relationships/image" Target="../media/image164.png"/></Relationships>
</file>

<file path=ppt/slides/_rels/slide68.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68.xml"/><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8" Type="http://schemas.openxmlformats.org/officeDocument/2006/relationships/hyperlink" Target="https://www.sli.do/features-google-slides?payload=eyJwb2xsUXVlc3Rpb25VdWlkIjoiMDc5ZTMzZmItMzU5Yi00NmNiLWJmMDAtNzFlYjNkNTIyNTgzIiwicG9sbFV1aWQiOiI5MDA0OTI2YS0xMWJiLTQ0MGUtOTIwMi1hMmY1NjZjZDhiZDkiLCJwcmVzZW50YXRpb25JZCI6IjExdDlRekNjdkk5VkU3clpaSUFGbVNLNUpUSEJWWm9Ja0hxcGIzN0puLUl3Iiwic2xpZGVJZCI6IlNMSURFU19BUEkxNDg2MTgxMjk5XzAiLCJ0aW1lbGluZSI6W3sic2NyZWVuIjoiUXVpekdldFJlYWR5In0seyJzaG93Q29ycmVjdEFuc3dlcnMiOmZhbHNlLCJwb2xsUXVlc3Rpb25VdWlkIjoiMDc5ZTMzZmItMzU5Yi00NmNiLWJmMDAtNzFlYjNkNTIyNTgzIiwidm90aW5nTG9ja2VkIjpmYWxzZSwic2hvd1Jlc3VsdHMiOmZhbHNlfSx7InNob3dSZXN1bHRzIjp0cnVlLCJzaG93Q29ycmVjdEFuc3dlcnMiOmZhbHNlLCJ2b3RpbmdMb2NrZWQiOnRydWUsInBvbGxRdWVzdGlvblV1aWQiOiIwNzllMzNmYi0zNTliLTQ2Y2ItYmYwMC03MWViM2Q1MjI1ODMifSx7InNob3dSZXN1bHRzIjp0cnVlLCJwb2xsUXVlc3Rpb25VdWlkIjoiMDc5ZTMzZmItMzU5Yi00NmNiLWJmMDAtNzFlYjNkNTIyNTgzIiwic2hvd0NvcnJlY3RBbnN3ZXJzIjp0cnVlLCJ2b3RpbmdMb2NrZWQiOnRydWV9XSwidHlwZSI6IlNsaWRvUG9sbCJ9" TargetMode="External"/><Relationship Id="rId3" Type="http://schemas.openxmlformats.org/officeDocument/2006/relationships/hyperlink" Target="https://www.slido.com/support/gsi/how-to-change-the-design" TargetMode="External"/><Relationship Id="rId7" Type="http://schemas.openxmlformats.org/officeDocument/2006/relationships/image" Target="../media/image163.png"/><Relationship Id="rId2" Type="http://schemas.openxmlformats.org/officeDocument/2006/relationships/notesSlide" Target="../notesSlides/notesSlide69.xml"/><Relationship Id="rId1" Type="http://schemas.openxmlformats.org/officeDocument/2006/relationships/slideLayout" Target="../slideLayouts/slideLayout11.xml"/><Relationship Id="rId6" Type="http://schemas.openxmlformats.org/officeDocument/2006/relationships/hyperlink" Target="https://chrome.google.com/webstore/detail/slido/dhhclfjehmpacimcdknijodpjpmppkii" TargetMode="External"/><Relationship Id="rId5" Type="http://schemas.openxmlformats.org/officeDocument/2006/relationships/image" Target="../media/image196.png"/><Relationship Id="rId4" Type="http://schemas.openxmlformats.org/officeDocument/2006/relationships/hyperlink" Target="https://www.sli.do/features-google-slides?interaction-type=UXVpeg%3D%3D" TargetMode="External"/><Relationship Id="rId9" Type="http://schemas.openxmlformats.org/officeDocument/2006/relationships/image" Target="../media/image164.png"/></Relationships>
</file>

<file path=ppt/slides/_rels/slide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jpeg"/><Relationship Id="rId7"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42.png"/></Relationships>
</file>

<file path=ppt/slides/_rels/slide70.xml.rels><?xml version="1.0" encoding="UTF-8" standalone="yes"?>
<Relationships xmlns="http://schemas.openxmlformats.org/package/2006/relationships"><Relationship Id="rId8" Type="http://schemas.openxmlformats.org/officeDocument/2006/relationships/hyperlink" Target="https://www.sli.do/features-google-slides?payload=eyJwb2xsUXVlc3Rpb25VdWlkIjoiNWY5ODQ3OWUtYTVjYS00NDE5LTg0ZGYtMWQyOTI1YjI2N2QwIiwicG9sbFV1aWQiOiI5MDA0OTI2YS0xMWJiLTQ0MGUtOTIwMi1hMmY1NjZjZDhiZDkiLCJwcmVzZW50YXRpb25JZCI6IjExdDlRekNjdkk5VkU3clpaSUFGbVNLNUpUSEJWWm9Ja0hxcGIzN0puLUl3Iiwic2xpZGVJZCI6IlNMSURFU19BUEkxNjc0NDAxNTU0XzAiLCJ0aW1lbGluZSI6W3sicG9sbFF1ZXN0aW9uVXVpZCI6IjVmOTg0NzllLWE1Y2EtNDQxOS04NGRmLTFkMjkyNWIyNjdkMCIsInNob3dDb3JyZWN0QW5zd2VycyI6ZmFsc2UsInNob3dSZXN1bHRzIjpmYWxzZSwidm90aW5nTG9ja2VkIjpmYWxzZX0seyJwb2xsUXVlc3Rpb25VdWlkIjoiNWY5ODQ3OWUtYTVjYS00NDE5LTg0ZGYtMWQyOTI1YjI2N2QwIiwic2hvd1Jlc3VsdHMiOnRydWUsInZvdGluZ0xvY2tlZCI6dHJ1ZSwic2hvd0NvcnJlY3RBbnN3ZXJzIjpmYWxzZX0seyJzaG93Q29ycmVjdEFuc3dlcnMiOnRydWUsInZvdGluZ0xvY2tlZCI6dHJ1ZSwic2hvd1Jlc3VsdHMiOnRydWUsInBvbGxRdWVzdGlvblV1aWQiOiI1Zjk4NDc5ZS1hNWNhLTQ0MTktODRkZi0xZDI5MjViMjY3ZDAifV0sInR5cGUiOiJTbGlkb1BvbGwifQ%3D%3D" TargetMode="External"/><Relationship Id="rId3" Type="http://schemas.openxmlformats.org/officeDocument/2006/relationships/hyperlink" Target="https://www.slido.com/support/gsi/how-to-change-the-design" TargetMode="External"/><Relationship Id="rId7" Type="http://schemas.openxmlformats.org/officeDocument/2006/relationships/image" Target="../media/image163.png"/><Relationship Id="rId2" Type="http://schemas.openxmlformats.org/officeDocument/2006/relationships/notesSlide" Target="../notesSlides/notesSlide70.xml"/><Relationship Id="rId1" Type="http://schemas.openxmlformats.org/officeDocument/2006/relationships/slideLayout" Target="../slideLayouts/slideLayout11.xml"/><Relationship Id="rId6" Type="http://schemas.openxmlformats.org/officeDocument/2006/relationships/hyperlink" Target="https://chrome.google.com/webstore/detail/slido/dhhclfjehmpacimcdknijodpjpmppkii" TargetMode="External"/><Relationship Id="rId5" Type="http://schemas.openxmlformats.org/officeDocument/2006/relationships/image" Target="../media/image196.png"/><Relationship Id="rId4" Type="http://schemas.openxmlformats.org/officeDocument/2006/relationships/hyperlink" Target="https://www.sli.do/features-google-slides?interaction-type=UXVpeg%3D%3D" TargetMode="External"/><Relationship Id="rId9" Type="http://schemas.openxmlformats.org/officeDocument/2006/relationships/image" Target="../media/image164.png"/></Relationships>
</file>

<file path=ppt/slides/_rels/slide71.xml.rels><?xml version="1.0" encoding="UTF-8" standalone="yes"?>
<Relationships xmlns="http://schemas.openxmlformats.org/package/2006/relationships"><Relationship Id="rId8" Type="http://schemas.openxmlformats.org/officeDocument/2006/relationships/hyperlink" Target="https://www.sli.do/features-google-slides?payload=eyJwb2xsUXVlc3Rpb25VdWlkIjoiNTA0YjUzYjYtYmQzMi00YTYxLWIxNWEtMmIxZmUxNTg3NjRkIiwicG9sbFV1aWQiOiI5MDA0OTI2YS0xMWJiLTQ0MGUtOTIwMi1hMmY1NjZjZDhiZDkiLCJwcmVzZW50YXRpb25JZCI6IjExdDlRekNjdkk5VkU3clpaSUFGbVNLNUpUSEJWWm9Ja0hxcGIzN0puLUl3Iiwic2xpZGVJZCI6IlNMSURFU19BUEkxOTU4Mjk4ODc1XzAiLCJ0aW1lbGluZSI6W3sic2hvd0NvcnJlY3RBbnN3ZXJzIjpmYWxzZSwicG9sbFF1ZXN0aW9uVXVpZCI6IjUwNGI1M2I2LWJkMzItNGE2MS1iMTVhLTJiMWZlMTU4NzY0ZCIsInNob3dSZXN1bHRzIjpmYWxzZSwidm90aW5nTG9ja2VkIjpmYWxzZX0seyJ2b3RpbmdMb2NrZWQiOnRydWUsInNob3dSZXN1bHRzIjp0cnVlLCJwb2xsUXVlc3Rpb25VdWlkIjoiNTA0YjUzYjYtYmQzMi00YTYxLWIxNWEtMmIxZmUxNTg3NjRkIiwic2hvd0NvcnJlY3RBbnN3ZXJzIjpmYWxzZX0seyJwb2xsUXVlc3Rpb25VdWlkIjoiNTA0YjUzYjYtYmQzMi00YTYxLWIxNWEtMmIxZmUxNTg3NjRkIiwic2hvd0NvcnJlY3RBbnN3ZXJzIjp0cnVlLCJ2b3RpbmdMb2NrZWQiOnRydWUsInNob3dSZXN1bHRzIjp0cnVlfV0sInR5cGUiOiJTbGlkb1BvbGwifQ%3D%3D" TargetMode="External"/><Relationship Id="rId3" Type="http://schemas.openxmlformats.org/officeDocument/2006/relationships/hyperlink" Target="https://www.slido.com/support/gsi/how-to-change-the-design" TargetMode="External"/><Relationship Id="rId7" Type="http://schemas.openxmlformats.org/officeDocument/2006/relationships/image" Target="../media/image163.png"/><Relationship Id="rId2" Type="http://schemas.openxmlformats.org/officeDocument/2006/relationships/notesSlide" Target="../notesSlides/notesSlide71.xml"/><Relationship Id="rId1" Type="http://schemas.openxmlformats.org/officeDocument/2006/relationships/slideLayout" Target="../slideLayouts/slideLayout11.xml"/><Relationship Id="rId6" Type="http://schemas.openxmlformats.org/officeDocument/2006/relationships/hyperlink" Target="https://chrome.google.com/webstore/detail/slido/dhhclfjehmpacimcdknijodpjpmppkii" TargetMode="External"/><Relationship Id="rId5" Type="http://schemas.openxmlformats.org/officeDocument/2006/relationships/image" Target="../media/image196.png"/><Relationship Id="rId4" Type="http://schemas.openxmlformats.org/officeDocument/2006/relationships/hyperlink" Target="https://www.sli.do/features-google-slides?interaction-type=UXVpeg%3D%3D" TargetMode="External"/><Relationship Id="rId9" Type="http://schemas.openxmlformats.org/officeDocument/2006/relationships/image" Target="../media/image164.png"/></Relationships>
</file>

<file path=ppt/slides/_rels/slide72.xml.rels><?xml version="1.0" encoding="UTF-8" standalone="yes"?>
<Relationships xmlns="http://schemas.openxmlformats.org/package/2006/relationships"><Relationship Id="rId8" Type="http://schemas.openxmlformats.org/officeDocument/2006/relationships/hyperlink" Target="https://www.sli.do/features-google-slides?payload=eyJwb2xsUXVlc3Rpb25VdWlkIjoiNWVkYTVmZGEtMmVkYi00YThjLTk5NWMtNDEwYTRhNjhmYTU2IiwicG9sbFV1aWQiOiI5MDA0OTI2YS0xMWJiLTQ0MGUtOTIwMi1hMmY1NjZjZDhiZDkiLCJwcmVzZW50YXRpb25JZCI6IjExdDlRekNjdkk5VkU3clpaSUFGbVNLNUpUSEJWWm9Ja0hxcGIzN0puLUl3Iiwic2xpZGVJZCI6IlNMSURFU19BUEkxMjg1MTMxNzQ5XzAiLCJ0aW1lbGluZSI6W3sic2hvd1Jlc3VsdHMiOmZhbHNlLCJzaG93Q29ycmVjdEFuc3dlcnMiOmZhbHNlLCJwb2xsUXVlc3Rpb25VdWlkIjoiNWVkYTVmZGEtMmVkYi00YThjLTk5NWMtNDEwYTRhNjhmYTU2Iiwidm90aW5nTG9ja2VkIjpmYWxzZX0seyJwb2xsUXVlc3Rpb25VdWlkIjoiNWVkYTVmZGEtMmVkYi00YThjLTk5NWMtNDEwYTRhNjhmYTU2Iiwidm90aW5nTG9ja2VkIjp0cnVlLCJzaG93Q29ycmVjdEFuc3dlcnMiOmZhbHNlLCJzaG93UmVzdWx0cyI6dHJ1ZX0seyJ2b3RpbmdMb2NrZWQiOnRydWUsInNob3dSZXN1bHRzIjp0cnVlLCJwb2xsUXVlc3Rpb25VdWlkIjoiNWVkYTVmZGEtMmVkYi00YThjLTk5NWMtNDEwYTRhNjhmYTU2Iiwic2hvd0NvcnJlY3RBbnN3ZXJzIjp0cnVlfV0sInR5cGUiOiJTbGlkb1BvbGwifQ%3D%3D" TargetMode="External"/><Relationship Id="rId3" Type="http://schemas.openxmlformats.org/officeDocument/2006/relationships/hyperlink" Target="https://www.slido.com/support/gsi/how-to-change-the-design" TargetMode="External"/><Relationship Id="rId7" Type="http://schemas.openxmlformats.org/officeDocument/2006/relationships/image" Target="../media/image163.png"/><Relationship Id="rId2" Type="http://schemas.openxmlformats.org/officeDocument/2006/relationships/notesSlide" Target="../notesSlides/notesSlide72.xml"/><Relationship Id="rId1" Type="http://schemas.openxmlformats.org/officeDocument/2006/relationships/slideLayout" Target="../slideLayouts/slideLayout11.xml"/><Relationship Id="rId6" Type="http://schemas.openxmlformats.org/officeDocument/2006/relationships/hyperlink" Target="https://chrome.google.com/webstore/detail/slido/dhhclfjehmpacimcdknijodpjpmppkii" TargetMode="External"/><Relationship Id="rId5" Type="http://schemas.openxmlformats.org/officeDocument/2006/relationships/image" Target="../media/image196.png"/><Relationship Id="rId4" Type="http://schemas.openxmlformats.org/officeDocument/2006/relationships/hyperlink" Target="https://www.sli.do/features-google-slides?interaction-type=UXVpeg%3D%3D" TargetMode="External"/><Relationship Id="rId9" Type="http://schemas.openxmlformats.org/officeDocument/2006/relationships/image" Target="../media/image164.png"/></Relationships>
</file>

<file path=ppt/slides/_rels/slide73.xml.rels><?xml version="1.0" encoding="UTF-8" standalone="yes"?>
<Relationships xmlns="http://schemas.openxmlformats.org/package/2006/relationships"><Relationship Id="rId8" Type="http://schemas.openxmlformats.org/officeDocument/2006/relationships/hyperlink" Target="https://www.sli.do/features-google-slides?payload=eyJwb2xsUXVlc3Rpb25VdWlkIjoiNjdmMzA5ZjItNjg4Ny00MTBlLTgzNDctMDBhNDAxOWY3NTdiIiwicG9sbFV1aWQiOiI5MDA0OTI2YS0xMWJiLTQ0MGUtOTIwMi1hMmY1NjZjZDhiZDkiLCJwcmVzZW50YXRpb25JZCI6IjExdDlRekNjdkk5VkU3clpaSUFGbVNLNUpUSEJWWm9Ja0hxcGIzN0puLUl3Iiwic2xpZGVJZCI6IlNMSURFU19BUEkxNTk4OTYzNzcxXzAiLCJ0aW1lbGluZSI6W3sic2hvd0NvcnJlY3RBbnN3ZXJzIjpmYWxzZSwicG9sbFF1ZXN0aW9uVXVpZCI6IjY3ZjMwOWYyLTY4ODctNDEwZS04MzQ3LTAwYTQwMTlmNzU3YiIsInNob3dSZXN1bHRzIjpmYWxzZSwidm90aW5nTG9ja2VkIjpmYWxzZX0seyJzaG93Q29ycmVjdEFuc3dlcnMiOmZhbHNlLCJ2b3RpbmdMb2NrZWQiOnRydWUsInBvbGxRdWVzdGlvblV1aWQiOiI2N2YzMDlmMi02ODg3LTQxMGUtODM0Ny0wMGE0MDE5Zjc1N2IiLCJzaG93UmVzdWx0cyI6dHJ1ZX0seyJzaG93Q29ycmVjdEFuc3dlcnMiOnRydWUsInZvdGluZ0xvY2tlZCI6dHJ1ZSwicG9sbFF1ZXN0aW9uVXVpZCI6IjY3ZjMwOWYyLTY4ODctNDEwZS04MzQ3LTAwYTQwMTlmNzU3YiIsInNob3dSZXN1bHRzIjp0cnVlfV0sInR5cGUiOiJTbGlkb1BvbGwifQ%3D%3D" TargetMode="External"/><Relationship Id="rId3" Type="http://schemas.openxmlformats.org/officeDocument/2006/relationships/hyperlink" Target="https://www.slido.com/support/gsi/how-to-change-the-design" TargetMode="External"/><Relationship Id="rId7" Type="http://schemas.openxmlformats.org/officeDocument/2006/relationships/image" Target="../media/image163.png"/><Relationship Id="rId2" Type="http://schemas.openxmlformats.org/officeDocument/2006/relationships/notesSlide" Target="../notesSlides/notesSlide73.xml"/><Relationship Id="rId1" Type="http://schemas.openxmlformats.org/officeDocument/2006/relationships/slideLayout" Target="../slideLayouts/slideLayout11.xml"/><Relationship Id="rId6" Type="http://schemas.openxmlformats.org/officeDocument/2006/relationships/hyperlink" Target="https://chrome.google.com/webstore/detail/slido/dhhclfjehmpacimcdknijodpjpmppkii" TargetMode="External"/><Relationship Id="rId5" Type="http://schemas.openxmlformats.org/officeDocument/2006/relationships/image" Target="../media/image196.png"/><Relationship Id="rId4" Type="http://schemas.openxmlformats.org/officeDocument/2006/relationships/hyperlink" Target="https://www.sli.do/features-google-slides?interaction-type=UXVpeg%3D%3D" TargetMode="External"/><Relationship Id="rId9" Type="http://schemas.openxmlformats.org/officeDocument/2006/relationships/image" Target="../media/image164.png"/></Relationships>
</file>

<file path=ppt/slides/_rels/slide74.xml.rels><?xml version="1.0" encoding="UTF-8" standalone="yes"?>
<Relationships xmlns="http://schemas.openxmlformats.org/package/2006/relationships"><Relationship Id="rId8" Type="http://schemas.openxmlformats.org/officeDocument/2006/relationships/hyperlink" Target="https://www.sli.do/features-google-slides?payload=eyJwb2xsUXVlc3Rpb25VdWlkIjoiZDc5ZGRiNWYtM2IyYS00ZTg1LThhYjgtZTk1Zjc2Y2VhYzU5IiwicG9sbFV1aWQiOiI5MDA0OTI2YS0xMWJiLTQ0MGUtOTIwMi1hMmY1NjZjZDhiZDkiLCJwcmVzZW50YXRpb25JZCI6IjExdDlRekNjdkk5VkU3clpaSUFGbVNLNUpUSEJWWm9Ja0hxcGIzN0puLUl3Iiwic2xpZGVJZCI6IlNMSURFU19BUEkxNTc0NTAwOTQ4XzAiLCJ0aW1lbGluZSI6W3sicG9sbFF1ZXN0aW9uVXVpZCI6ImQ3OWRkYjVmLTNiMmEtNGU4NS04YWI4LWU5NWY3NmNlYWM1OSIsInNob3dDb3JyZWN0QW5zd2VycyI6ZmFsc2UsInNob3dSZXN1bHRzIjpmYWxzZSwidm90aW5nTG9ja2VkIjpmYWxzZX0seyJzaG93Q29ycmVjdEFuc3dlcnMiOmZhbHNlLCJzaG93UmVzdWx0cyI6dHJ1ZSwicG9sbFF1ZXN0aW9uVXVpZCI6ImQ3OWRkYjVmLTNiMmEtNGU4NS04YWI4LWU5NWY3NmNlYWM1OSIsInZvdGluZ0xvY2tlZCI6dHJ1ZX0seyJzaG93Q29ycmVjdEFuc3dlcnMiOnRydWUsInNob3dSZXN1bHRzIjp0cnVlLCJwb2xsUXVlc3Rpb25VdWlkIjoiZDc5ZGRiNWYtM2IyYS00ZTg1LThhYjgtZTk1Zjc2Y2VhYzU5Iiwidm90aW5nTG9ja2VkIjp0cnVlfV0sInR5cGUiOiJTbGlkb1BvbGwifQ%3D%3D" TargetMode="External"/><Relationship Id="rId3" Type="http://schemas.openxmlformats.org/officeDocument/2006/relationships/hyperlink" Target="https://www.slido.com/support/gsi/how-to-change-the-design" TargetMode="External"/><Relationship Id="rId7" Type="http://schemas.openxmlformats.org/officeDocument/2006/relationships/image" Target="../media/image163.png"/><Relationship Id="rId2" Type="http://schemas.openxmlformats.org/officeDocument/2006/relationships/notesSlide" Target="../notesSlides/notesSlide74.xml"/><Relationship Id="rId1" Type="http://schemas.openxmlformats.org/officeDocument/2006/relationships/slideLayout" Target="../slideLayouts/slideLayout11.xml"/><Relationship Id="rId6" Type="http://schemas.openxmlformats.org/officeDocument/2006/relationships/hyperlink" Target="https://chrome.google.com/webstore/detail/slido/dhhclfjehmpacimcdknijodpjpmppkii" TargetMode="External"/><Relationship Id="rId5" Type="http://schemas.openxmlformats.org/officeDocument/2006/relationships/image" Target="../media/image196.png"/><Relationship Id="rId4" Type="http://schemas.openxmlformats.org/officeDocument/2006/relationships/hyperlink" Target="https://www.sli.do/features-google-slides?interaction-type=UXVpeg%3D%3D" TargetMode="External"/><Relationship Id="rId9" Type="http://schemas.openxmlformats.org/officeDocument/2006/relationships/image" Target="../media/image164.png"/></Relationships>
</file>

<file path=ppt/slides/_rels/slide75.xml.rels><?xml version="1.0" encoding="UTF-8" standalone="yes"?>
<Relationships xmlns="http://schemas.openxmlformats.org/package/2006/relationships"><Relationship Id="rId8" Type="http://schemas.openxmlformats.org/officeDocument/2006/relationships/hyperlink" Target="https://www.sli.do/features-google-slides?payload=eyJwb2xsUXVlc3Rpb25VdWlkIjoiMTlkMWNkNjEtMmE5MC00YmQ1LTgyOTQtMGNlNWFmZGJhZWMxIiwicG9sbFV1aWQiOiI5MDA0OTI2YS0xMWJiLTQ0MGUtOTIwMi1hMmY1NjZjZDhiZDkiLCJwcmVzZW50YXRpb25JZCI6IjExdDlRekNjdkk5VkU3clpaSUFGbVNLNUpUSEJWWm9Ja0hxcGIzN0puLUl3Iiwic2xpZGVJZCI6IlNMSURFU19BUEk3MjM1NTg0MTZfMCIsInRpbWVsaW5lIjpbeyJwb2xsUXVlc3Rpb25VdWlkIjoiMTlkMWNkNjEtMmE5MC00YmQ1LTgyOTQtMGNlNWFmZGJhZWMxIiwidm90aW5nTG9ja2VkIjpmYWxzZSwic2hvd1Jlc3VsdHMiOmZhbHNlLCJzaG93Q29ycmVjdEFuc3dlcnMiOmZhbHNlfSx7InZvdGluZ0xvY2tlZCI6dHJ1ZSwic2hvd1Jlc3VsdHMiOnRydWUsInBvbGxRdWVzdGlvblV1aWQiOiIxOWQxY2Q2MS0yYTkwLTRiZDUtODI5NC0wY2U1YWZkYmFlYzEiLCJzaG93Q29ycmVjdEFuc3dlcnMiOmZhbHNlfSx7InNob3dDb3JyZWN0QW5zd2VycyI6dHJ1ZSwic2hvd1Jlc3VsdHMiOnRydWUsInBvbGxRdWVzdGlvblV1aWQiOiIxOWQxY2Q2MS0yYTkwLTRiZDUtODI5NC0wY2U1YWZkYmFlYzEiLCJ2b3RpbmdMb2NrZWQiOnRydWV9XSwidHlwZSI6IlNsaWRvUG9sbCJ9" TargetMode="External"/><Relationship Id="rId3" Type="http://schemas.openxmlformats.org/officeDocument/2006/relationships/hyperlink" Target="https://www.slido.com/support/gsi/how-to-change-the-design" TargetMode="External"/><Relationship Id="rId7" Type="http://schemas.openxmlformats.org/officeDocument/2006/relationships/image" Target="../media/image163.png"/><Relationship Id="rId2" Type="http://schemas.openxmlformats.org/officeDocument/2006/relationships/notesSlide" Target="../notesSlides/notesSlide75.xml"/><Relationship Id="rId1" Type="http://schemas.openxmlformats.org/officeDocument/2006/relationships/slideLayout" Target="../slideLayouts/slideLayout11.xml"/><Relationship Id="rId6" Type="http://schemas.openxmlformats.org/officeDocument/2006/relationships/hyperlink" Target="https://chrome.google.com/webstore/detail/slido/dhhclfjehmpacimcdknijodpjpmppkii" TargetMode="External"/><Relationship Id="rId5" Type="http://schemas.openxmlformats.org/officeDocument/2006/relationships/image" Target="../media/image196.png"/><Relationship Id="rId4" Type="http://schemas.openxmlformats.org/officeDocument/2006/relationships/hyperlink" Target="https://www.sli.do/features-google-slides?interaction-type=UXVpeg%3D%3D" TargetMode="External"/><Relationship Id="rId9" Type="http://schemas.openxmlformats.org/officeDocument/2006/relationships/image" Target="../media/image164.png"/></Relationships>
</file>

<file path=ppt/slides/_rels/slide76.xml.rels><?xml version="1.0" encoding="UTF-8" standalone="yes"?>
<Relationships xmlns="http://schemas.openxmlformats.org/package/2006/relationships"><Relationship Id="rId8" Type="http://schemas.openxmlformats.org/officeDocument/2006/relationships/hyperlink" Target="https://www.sli.do/features-google-slides?payload=eyJwb2xsUXVlc3Rpb25VdWlkIjoiMGE0ZTliZWItYzlhNS00NjYyLWFhNzYtZTk5YzdmOWQxZGU4IiwicG9sbFV1aWQiOiI5MDA0OTI2YS0xMWJiLTQ0MGUtOTIwMi1hMmY1NjZjZDhiZDkiLCJwcmVzZW50YXRpb25JZCI6IjExdDlRekNjdkk5VkU3clpaSUFGbVNLNUpUSEJWWm9Ja0hxcGIzN0puLUl3Iiwic2xpZGVJZCI6IlNMSURFU19BUEkxMjcyNDc0Mzk5XzAiLCJ0aW1lbGluZSI6W3sic2hvd1Jlc3VsdHMiOmZhbHNlLCJwb2xsUXVlc3Rpb25VdWlkIjoiMGE0ZTliZWItYzlhNS00NjYyLWFhNzYtZTk5YzdmOWQxZGU4Iiwic2hvd0NvcnJlY3RBbnN3ZXJzIjpmYWxzZSwidm90aW5nTG9ja2VkIjpmYWxzZX0seyJzaG93UmVzdWx0cyI6dHJ1ZSwicG9sbFF1ZXN0aW9uVXVpZCI6IjBhNGU5YmViLWM5YTUtNDY2Mi1hYTc2LWU5OWM3ZjlkMWRlOCIsInZvdGluZ0xvY2tlZCI6dHJ1ZSwic2hvd0NvcnJlY3RBbnN3ZXJzIjpmYWxzZX0seyJzaG93Q29ycmVjdEFuc3dlcnMiOnRydWUsInZvdGluZ0xvY2tlZCI6dHJ1ZSwicG9sbFF1ZXN0aW9uVXVpZCI6IjBhNGU5YmViLWM5YTUtNDY2Mi1hYTc2LWU5OWM3ZjlkMWRlOCIsInNob3dSZXN1bHRzIjp0cnVlfV0sInR5cGUiOiJTbGlkb1BvbGwifQ%3D%3D" TargetMode="External"/><Relationship Id="rId3" Type="http://schemas.openxmlformats.org/officeDocument/2006/relationships/hyperlink" Target="https://www.slido.com/support/gsi/how-to-change-the-design" TargetMode="External"/><Relationship Id="rId7" Type="http://schemas.openxmlformats.org/officeDocument/2006/relationships/image" Target="../media/image163.png"/><Relationship Id="rId2" Type="http://schemas.openxmlformats.org/officeDocument/2006/relationships/notesSlide" Target="../notesSlides/notesSlide76.xml"/><Relationship Id="rId1" Type="http://schemas.openxmlformats.org/officeDocument/2006/relationships/slideLayout" Target="../slideLayouts/slideLayout11.xml"/><Relationship Id="rId6" Type="http://schemas.openxmlformats.org/officeDocument/2006/relationships/hyperlink" Target="https://chrome.google.com/webstore/detail/slido/dhhclfjehmpacimcdknijodpjpmppkii" TargetMode="External"/><Relationship Id="rId5" Type="http://schemas.openxmlformats.org/officeDocument/2006/relationships/image" Target="../media/image196.png"/><Relationship Id="rId4" Type="http://schemas.openxmlformats.org/officeDocument/2006/relationships/hyperlink" Target="https://www.sli.do/features-google-slides?interaction-type=UXVpeg%3D%3D" TargetMode="External"/><Relationship Id="rId9" Type="http://schemas.openxmlformats.org/officeDocument/2006/relationships/image" Target="../media/image164.png"/></Relationships>
</file>

<file path=ppt/slides/_rels/slide77.xml.rels><?xml version="1.0" encoding="UTF-8" standalone="yes"?>
<Relationships xmlns="http://schemas.openxmlformats.org/package/2006/relationships"><Relationship Id="rId8" Type="http://schemas.openxmlformats.org/officeDocument/2006/relationships/hyperlink" Target="https://www.sli.do/features-google-slides?payload=eyJwb2xsUXVlc3Rpb25VdWlkIjoiNzYxY2M0ZTYtZDZmNS00ZmUzLThkZTUtMmEzMjA2ZWExMjU0IiwicG9sbFV1aWQiOiI5MDA0OTI2YS0xMWJiLTQ0MGUtOTIwMi1hMmY1NjZjZDhiZDkiLCJwcmVzZW50YXRpb25JZCI6IjExdDlRekNjdkk5VkU3clpaSUFGbVNLNUpUSEJWWm9Ja0hxcGIzN0puLUl3Iiwic2xpZGVJZCI6IlNMSURFU19BUEkxMjA1NDg1NjIzXzAiLCJ0aW1lbGluZSI6W3sidm90aW5nTG9ja2VkIjpmYWxzZSwic2hvd1Jlc3VsdHMiOmZhbHNlLCJzaG93Q29ycmVjdEFuc3dlcnMiOmZhbHNlLCJwb2xsUXVlc3Rpb25VdWlkIjoiNzYxY2M0ZTYtZDZmNS00ZmUzLThkZTUtMmEzMjA2ZWExMjU0In0seyJwb2xsUXVlc3Rpb25VdWlkIjoiNzYxY2M0ZTYtZDZmNS00ZmUzLThkZTUtMmEzMjA2ZWExMjU0Iiwic2hvd1Jlc3VsdHMiOnRydWUsInZvdGluZ0xvY2tlZCI6dHJ1ZSwic2hvd0NvcnJlY3RBbnN3ZXJzIjpmYWxzZX0seyJwb2xsUXVlc3Rpb25VdWlkIjoiNzYxY2M0ZTYtZDZmNS00ZmUzLThkZTUtMmEzMjA2ZWExMjU0Iiwic2hvd1Jlc3VsdHMiOnRydWUsInZvdGluZ0xvY2tlZCI6dHJ1ZSwic2hvd0NvcnJlY3RBbnN3ZXJzIjp0cnVlfV0sInR5cGUiOiJTbGlkb1BvbGwifQ%3D%3D" TargetMode="External"/><Relationship Id="rId3" Type="http://schemas.openxmlformats.org/officeDocument/2006/relationships/hyperlink" Target="https://www.slido.com/support/gsi/how-to-change-the-design" TargetMode="External"/><Relationship Id="rId7" Type="http://schemas.openxmlformats.org/officeDocument/2006/relationships/image" Target="../media/image163.png"/><Relationship Id="rId2" Type="http://schemas.openxmlformats.org/officeDocument/2006/relationships/notesSlide" Target="../notesSlides/notesSlide77.xml"/><Relationship Id="rId1" Type="http://schemas.openxmlformats.org/officeDocument/2006/relationships/slideLayout" Target="../slideLayouts/slideLayout11.xml"/><Relationship Id="rId6" Type="http://schemas.openxmlformats.org/officeDocument/2006/relationships/hyperlink" Target="https://chrome.google.com/webstore/detail/slido/dhhclfjehmpacimcdknijodpjpmppkii" TargetMode="External"/><Relationship Id="rId5" Type="http://schemas.openxmlformats.org/officeDocument/2006/relationships/image" Target="../media/image196.png"/><Relationship Id="rId4" Type="http://schemas.openxmlformats.org/officeDocument/2006/relationships/hyperlink" Target="https://www.sli.do/features-google-slides?interaction-type=UXVpeg%3D%3D" TargetMode="External"/><Relationship Id="rId9" Type="http://schemas.openxmlformats.org/officeDocument/2006/relationships/image" Target="../media/image164.png"/></Relationships>
</file>

<file path=ppt/slides/_rels/slide78.xml.rels><?xml version="1.0" encoding="UTF-8" standalone="yes"?>
<Relationships xmlns="http://schemas.openxmlformats.org/package/2006/relationships"><Relationship Id="rId8" Type="http://schemas.openxmlformats.org/officeDocument/2006/relationships/hyperlink" Target="https://www.sli.do/features-google-slides?payload=eyJwb2xsUXVlc3Rpb25VdWlkIjoiNzAyNmU3NTItMGQ5ZC00ODVjLWIyYTMtNzU1NDViNGZjZWYxIiwicG9sbFV1aWQiOiI5MDA0OTI2YS0xMWJiLTQ0MGUtOTIwMi1hMmY1NjZjZDhiZDkiLCJwcmVzZW50YXRpb25JZCI6IjExdDlRekNjdkk5VkU3clpaSUFGbVNLNUpUSEJWWm9Ja0hxcGIzN0puLUl3Iiwic2xpZGVJZCI6IlNMSURFU19BUEkxNjA0MDExNDc5XzAiLCJ0aW1lbGluZSI6W3sic2hvd1Jlc3VsdHMiOmZhbHNlLCJzaG93Q29ycmVjdEFuc3dlcnMiOmZhbHNlLCJwb2xsUXVlc3Rpb25VdWlkIjoiNzAyNmU3NTItMGQ5ZC00ODVjLWIyYTMtNzU1NDViNGZjZWYxIiwidm90aW5nTG9ja2VkIjpmYWxzZX0seyJ2b3RpbmdMb2NrZWQiOnRydWUsInNob3dDb3JyZWN0QW5zd2VycyI6ZmFsc2UsInNob3dSZXN1bHRzIjp0cnVlLCJwb2xsUXVlc3Rpb25VdWlkIjoiNzAyNmU3NTItMGQ5ZC00ODVjLWIyYTMtNzU1NDViNGZjZWYxIn0seyJwb2xsUXVlc3Rpb25VdWlkIjoiNzAyNmU3NTItMGQ5ZC00ODVjLWIyYTMtNzU1NDViNGZjZWYxIiwidm90aW5nTG9ja2VkIjp0cnVlLCJzaG93UmVzdWx0cyI6dHJ1ZSwic2hvd0NvcnJlY3RBbnN3ZXJzIjp0cnVlfSx7InBvbGxRdWVzdGlvblV1aWQiOiI3MDI2ZTc1Mi0wZDlkLTQ4NWMtYjJhMy03NTU0NWI0ZmNlZjEiLCJzaG93UmVzdWx0cyI6dHJ1ZSwidm90aW5nTG9ja2VkIjp0cnVlLCJzY3JlZW4iOiJRdWl6TGVhZGVyYm9hcmQiLCJzaG93Q29ycmVjdEFuc3dlcnMiOnRydWV9XSwidHlwZSI6IlNsaWRvUG9sbCJ9" TargetMode="External"/><Relationship Id="rId3" Type="http://schemas.openxmlformats.org/officeDocument/2006/relationships/hyperlink" Target="https://www.slido.com/support/gsi/how-to-change-the-design" TargetMode="External"/><Relationship Id="rId7" Type="http://schemas.openxmlformats.org/officeDocument/2006/relationships/image" Target="../media/image163.png"/><Relationship Id="rId2" Type="http://schemas.openxmlformats.org/officeDocument/2006/relationships/notesSlide" Target="../notesSlides/notesSlide78.xml"/><Relationship Id="rId1" Type="http://schemas.openxmlformats.org/officeDocument/2006/relationships/slideLayout" Target="../slideLayouts/slideLayout11.xml"/><Relationship Id="rId6" Type="http://schemas.openxmlformats.org/officeDocument/2006/relationships/hyperlink" Target="https://chrome.google.com/webstore/detail/slido/dhhclfjehmpacimcdknijodpjpmppkii" TargetMode="External"/><Relationship Id="rId5" Type="http://schemas.openxmlformats.org/officeDocument/2006/relationships/image" Target="../media/image196.png"/><Relationship Id="rId4" Type="http://schemas.openxmlformats.org/officeDocument/2006/relationships/hyperlink" Target="https://www.sli.do/features-google-slides?interaction-type=UXVpeg%3D%3D" TargetMode="External"/><Relationship Id="rId9" Type="http://schemas.openxmlformats.org/officeDocument/2006/relationships/image" Target="../media/image164.png"/></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80.xml.rels><?xml version="1.0" encoding="UTF-8" standalone="yes"?>
<Relationships xmlns="http://schemas.openxmlformats.org/package/2006/relationships"><Relationship Id="rId3" Type="http://schemas.openxmlformats.org/officeDocument/2006/relationships/hyperlink" Target="https://www.crescendo.ai/blog/ai-bias-examples-mitigation-guide" TargetMode="External"/><Relationship Id="rId2" Type="http://schemas.openxmlformats.org/officeDocument/2006/relationships/notesSlide" Target="../notesSlides/notesSlide80.xml"/><Relationship Id="rId1" Type="http://schemas.openxmlformats.org/officeDocument/2006/relationships/slideLayout" Target="../slideLayouts/slideLayout1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1.xml"/></Relationships>
</file>

<file path=ppt/slides/_rels/slide83.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notesSlide" Target="../notesSlides/notesSlide83.xml"/><Relationship Id="rId1" Type="http://schemas.openxmlformats.org/officeDocument/2006/relationships/slideLayout" Target="../slideLayouts/slideLayout11.xml"/></Relationships>
</file>

<file path=ppt/slides/_rels/slide84.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notesSlide" Target="../notesSlides/notesSlide84.xml"/><Relationship Id="rId1" Type="http://schemas.openxmlformats.org/officeDocument/2006/relationships/slideLayout" Target="../slideLayouts/slideLayout1.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203.png"/></Relationships>
</file>

<file path=ppt/slides/_rels/slide85.xml.rels><?xml version="1.0" encoding="UTF-8" standalone="yes"?>
<Relationships xmlns="http://schemas.openxmlformats.org/package/2006/relationships"><Relationship Id="rId8" Type="http://schemas.openxmlformats.org/officeDocument/2006/relationships/hyperlink" Target="https://doi.org/10.3389/fnagi.2023.1105620" TargetMode="External"/><Relationship Id="rId3" Type="http://schemas.openxmlformats.org/officeDocument/2006/relationships/image" Target="../media/image202.png"/><Relationship Id="rId7" Type="http://schemas.openxmlformats.org/officeDocument/2006/relationships/image" Target="../media/image207.png"/><Relationship Id="rId12" Type="http://schemas.openxmlformats.org/officeDocument/2006/relationships/hyperlink" Target="https://doi.org/10.2165/00002018-200124080-00002" TargetMode="External"/><Relationship Id="rId2" Type="http://schemas.openxmlformats.org/officeDocument/2006/relationships/notesSlide" Target="../notesSlides/notesSlide85.xml"/><Relationship Id="rId1" Type="http://schemas.openxmlformats.org/officeDocument/2006/relationships/slideLayout" Target="../slideLayouts/slideLayout1.xml"/><Relationship Id="rId6" Type="http://schemas.openxmlformats.org/officeDocument/2006/relationships/image" Target="../media/image206.png"/><Relationship Id="rId11" Type="http://schemas.openxmlformats.org/officeDocument/2006/relationships/image" Target="../media/image209.png"/><Relationship Id="rId5" Type="http://schemas.openxmlformats.org/officeDocument/2006/relationships/image" Target="../media/image205.png"/><Relationship Id="rId10" Type="http://schemas.openxmlformats.org/officeDocument/2006/relationships/image" Target="../media/image208.png"/><Relationship Id="rId4" Type="http://schemas.openxmlformats.org/officeDocument/2006/relationships/image" Target="../media/image204.png"/><Relationship Id="rId9" Type="http://schemas.openxmlformats.org/officeDocument/2006/relationships/hyperlink" Target="https://doi.org/10.2165/00128071-200102060-00001" TargetMode="Externa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1.xml"/></Relationships>
</file>

<file path=ppt/slides/_rels/slide88.xml.rels><?xml version="1.0" encoding="UTF-8" standalone="yes"?>
<Relationships xmlns="http://schemas.openxmlformats.org/package/2006/relationships"><Relationship Id="rId3" Type="http://schemas.openxmlformats.org/officeDocument/2006/relationships/hyperlink" Target="https://creativecommons.org/licenses/by-nc/4.0/" TargetMode="External"/><Relationship Id="rId2" Type="http://schemas.openxmlformats.org/officeDocument/2006/relationships/notesSlide" Target="../notesSlides/notesSlide8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8"/>
          <p:cNvSpPr txBox="1">
            <a:spLocks noGrp="1"/>
          </p:cNvSpPr>
          <p:nvPr>
            <p:ph type="ctrTitle"/>
          </p:nvPr>
        </p:nvSpPr>
        <p:spPr>
          <a:xfrm>
            <a:off x="4239660" y="917495"/>
            <a:ext cx="4588800" cy="17637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rgbClr val="004890"/>
              </a:buClr>
              <a:buSzPts val="2700"/>
              <a:buFont typeface="Arial"/>
              <a:buNone/>
            </a:pPr>
            <a:r>
              <a:rPr lang="es-419" sz="2700" i="1"/>
              <a:t>Fundamentals and Concepts</a:t>
            </a:r>
            <a:endParaRPr sz="2700" i="1">
              <a:highlight>
                <a:srgbClr val="FFFF00"/>
              </a:highlight>
              <a:latin typeface="Arial"/>
              <a:ea typeface="Arial"/>
              <a:cs typeface="Arial"/>
              <a:sym typeface="Arial"/>
            </a:endParaRPr>
          </a:p>
        </p:txBody>
      </p:sp>
      <p:sp>
        <p:nvSpPr>
          <p:cNvPr id="106" name="Google Shape;106;p18"/>
          <p:cNvSpPr txBox="1">
            <a:spLocks noGrp="1"/>
          </p:cNvSpPr>
          <p:nvPr>
            <p:ph type="body" idx="2"/>
          </p:nvPr>
        </p:nvSpPr>
        <p:spPr>
          <a:xfrm>
            <a:off x="742720" y="4300658"/>
            <a:ext cx="2441400" cy="3657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lt1"/>
              </a:buClr>
              <a:buSzPts val="1800"/>
              <a:buNone/>
            </a:pPr>
            <a:r>
              <a:rPr lang="es-419"/>
              <a:t>26/01/2026</a:t>
            </a:r>
            <a:endParaRPr/>
          </a:p>
        </p:txBody>
      </p:sp>
      <p:sp>
        <p:nvSpPr>
          <p:cNvPr id="107" name="Google Shape;107;p18"/>
          <p:cNvSpPr txBox="1"/>
          <p:nvPr/>
        </p:nvSpPr>
        <p:spPr>
          <a:xfrm>
            <a:off x="-7337" y="4800686"/>
            <a:ext cx="3919800" cy="3231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600"/>
              <a:buFont typeface="Arial"/>
              <a:buNone/>
            </a:pPr>
            <a:r>
              <a:rPr lang="es-419" sz="600" b="1" i="0" u="none" strike="noStrike" cap="none">
                <a:solidFill>
                  <a:schemeClr val="lt1"/>
                </a:solidFill>
                <a:latin typeface="Arial"/>
                <a:ea typeface="Arial"/>
                <a:cs typeface="Arial"/>
                <a:sym typeface="Arial"/>
              </a:rPr>
              <a:t>© 2025  Barcelona Supercomputing Center - Centro Nacional de Supercomputación. </a:t>
            </a:r>
            <a:endParaRPr sz="6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600"/>
              <a:buFont typeface="Arial"/>
              <a:buNone/>
            </a:pPr>
            <a:r>
              <a:rPr lang="es-419" sz="600" b="1" i="0" u="none" strike="noStrike" cap="none">
                <a:solidFill>
                  <a:schemeClr val="lt1"/>
                </a:solidFill>
                <a:latin typeface="Arial"/>
                <a:ea typeface="Arial"/>
                <a:cs typeface="Arial"/>
                <a:sym typeface="Arial"/>
              </a:rPr>
              <a:t>Author: (XXXX). Material licensed under</a:t>
            </a:r>
            <a:r>
              <a:rPr lang="es-419" sz="600" b="1" i="0" u="none" strike="noStrike" cap="none">
                <a:solidFill>
                  <a:schemeClr val="lt1"/>
                </a:solidFill>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 </a:t>
            </a:r>
            <a:r>
              <a:rPr lang="es-419" sz="600" b="1" i="0" u="sng" strike="noStrike" cap="none">
                <a:solidFill>
                  <a:schemeClr val="lt1"/>
                </a:solidFill>
                <a:latin typeface="Arial"/>
                <a:ea typeface="Arial"/>
                <a:cs typeface="Arial"/>
                <a:sym typeface="Arial"/>
                <a:hlinkClick r:id="rId3">
                  <a:extLst>
                    <a:ext uri="{A12FA001-AC4F-418D-AE19-62706E023703}">
                      <ahyp:hlinkClr xmlns:ahyp="http://schemas.microsoft.com/office/drawing/2018/hyperlinkcolor" val="tx"/>
                    </a:ext>
                  </a:extLst>
                </a:hlinkClick>
              </a:rPr>
              <a:t>CC BY-NC-4.0</a:t>
            </a:r>
            <a:r>
              <a:rPr lang="es-419" sz="600" b="1" i="0" u="none" strike="noStrike" cap="none">
                <a:solidFill>
                  <a:schemeClr val="lt1"/>
                </a:solidFill>
                <a:latin typeface="Arial"/>
                <a:ea typeface="Arial"/>
                <a:cs typeface="Arial"/>
                <a:sym typeface="Arial"/>
              </a:rPr>
              <a:t>.</a:t>
            </a:r>
            <a:endParaRPr sz="600" b="0" i="0" u="none" strike="noStrike" cap="none">
              <a:solidFill>
                <a:schemeClr val="lt1"/>
              </a:solidFill>
              <a:latin typeface="Arial"/>
              <a:ea typeface="Arial"/>
              <a:cs typeface="Arial"/>
              <a:sym typeface="Arial"/>
            </a:endParaRPr>
          </a:p>
        </p:txBody>
      </p:sp>
      <p:sp>
        <p:nvSpPr>
          <p:cNvPr id="108" name="Google Shape;108;p18"/>
          <p:cNvSpPr txBox="1"/>
          <p:nvPr/>
        </p:nvSpPr>
        <p:spPr>
          <a:xfrm>
            <a:off x="5447450" y="2681200"/>
            <a:ext cx="2173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09" name="Google Shape;109;p18"/>
          <p:cNvSpPr txBox="1"/>
          <p:nvPr/>
        </p:nvSpPr>
        <p:spPr>
          <a:xfrm>
            <a:off x="5324350" y="2571750"/>
            <a:ext cx="3696300" cy="831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b="1">
                <a:solidFill>
                  <a:srgbClr val="000000"/>
                </a:solidFill>
                <a:latin typeface="Montserrat"/>
                <a:ea typeface="Montserrat"/>
                <a:cs typeface="Montserrat"/>
                <a:sym typeface="Montserrat"/>
              </a:rPr>
              <a:t>María Flores Rodero</a:t>
            </a:r>
            <a:r>
              <a:rPr lang="es-419">
                <a:solidFill>
                  <a:srgbClr val="000000"/>
                </a:solidFill>
                <a:latin typeface="Montserrat Light"/>
                <a:ea typeface="Montserrat Light"/>
                <a:cs typeface="Montserrat Light"/>
                <a:sym typeface="Montserrat Light"/>
              </a:rPr>
              <a:t>, M.Sc.</a:t>
            </a:r>
            <a:endParaRPr>
              <a:solidFill>
                <a:srgbClr val="000000"/>
              </a:solidFill>
              <a:latin typeface="Montserrat Light"/>
              <a:ea typeface="Montserrat Light"/>
              <a:cs typeface="Montserrat Light"/>
              <a:sym typeface="Montserrat Light"/>
            </a:endParaRPr>
          </a:p>
          <a:p>
            <a:pPr marL="0" lvl="0" indent="0" algn="l" rtl="0">
              <a:spcBef>
                <a:spcPts val="0"/>
              </a:spcBef>
              <a:spcAft>
                <a:spcPts val="0"/>
              </a:spcAft>
              <a:buNone/>
            </a:pPr>
            <a:r>
              <a:rPr lang="es-419">
                <a:solidFill>
                  <a:srgbClr val="000000"/>
                </a:solidFill>
                <a:latin typeface="Montserrat Light"/>
                <a:ea typeface="Montserrat Light"/>
                <a:cs typeface="Montserrat Light"/>
                <a:sym typeface="Montserrat Light"/>
              </a:rPr>
              <a:t>Ph.D. student </a:t>
            </a:r>
            <a:endParaRPr>
              <a:solidFill>
                <a:srgbClr val="000000"/>
              </a:solidFill>
              <a:latin typeface="Montserrat Light"/>
              <a:ea typeface="Montserrat Light"/>
              <a:cs typeface="Montserrat Light"/>
              <a:sym typeface="Montserrat Light"/>
            </a:endParaRPr>
          </a:p>
          <a:p>
            <a:pPr marL="0" lvl="0" indent="0" algn="l" rtl="0">
              <a:spcBef>
                <a:spcPts val="0"/>
              </a:spcBef>
              <a:spcAft>
                <a:spcPts val="0"/>
              </a:spcAft>
              <a:buClr>
                <a:srgbClr val="000000"/>
              </a:buClr>
              <a:buSzPts val="1100"/>
              <a:buFont typeface="Arial"/>
              <a:buNone/>
            </a:pPr>
            <a:endParaRPr>
              <a:solidFill>
                <a:srgbClr val="000000"/>
              </a:solidFill>
              <a:latin typeface="Montserrat Light"/>
              <a:ea typeface="Montserrat Light"/>
              <a:cs typeface="Montserrat Light"/>
              <a:sym typeface="Montserrat Light"/>
            </a:endParaRPr>
          </a:p>
        </p:txBody>
      </p:sp>
      <p:pic>
        <p:nvPicPr>
          <p:cNvPr id="110" name="Google Shape;110;p18"/>
          <p:cNvPicPr preferRelativeResize="0"/>
          <p:nvPr/>
        </p:nvPicPr>
        <p:blipFill>
          <a:blip r:embed="rId4">
            <a:alphaModFix/>
          </a:blip>
          <a:stretch>
            <a:fillRect/>
          </a:stretch>
        </p:blipFill>
        <p:spPr>
          <a:xfrm>
            <a:off x="4068925" y="2595350"/>
            <a:ext cx="1143000" cy="1524000"/>
          </a:xfrm>
          <a:prstGeom prst="rect">
            <a:avLst/>
          </a:prstGeom>
          <a:noFill/>
          <a:ln>
            <a:noFill/>
          </a:ln>
        </p:spPr>
      </p:pic>
      <p:pic>
        <p:nvPicPr>
          <p:cNvPr id="111" name="Google Shape;111;p18"/>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5405525" y="3163784"/>
            <a:ext cx="1548698" cy="387131"/>
          </a:xfrm>
          <a:prstGeom prst="rect">
            <a:avLst/>
          </a:prstGeom>
          <a:noFill/>
          <a:ln>
            <a:noFill/>
          </a:ln>
        </p:spPr>
      </p:pic>
      <p:pic>
        <p:nvPicPr>
          <p:cNvPr id="112" name="Google Shape;112;p18"/>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5405525" y="3633300"/>
            <a:ext cx="1437500" cy="490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27"/>
          <p:cNvSpPr/>
          <p:nvPr/>
        </p:nvSpPr>
        <p:spPr>
          <a:xfrm>
            <a:off x="402613" y="962550"/>
            <a:ext cx="1743000" cy="1266600"/>
          </a:xfrm>
          <a:prstGeom prst="roundRect">
            <a:avLst>
              <a:gd name="adj" fmla="val 16667"/>
            </a:avLst>
          </a:prstGeom>
          <a:solidFill>
            <a:srgbClr val="9799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b="1">
                <a:solidFill>
                  <a:schemeClr val="lt1"/>
                </a:solidFill>
              </a:rPr>
              <a:t>SYNTHETIC DATA GENERATION</a:t>
            </a:r>
            <a:endParaRPr b="1">
              <a:solidFill>
                <a:schemeClr val="lt1"/>
              </a:solidFill>
            </a:endParaRPr>
          </a:p>
        </p:txBody>
      </p:sp>
      <p:sp>
        <p:nvSpPr>
          <p:cNvPr id="254" name="Google Shape;254;p27"/>
          <p:cNvSpPr/>
          <p:nvPr/>
        </p:nvSpPr>
        <p:spPr>
          <a:xfrm>
            <a:off x="2601204" y="962550"/>
            <a:ext cx="1743000" cy="1266600"/>
          </a:xfrm>
          <a:prstGeom prst="roundRect">
            <a:avLst>
              <a:gd name="adj" fmla="val 16667"/>
            </a:avLst>
          </a:prstGeom>
          <a:solidFill>
            <a:srgbClr val="9CC2E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b="1">
                <a:solidFill>
                  <a:schemeClr val="lt1"/>
                </a:solidFill>
              </a:rPr>
              <a:t>GRAPH-BASED MULTIMODAL DATA INTEGRATION</a:t>
            </a:r>
            <a:endParaRPr b="1">
              <a:solidFill>
                <a:schemeClr val="lt1"/>
              </a:solidFill>
            </a:endParaRPr>
          </a:p>
        </p:txBody>
      </p:sp>
      <p:pic>
        <p:nvPicPr>
          <p:cNvPr id="255" name="Google Shape;255;p2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980815" y="2500648"/>
            <a:ext cx="959995" cy="460800"/>
          </a:xfrm>
          <a:prstGeom prst="rect">
            <a:avLst/>
          </a:prstGeom>
          <a:noFill/>
          <a:ln>
            <a:noFill/>
          </a:ln>
        </p:spPr>
      </p:pic>
      <p:pic>
        <p:nvPicPr>
          <p:cNvPr id="256" name="Google Shape;256;p27"/>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699200" y="2391235"/>
            <a:ext cx="1149826" cy="679626"/>
          </a:xfrm>
          <a:prstGeom prst="rect">
            <a:avLst/>
          </a:prstGeom>
          <a:noFill/>
          <a:ln>
            <a:noFill/>
          </a:ln>
        </p:spPr>
      </p:pic>
      <p:pic>
        <p:nvPicPr>
          <p:cNvPr id="257" name="Google Shape;257;p27"/>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481975" y="3959488"/>
            <a:ext cx="1584274" cy="526250"/>
          </a:xfrm>
          <a:prstGeom prst="rect">
            <a:avLst/>
          </a:prstGeom>
          <a:noFill/>
          <a:ln>
            <a:noFill/>
          </a:ln>
        </p:spPr>
      </p:pic>
      <p:pic>
        <p:nvPicPr>
          <p:cNvPr id="258" name="Google Shape;258;p27"/>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660414" y="3141113"/>
            <a:ext cx="1227397" cy="679626"/>
          </a:xfrm>
          <a:prstGeom prst="rect">
            <a:avLst/>
          </a:prstGeom>
          <a:noFill/>
          <a:ln>
            <a:noFill/>
          </a:ln>
        </p:spPr>
      </p:pic>
      <p:sp>
        <p:nvSpPr>
          <p:cNvPr id="259" name="Google Shape;259;p27"/>
          <p:cNvSpPr/>
          <p:nvPr/>
        </p:nvSpPr>
        <p:spPr>
          <a:xfrm>
            <a:off x="4799796" y="962550"/>
            <a:ext cx="1743000" cy="1266600"/>
          </a:xfrm>
          <a:prstGeom prst="roundRect">
            <a:avLst>
              <a:gd name="adj" fmla="val 16667"/>
            </a:avLst>
          </a:prstGeom>
          <a:solidFill>
            <a:srgbClr val="2F549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b="1">
                <a:solidFill>
                  <a:schemeClr val="lt1"/>
                </a:solidFill>
              </a:rPr>
              <a:t>DIGITAL HEALTH AND WEARABLE DEVICES</a:t>
            </a:r>
            <a:endParaRPr b="1">
              <a:solidFill>
                <a:schemeClr val="lt1"/>
              </a:solidFill>
            </a:endParaRPr>
          </a:p>
        </p:txBody>
      </p:sp>
      <p:pic>
        <p:nvPicPr>
          <p:cNvPr id="260" name="Google Shape;260;p27"/>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4788160" y="2467923"/>
            <a:ext cx="1784392" cy="526249"/>
          </a:xfrm>
          <a:prstGeom prst="rect">
            <a:avLst/>
          </a:prstGeom>
          <a:noFill/>
          <a:ln>
            <a:noFill/>
          </a:ln>
        </p:spPr>
      </p:pic>
      <p:pic>
        <p:nvPicPr>
          <p:cNvPr id="261" name="Google Shape;261;p27" descr="Un dibujo de un perro&#10;&#10;Descripción generada automáticamente con confianza media"/>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4867306" y="3275620"/>
            <a:ext cx="1626100" cy="410610"/>
          </a:xfrm>
          <a:prstGeom prst="rect">
            <a:avLst/>
          </a:prstGeom>
          <a:noFill/>
          <a:ln>
            <a:noFill/>
          </a:ln>
        </p:spPr>
      </p:pic>
      <p:sp>
        <p:nvSpPr>
          <p:cNvPr id="262" name="Google Shape;262;p27"/>
          <p:cNvSpPr/>
          <p:nvPr/>
        </p:nvSpPr>
        <p:spPr>
          <a:xfrm>
            <a:off x="6998388" y="962550"/>
            <a:ext cx="1743000" cy="1266600"/>
          </a:xfrm>
          <a:prstGeom prst="roundRect">
            <a:avLst>
              <a:gd name="adj" fmla="val 16667"/>
            </a:avLst>
          </a:prstGeom>
          <a:solidFill>
            <a:srgbClr val="73D5D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b="1">
                <a:solidFill>
                  <a:schemeClr val="lt1"/>
                </a:solidFill>
              </a:rPr>
              <a:t>SEX &amp; GENDER BIAS IN AI</a:t>
            </a:r>
            <a:endParaRPr b="1">
              <a:solidFill>
                <a:schemeClr val="lt1"/>
              </a:solidFill>
            </a:endParaRPr>
          </a:p>
        </p:txBody>
      </p:sp>
      <p:pic>
        <p:nvPicPr>
          <p:cNvPr id="263" name="Google Shape;263;p27"/>
          <p:cNvPicPr preferRelativeResize="0"/>
          <p:nvPr/>
        </p:nvPicPr>
        <p:blipFill>
          <a:blip r:embed="rId9" cstate="screen">
            <a:alphaModFix/>
            <a:extLst>
              <a:ext uri="{28A0092B-C50C-407E-A947-70E740481C1C}">
                <a14:useLocalDpi xmlns:a14="http://schemas.microsoft.com/office/drawing/2010/main"/>
              </a:ext>
            </a:extLst>
          </a:blip>
          <a:stretch>
            <a:fillRect/>
          </a:stretch>
        </p:blipFill>
        <p:spPr>
          <a:xfrm>
            <a:off x="2848448" y="3110751"/>
            <a:ext cx="1224730" cy="740349"/>
          </a:xfrm>
          <a:prstGeom prst="rect">
            <a:avLst/>
          </a:prstGeom>
          <a:noFill/>
          <a:ln>
            <a:noFill/>
          </a:ln>
        </p:spPr>
      </p:pic>
      <p:pic>
        <p:nvPicPr>
          <p:cNvPr id="264" name="Google Shape;264;p27" descr="AHEAD - BBMRI-ERIC"/>
          <p:cNvPicPr preferRelativeResize="0"/>
          <p:nvPr/>
        </p:nvPicPr>
        <p:blipFill>
          <a:blip r:embed="rId10" cstate="screen">
            <a:alphaModFix/>
            <a:extLst>
              <a:ext uri="{28A0092B-C50C-407E-A947-70E740481C1C}">
                <a14:useLocalDpi xmlns:a14="http://schemas.microsoft.com/office/drawing/2010/main"/>
              </a:ext>
            </a:extLst>
          </a:blip>
          <a:stretch>
            <a:fillRect/>
          </a:stretch>
        </p:blipFill>
        <p:spPr>
          <a:xfrm>
            <a:off x="7417650" y="2355011"/>
            <a:ext cx="904475" cy="904475"/>
          </a:xfrm>
          <a:prstGeom prst="rect">
            <a:avLst/>
          </a:prstGeom>
          <a:noFill/>
          <a:ln>
            <a:noFill/>
          </a:ln>
        </p:spPr>
      </p:pic>
      <p:pic>
        <p:nvPicPr>
          <p:cNvPr id="265" name="Google Shape;265;p27"/>
          <p:cNvPicPr preferRelativeResize="0"/>
          <p:nvPr/>
        </p:nvPicPr>
        <p:blipFill>
          <a:blip r:embed="rId11" cstate="screen">
            <a:alphaModFix/>
            <a:extLst>
              <a:ext uri="{28A0092B-C50C-407E-A947-70E740481C1C}">
                <a14:useLocalDpi xmlns:a14="http://schemas.microsoft.com/office/drawing/2010/main"/>
              </a:ext>
            </a:extLst>
          </a:blip>
          <a:stretch>
            <a:fillRect/>
          </a:stretch>
        </p:blipFill>
        <p:spPr>
          <a:xfrm>
            <a:off x="7206669" y="3200613"/>
            <a:ext cx="1326437" cy="560625"/>
          </a:xfrm>
          <a:prstGeom prst="rect">
            <a:avLst/>
          </a:prstGeom>
          <a:noFill/>
          <a:ln>
            <a:noFill/>
          </a:ln>
        </p:spPr>
      </p:pic>
      <p:sp>
        <p:nvSpPr>
          <p:cNvPr id="266" name="Google Shape;266;p27"/>
          <p:cNvSpPr txBox="1"/>
          <p:nvPr/>
        </p:nvSpPr>
        <p:spPr>
          <a:xfrm>
            <a:off x="972000" y="199425"/>
            <a:ext cx="7200000" cy="455700"/>
          </a:xfrm>
          <a:prstGeom prst="rect">
            <a:avLst/>
          </a:prstGeom>
          <a:no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s-419" sz="2800" b="1">
                <a:solidFill>
                  <a:srgbClr val="004890"/>
                </a:solidFill>
                <a:latin typeface="Calibri"/>
                <a:ea typeface="Calibri"/>
                <a:cs typeface="Calibri"/>
                <a:sym typeface="Calibri"/>
              </a:rPr>
              <a:t>Machine Learning for Biomedical Research</a:t>
            </a:r>
            <a:endParaRPr sz="2800" b="1">
              <a:solidFill>
                <a:srgbClr val="004890"/>
              </a:solidFill>
              <a:latin typeface="Calibri"/>
              <a:ea typeface="Calibri"/>
              <a:cs typeface="Calibri"/>
              <a:sym typeface="Calibri"/>
            </a:endParaRPr>
          </a:p>
        </p:txBody>
      </p:sp>
      <p:pic>
        <p:nvPicPr>
          <p:cNvPr id="267" name="Google Shape;267;p27"/>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a:off x="277743" y="4674751"/>
            <a:ext cx="1309128" cy="326033"/>
          </a:xfrm>
          <a:prstGeom prst="rect">
            <a:avLst/>
          </a:prstGeom>
          <a:noFill/>
          <a:ln>
            <a:noFill/>
          </a:ln>
        </p:spPr>
      </p:pic>
      <p:sp>
        <p:nvSpPr>
          <p:cNvPr id="268" name="Google Shape;268;p27"/>
          <p:cNvSpPr/>
          <p:nvPr/>
        </p:nvSpPr>
        <p:spPr>
          <a:xfrm>
            <a:off x="6822800" y="798925"/>
            <a:ext cx="2081100" cy="3271500"/>
          </a:xfrm>
          <a:prstGeom prst="rect">
            <a:avLst/>
          </a:prstGeom>
          <a:noFill/>
          <a:ln w="28575" cap="flat" cmpd="sng">
            <a:solidFill>
              <a:srgbClr val="2596BE"/>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69" name="Google Shape;269;p27"/>
          <p:cNvPicPr preferRelativeResize="0"/>
          <p:nvPr/>
        </p:nvPicPr>
        <p:blipFill rotWithShape="1">
          <a:blip r:embed="rId13" cstate="screen">
            <a:alphaModFix/>
            <a:extLst>
              <a:ext uri="{28A0092B-C50C-407E-A947-70E740481C1C}">
                <a14:useLocalDpi xmlns:a14="http://schemas.microsoft.com/office/drawing/2010/main"/>
              </a:ext>
            </a:extLst>
          </a:blip>
          <a:srcRect l="12250" t="10663" r="17707" b="22985"/>
          <a:stretch/>
        </p:blipFill>
        <p:spPr>
          <a:xfrm>
            <a:off x="1636397" y="4674712"/>
            <a:ext cx="910625" cy="32610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pic>
        <p:nvPicPr>
          <p:cNvPr id="274" name="Google Shape;274;p28"/>
          <p:cNvPicPr preferRelativeResize="0"/>
          <p:nvPr/>
        </p:nvPicPr>
        <p:blipFill rotWithShape="1">
          <a:blip r:embed="rId3">
            <a:alphaModFix/>
          </a:blip>
          <a:srcRect/>
          <a:stretch/>
        </p:blipFill>
        <p:spPr>
          <a:xfrm>
            <a:off x="1132704" y="1106952"/>
            <a:ext cx="5725983" cy="1604907"/>
          </a:xfrm>
          <a:prstGeom prst="rect">
            <a:avLst/>
          </a:prstGeom>
          <a:noFill/>
          <a:ln>
            <a:noFill/>
          </a:ln>
        </p:spPr>
      </p:pic>
      <p:sp>
        <p:nvSpPr>
          <p:cNvPr id="275" name="Google Shape;275;p28"/>
          <p:cNvSpPr txBox="1"/>
          <p:nvPr/>
        </p:nvSpPr>
        <p:spPr>
          <a:xfrm>
            <a:off x="1439788" y="3035951"/>
            <a:ext cx="5418900" cy="4587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400"/>
              <a:buFont typeface="Arial"/>
              <a:buNone/>
            </a:pPr>
            <a:r>
              <a:rPr lang="es-419" sz="1400" b="0" i="1" u="none" strike="noStrike" cap="none">
                <a:solidFill>
                  <a:schemeClr val="accent2"/>
                </a:solidFill>
                <a:latin typeface="Montserrat"/>
                <a:ea typeface="Montserrat"/>
                <a:cs typeface="Montserrat"/>
                <a:sym typeface="Montserrat"/>
              </a:rPr>
              <a:t>Promoting diversity in Computational Biology since 2018</a:t>
            </a:r>
            <a:endParaRPr sz="1400" b="0" i="1" u="none" strike="noStrike" cap="none">
              <a:solidFill>
                <a:schemeClr val="accent2"/>
              </a:solidFill>
              <a:latin typeface="Montserrat"/>
              <a:ea typeface="Montserrat"/>
              <a:cs typeface="Montserrat"/>
              <a:sym typeface="Montserrat"/>
            </a:endParaRPr>
          </a:p>
        </p:txBody>
      </p:sp>
      <p:grpSp>
        <p:nvGrpSpPr>
          <p:cNvPr id="276" name="Google Shape;276;p28"/>
          <p:cNvGrpSpPr/>
          <p:nvPr/>
        </p:nvGrpSpPr>
        <p:grpSpPr>
          <a:xfrm>
            <a:off x="1340437" y="3818761"/>
            <a:ext cx="4772951" cy="523745"/>
            <a:chOff x="2396902" y="4072455"/>
            <a:chExt cx="4772951" cy="523745"/>
          </a:xfrm>
        </p:grpSpPr>
        <p:pic>
          <p:nvPicPr>
            <p:cNvPr id="277" name="Google Shape;277;p28"/>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396902" y="4072455"/>
              <a:ext cx="780675" cy="523745"/>
            </a:xfrm>
            <a:prstGeom prst="rect">
              <a:avLst/>
            </a:prstGeom>
            <a:noFill/>
            <a:ln>
              <a:noFill/>
            </a:ln>
          </p:spPr>
        </p:pic>
        <p:sp>
          <p:nvSpPr>
            <p:cNvPr id="278" name="Google Shape;278;p28"/>
            <p:cNvSpPr txBox="1"/>
            <p:nvPr/>
          </p:nvSpPr>
          <p:spPr>
            <a:xfrm>
              <a:off x="3340353" y="4147733"/>
              <a:ext cx="3829500" cy="373200"/>
            </a:xfrm>
            <a:prstGeom prst="rect">
              <a:avLst/>
            </a:prstGeom>
            <a:solidFill>
              <a:srgbClr val="FFFFFF"/>
            </a:solidFill>
            <a:ln>
              <a:noFill/>
            </a:ln>
          </p:spPr>
          <p:txBody>
            <a:bodyPr spcFirstLastPara="1" wrap="square" lIns="68550" tIns="68550" rIns="68550" bIns="68550" anchor="t" anchorCtr="0">
              <a:spAutoFit/>
            </a:bodyPr>
            <a:lstStyle/>
            <a:p>
              <a:pPr marL="0" marR="0" lvl="0" indent="0" algn="l" rtl="0">
                <a:lnSpc>
                  <a:spcPct val="100000"/>
                </a:lnSpc>
                <a:spcBef>
                  <a:spcPts val="0"/>
                </a:spcBef>
                <a:spcAft>
                  <a:spcPts val="0"/>
                </a:spcAft>
                <a:buClr>
                  <a:srgbClr val="000000"/>
                </a:buClr>
                <a:buSzPts val="1125"/>
                <a:buFont typeface="Arial"/>
                <a:buNone/>
              </a:pPr>
              <a:r>
                <a:rPr lang="es-419" sz="1525" b="1" i="1" u="none" strike="noStrike" cap="none">
                  <a:solidFill>
                    <a:schemeClr val="dk1"/>
                  </a:solidFill>
                  <a:highlight>
                    <a:srgbClr val="FFFFFF"/>
                  </a:highlight>
                  <a:latin typeface="Montserrat"/>
                  <a:ea typeface="Montserrat"/>
                  <a:cs typeface="Montserrat"/>
                  <a:sym typeface="Montserrat"/>
                </a:rPr>
                <a:t>Network and consortia affiliate</a:t>
              </a:r>
              <a:endParaRPr sz="1525" b="1" i="1" u="none" strike="noStrike" cap="none">
                <a:solidFill>
                  <a:schemeClr val="dk1"/>
                </a:solidFill>
                <a:highlight>
                  <a:srgbClr val="FFFFFF"/>
                </a:highlight>
                <a:latin typeface="Montserrat"/>
                <a:ea typeface="Montserrat"/>
                <a:cs typeface="Montserrat"/>
                <a:sym typeface="Montserrat"/>
              </a:endParaRPr>
            </a:p>
          </p:txBody>
        </p:sp>
      </p:grpSp>
      <p:grpSp>
        <p:nvGrpSpPr>
          <p:cNvPr id="279" name="Google Shape;279;p28"/>
          <p:cNvGrpSpPr/>
          <p:nvPr/>
        </p:nvGrpSpPr>
        <p:grpSpPr>
          <a:xfrm>
            <a:off x="7732995" y="794451"/>
            <a:ext cx="977210" cy="3948565"/>
            <a:chOff x="5664299" y="629254"/>
            <a:chExt cx="1140800" cy="4492621"/>
          </a:xfrm>
        </p:grpSpPr>
        <p:pic>
          <p:nvPicPr>
            <p:cNvPr id="280" name="Google Shape;280;p28"/>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5664299" y="2817025"/>
              <a:ext cx="1140799" cy="2304850"/>
            </a:xfrm>
            <a:prstGeom prst="rect">
              <a:avLst/>
            </a:prstGeom>
            <a:noFill/>
            <a:ln>
              <a:noFill/>
            </a:ln>
          </p:spPr>
        </p:pic>
        <p:pic>
          <p:nvPicPr>
            <p:cNvPr id="281" name="Google Shape;281;p28"/>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5664300" y="629254"/>
              <a:ext cx="1140799" cy="2187772"/>
            </a:xfrm>
            <a:prstGeom prst="rect">
              <a:avLst/>
            </a:prstGeom>
            <a:noFill/>
            <a:ln>
              <a:noFill/>
            </a:ln>
          </p:spPr>
        </p:pic>
      </p:grpSp>
      <p:sp>
        <p:nvSpPr>
          <p:cNvPr id="282" name="Google Shape;282;p28"/>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28"/>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84" name="Google Shape;284;p28"/>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1021088" y="4886781"/>
            <a:ext cx="1299044" cy="324761"/>
          </a:xfrm>
          <a:prstGeom prst="rect">
            <a:avLst/>
          </a:prstGeom>
          <a:noFill/>
          <a:ln>
            <a:noFill/>
          </a:ln>
        </p:spPr>
      </p:pic>
      <p:sp>
        <p:nvSpPr>
          <p:cNvPr id="285" name="Google Shape;285;p28"/>
          <p:cNvSpPr txBox="1">
            <a:spLocks noGrp="1"/>
          </p:cNvSpPr>
          <p:nvPr>
            <p:ph type="title"/>
          </p:nvPr>
        </p:nvSpPr>
        <p:spPr>
          <a:xfrm>
            <a:off x="552450" y="0"/>
            <a:ext cx="6001800" cy="707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200"/>
              <a:buNone/>
            </a:pPr>
            <a:r>
              <a:rPr lang="es-419" sz="2200" b="1">
                <a:solidFill>
                  <a:srgbClr val="9645C0"/>
                </a:solidFill>
                <a:latin typeface="Montserrat"/>
                <a:ea typeface="Montserrat"/>
                <a:cs typeface="Montserrat"/>
                <a:sym typeface="Montserrat"/>
              </a:rPr>
              <a:t>Bioinfo4Women</a:t>
            </a:r>
            <a:endParaRPr sz="2200" b="1">
              <a:solidFill>
                <a:srgbClr val="9645C0"/>
              </a:solidFill>
              <a:latin typeface="Montserrat"/>
              <a:ea typeface="Montserrat"/>
              <a:cs typeface="Montserrat"/>
              <a:sym typeface="Montserrat"/>
            </a:endParaRPr>
          </a:p>
        </p:txBody>
      </p:sp>
      <p:pic>
        <p:nvPicPr>
          <p:cNvPr id="286" name="Google Shape;286;p2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287" name="Google Shape;287;p28"/>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sp>
        <p:nvSpPr>
          <p:cNvPr id="288" name="Google Shape;288;p28"/>
          <p:cNvSpPr txBox="1"/>
          <p:nvPr/>
        </p:nvSpPr>
        <p:spPr>
          <a:xfrm>
            <a:off x="6213973" y="3754725"/>
            <a:ext cx="1573800" cy="45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s-419" sz="1100" b="0" i="1" u="sng" strike="noStrike" cap="none">
                <a:solidFill>
                  <a:schemeClr val="hlink"/>
                </a:solidFill>
                <a:latin typeface="Arial"/>
                <a:ea typeface="Arial"/>
                <a:cs typeface="Arial"/>
                <a:sym typeface="Arial"/>
                <a:hlinkClick r:id="rId9"/>
              </a:rPr>
              <a:t>@Bioinfo4Women</a:t>
            </a:r>
            <a:endParaRPr sz="1100" b="0" i="1" u="none" strike="noStrike" cap="none">
              <a:solidFill>
                <a:schemeClr val="accent2"/>
              </a:solidFill>
              <a:latin typeface="Arial"/>
              <a:ea typeface="Arial"/>
              <a:cs typeface="Arial"/>
              <a:sym typeface="Arial"/>
            </a:endParaRPr>
          </a:p>
        </p:txBody>
      </p:sp>
      <p:pic>
        <p:nvPicPr>
          <p:cNvPr id="289" name="Google Shape;289;p28"/>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5908824" y="3809475"/>
            <a:ext cx="296525" cy="254180"/>
          </a:xfrm>
          <a:prstGeom prst="rect">
            <a:avLst/>
          </a:prstGeom>
          <a:noFill/>
          <a:ln>
            <a:noFill/>
          </a:ln>
        </p:spPr>
      </p:pic>
      <p:pic>
        <p:nvPicPr>
          <p:cNvPr id="290" name="Google Shape;290;p28"/>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5908831" y="4364062"/>
            <a:ext cx="296525" cy="239764"/>
          </a:xfrm>
          <a:prstGeom prst="rect">
            <a:avLst/>
          </a:prstGeom>
          <a:noFill/>
          <a:ln>
            <a:noFill/>
          </a:ln>
        </p:spPr>
      </p:pic>
      <p:sp>
        <p:nvSpPr>
          <p:cNvPr id="291" name="Google Shape;291;p28"/>
          <p:cNvSpPr txBox="1"/>
          <p:nvPr/>
        </p:nvSpPr>
        <p:spPr>
          <a:xfrm>
            <a:off x="6213973" y="4290727"/>
            <a:ext cx="1573800" cy="370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s-419" sz="1100" b="0" i="0" u="sng" strike="noStrike" cap="none">
                <a:solidFill>
                  <a:schemeClr val="hlink"/>
                </a:solidFill>
                <a:latin typeface="Arial"/>
                <a:ea typeface="Arial"/>
                <a:cs typeface="Arial"/>
                <a:sym typeface="Arial"/>
                <a:hlinkClick r:id="rId12"/>
              </a:rPr>
              <a:t>Recorded seminars</a:t>
            </a:r>
            <a:endParaRPr sz="1100" b="0" i="0" u="none" strike="noStrike" cap="none">
              <a:solidFill>
                <a:srgbClr val="000000"/>
              </a:solidFill>
              <a:latin typeface="Arial"/>
              <a:ea typeface="Arial"/>
              <a:cs typeface="Arial"/>
              <a:sym typeface="Arial"/>
            </a:endParaRPr>
          </a:p>
        </p:txBody>
      </p:sp>
      <p:pic>
        <p:nvPicPr>
          <p:cNvPr id="292" name="Google Shape;292;p28"/>
          <p:cNvPicPr preferRelativeResize="0"/>
          <p:nvPr/>
        </p:nvPicPr>
        <p:blipFill rotWithShape="1">
          <a:blip r:embed="rId13" cstate="screen">
            <a:alphaModFix/>
            <a:extLst>
              <a:ext uri="{28A0092B-C50C-407E-A947-70E740481C1C}">
                <a14:useLocalDpi xmlns:a14="http://schemas.microsoft.com/office/drawing/2010/main"/>
              </a:ext>
            </a:extLst>
          </a:blip>
          <a:srcRect/>
          <a:stretch/>
        </p:blipFill>
        <p:spPr>
          <a:xfrm>
            <a:off x="5937198" y="4043902"/>
            <a:ext cx="239775" cy="239775"/>
          </a:xfrm>
          <a:prstGeom prst="rect">
            <a:avLst/>
          </a:prstGeom>
          <a:noFill/>
          <a:ln>
            <a:noFill/>
          </a:ln>
        </p:spPr>
      </p:pic>
      <p:sp>
        <p:nvSpPr>
          <p:cNvPr id="293" name="Google Shape;293;p28"/>
          <p:cNvSpPr txBox="1"/>
          <p:nvPr/>
        </p:nvSpPr>
        <p:spPr>
          <a:xfrm>
            <a:off x="6213973" y="4011625"/>
            <a:ext cx="1280400" cy="370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s-419" sz="1100" b="0" i="0" u="sng" strike="noStrike" cap="none">
                <a:solidFill>
                  <a:schemeClr val="hlink"/>
                </a:solidFill>
                <a:latin typeface="Arial"/>
                <a:ea typeface="Arial"/>
                <a:cs typeface="Arial"/>
                <a:sym typeface="Arial"/>
                <a:hlinkClick r:id="rId14"/>
              </a:rPr>
              <a:t>LinkedIn</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29"/>
          <p:cNvSpPr txBox="1">
            <a:spLocks noGrp="1"/>
          </p:cNvSpPr>
          <p:nvPr>
            <p:ph type="title"/>
          </p:nvPr>
        </p:nvSpPr>
        <p:spPr>
          <a:xfrm>
            <a:off x="552450" y="0"/>
            <a:ext cx="6001800" cy="707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200"/>
              <a:buNone/>
            </a:pPr>
            <a:r>
              <a:rPr lang="es-419" sz="2200" b="1">
                <a:solidFill>
                  <a:srgbClr val="9645C0"/>
                </a:solidFill>
                <a:latin typeface="Montserrat"/>
                <a:ea typeface="Montserrat"/>
                <a:cs typeface="Montserrat"/>
                <a:sym typeface="Montserrat"/>
              </a:rPr>
              <a:t>B4W: From Context to Action</a:t>
            </a:r>
            <a:endParaRPr sz="2200" b="1">
              <a:solidFill>
                <a:srgbClr val="9645C0"/>
              </a:solidFill>
              <a:latin typeface="Montserrat"/>
              <a:ea typeface="Montserrat"/>
              <a:cs typeface="Montserrat"/>
              <a:sym typeface="Montserrat"/>
            </a:endParaRPr>
          </a:p>
        </p:txBody>
      </p:sp>
      <p:pic>
        <p:nvPicPr>
          <p:cNvPr id="299" name="Google Shape;299;p2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300" name="Google Shape;300;p2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sp>
        <p:nvSpPr>
          <p:cNvPr id="301" name="Google Shape;301;p29"/>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29"/>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03" name="Google Shape;303;p29"/>
          <p:cNvGrpSpPr/>
          <p:nvPr/>
        </p:nvGrpSpPr>
        <p:grpSpPr>
          <a:xfrm>
            <a:off x="562531" y="651111"/>
            <a:ext cx="4377301" cy="733475"/>
            <a:chOff x="262180" y="595042"/>
            <a:chExt cx="4377301" cy="733475"/>
          </a:xfrm>
        </p:grpSpPr>
        <p:sp>
          <p:nvSpPr>
            <p:cNvPr id="304" name="Google Shape;304;p29"/>
            <p:cNvSpPr txBox="1"/>
            <p:nvPr/>
          </p:nvSpPr>
          <p:spPr>
            <a:xfrm>
              <a:off x="262180" y="595042"/>
              <a:ext cx="1536900" cy="594600"/>
            </a:xfrm>
            <a:prstGeom prst="rect">
              <a:avLst/>
            </a:prstGeom>
            <a:noFill/>
            <a:ln>
              <a:noFill/>
            </a:ln>
          </p:spPr>
          <p:txBody>
            <a:bodyPr spcFirstLastPara="1" wrap="square" lIns="68575" tIns="34275" rIns="68575" bIns="34275" anchor="ctr" anchorCtr="0">
              <a:noAutofit/>
            </a:bodyPr>
            <a:lstStyle/>
            <a:p>
              <a:pPr marL="0" marR="0" lvl="0" indent="0" algn="l" rtl="0">
                <a:lnSpc>
                  <a:spcPct val="114999"/>
                </a:lnSpc>
                <a:spcBef>
                  <a:spcPts val="0"/>
                </a:spcBef>
                <a:spcAft>
                  <a:spcPts val="0"/>
                </a:spcAft>
                <a:buClr>
                  <a:srgbClr val="000000"/>
                </a:buClr>
                <a:buSzPts val="4500"/>
                <a:buFont typeface="Arial"/>
                <a:buNone/>
              </a:pPr>
              <a:r>
                <a:rPr lang="es-419" sz="2000" b="1" i="0" u="none" strike="noStrike" cap="none">
                  <a:solidFill>
                    <a:srgbClr val="202124"/>
                  </a:solidFill>
                  <a:latin typeface="Montserrat"/>
                  <a:ea typeface="Montserrat"/>
                  <a:cs typeface="Montserrat"/>
                  <a:sym typeface="Montserrat"/>
                </a:rPr>
                <a:t>Context</a:t>
              </a:r>
              <a:endParaRPr sz="2000" b="1" i="0" u="none" strike="noStrike" cap="none">
                <a:solidFill>
                  <a:srgbClr val="202124"/>
                </a:solidFill>
                <a:latin typeface="Montserrat"/>
                <a:ea typeface="Montserrat"/>
                <a:cs typeface="Montserrat"/>
                <a:sym typeface="Montserrat"/>
              </a:endParaRPr>
            </a:p>
          </p:txBody>
        </p:sp>
        <p:sp>
          <p:nvSpPr>
            <p:cNvPr id="305" name="Google Shape;305;p29"/>
            <p:cNvSpPr txBox="1"/>
            <p:nvPr/>
          </p:nvSpPr>
          <p:spPr>
            <a:xfrm>
              <a:off x="262181" y="1020717"/>
              <a:ext cx="4377300" cy="3078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s-419" sz="1100" b="0" i="1" u="none" strike="noStrike" cap="none">
                  <a:solidFill>
                    <a:srgbClr val="000000"/>
                  </a:solidFill>
                  <a:latin typeface="Montserrat"/>
                  <a:ea typeface="Montserrat"/>
                  <a:cs typeface="Montserrat"/>
                  <a:sym typeface="Montserrat"/>
                </a:rPr>
                <a:t>Unbalanced representation of researchers &amp; Glass ceiling</a:t>
              </a:r>
              <a:endParaRPr sz="1100" b="0" i="1" u="none" strike="noStrike" cap="none">
                <a:solidFill>
                  <a:srgbClr val="000000"/>
                </a:solidFill>
                <a:latin typeface="Montserrat"/>
                <a:ea typeface="Montserrat"/>
                <a:cs typeface="Montserrat"/>
                <a:sym typeface="Montserrat"/>
              </a:endParaRPr>
            </a:p>
          </p:txBody>
        </p:sp>
      </p:grpSp>
      <p:grpSp>
        <p:nvGrpSpPr>
          <p:cNvPr id="306" name="Google Shape;306;p29"/>
          <p:cNvGrpSpPr/>
          <p:nvPr/>
        </p:nvGrpSpPr>
        <p:grpSpPr>
          <a:xfrm>
            <a:off x="6357811" y="651118"/>
            <a:ext cx="2197223" cy="733462"/>
            <a:chOff x="6279942" y="595953"/>
            <a:chExt cx="2197223" cy="733462"/>
          </a:xfrm>
        </p:grpSpPr>
        <p:sp>
          <p:nvSpPr>
            <p:cNvPr id="307" name="Google Shape;307;p29"/>
            <p:cNvSpPr txBox="1"/>
            <p:nvPr/>
          </p:nvSpPr>
          <p:spPr>
            <a:xfrm>
              <a:off x="6940265" y="595953"/>
              <a:ext cx="1536900" cy="594600"/>
            </a:xfrm>
            <a:prstGeom prst="rect">
              <a:avLst/>
            </a:prstGeom>
            <a:noFill/>
            <a:ln>
              <a:noFill/>
            </a:ln>
          </p:spPr>
          <p:txBody>
            <a:bodyPr spcFirstLastPara="1" wrap="square" lIns="68575" tIns="34275" rIns="68575" bIns="34275" anchor="ctr" anchorCtr="0">
              <a:noAutofit/>
            </a:bodyPr>
            <a:lstStyle/>
            <a:p>
              <a:pPr marL="0" marR="0" lvl="0" indent="0" algn="r" rtl="0">
                <a:lnSpc>
                  <a:spcPct val="114999"/>
                </a:lnSpc>
                <a:spcBef>
                  <a:spcPts val="0"/>
                </a:spcBef>
                <a:spcAft>
                  <a:spcPts val="0"/>
                </a:spcAft>
                <a:buClr>
                  <a:srgbClr val="000000"/>
                </a:buClr>
                <a:buSzPts val="4500"/>
                <a:buFont typeface="Arial"/>
                <a:buNone/>
              </a:pPr>
              <a:r>
                <a:rPr lang="es-419" sz="2000" b="1" i="0" u="none" strike="noStrike" cap="none">
                  <a:solidFill>
                    <a:schemeClr val="dk1"/>
                  </a:solidFill>
                  <a:latin typeface="Montserrat"/>
                  <a:ea typeface="Montserrat"/>
                  <a:cs typeface="Montserrat"/>
                  <a:sym typeface="Montserrat"/>
                </a:rPr>
                <a:t>Action</a:t>
              </a:r>
              <a:endParaRPr sz="2000" b="1" i="0" u="none" strike="noStrike" cap="none">
                <a:solidFill>
                  <a:schemeClr val="dk1"/>
                </a:solidFill>
                <a:latin typeface="Montserrat"/>
                <a:ea typeface="Montserrat"/>
                <a:cs typeface="Montserrat"/>
                <a:sym typeface="Montserrat"/>
              </a:endParaRPr>
            </a:p>
          </p:txBody>
        </p:sp>
        <p:sp>
          <p:nvSpPr>
            <p:cNvPr id="308" name="Google Shape;308;p29"/>
            <p:cNvSpPr txBox="1"/>
            <p:nvPr/>
          </p:nvSpPr>
          <p:spPr>
            <a:xfrm>
              <a:off x="6279942" y="1021615"/>
              <a:ext cx="2190000" cy="307800"/>
            </a:xfrm>
            <a:prstGeom prst="rect">
              <a:avLst/>
            </a:prstGeom>
            <a:noFill/>
            <a:ln>
              <a:noFill/>
            </a:ln>
          </p:spPr>
          <p:txBody>
            <a:bodyPr spcFirstLastPara="1" wrap="square" lIns="68575" tIns="68575" rIns="68575" bIns="6857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s-419" sz="1100" b="0" i="1" u="none" strike="noStrike" cap="none">
                  <a:solidFill>
                    <a:schemeClr val="dk1"/>
                  </a:solidFill>
                  <a:latin typeface="Montserrat"/>
                  <a:ea typeface="Montserrat"/>
                  <a:cs typeface="Montserrat"/>
                  <a:sym typeface="Montserrat"/>
                </a:rPr>
                <a:t>How can we improve this?</a:t>
              </a:r>
              <a:endParaRPr sz="1100" b="0" i="1" u="none" strike="noStrike" cap="none">
                <a:solidFill>
                  <a:schemeClr val="dk1"/>
                </a:solidFill>
                <a:latin typeface="Montserrat"/>
                <a:ea typeface="Montserrat"/>
                <a:cs typeface="Montserrat"/>
                <a:sym typeface="Montserrat"/>
              </a:endParaRPr>
            </a:p>
          </p:txBody>
        </p:sp>
      </p:grpSp>
      <p:sp>
        <p:nvSpPr>
          <p:cNvPr id="309" name="Google Shape;309;p29"/>
          <p:cNvSpPr txBox="1"/>
          <p:nvPr/>
        </p:nvSpPr>
        <p:spPr>
          <a:xfrm>
            <a:off x="1450880" y="4383629"/>
            <a:ext cx="41610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600"/>
              <a:buFont typeface="Arial"/>
              <a:buNone/>
            </a:pPr>
            <a:r>
              <a:rPr lang="es-419" sz="600" b="0" i="0" u="none" strike="noStrike" cap="none">
                <a:solidFill>
                  <a:srgbClr val="000000"/>
                </a:solidFill>
                <a:latin typeface="Montserrat"/>
                <a:ea typeface="Montserrat"/>
                <a:cs typeface="Montserrat"/>
                <a:sym typeface="Montserrat"/>
              </a:rPr>
              <a:t>*</a:t>
            </a:r>
            <a:r>
              <a:rPr lang="es-419" sz="400" b="0" i="0" u="none" strike="noStrike" cap="none">
                <a:solidFill>
                  <a:srgbClr val="000000"/>
                </a:solidFill>
                <a:latin typeface="Montserrat"/>
                <a:ea typeface="Montserrat"/>
                <a:cs typeface="Montserrat"/>
                <a:sym typeface="Montserrat"/>
              </a:rPr>
              <a:t>EsadeEcPol. (2024, February 6). Mujeres en STEM: Cuatro recomendaciones para cerrar la brecha de género. Esade Center for Economic Policy.</a:t>
            </a:r>
            <a:r>
              <a:rPr lang="es-419" sz="400" b="0" i="0" u="none" strike="noStrike" cap="none">
                <a:solidFill>
                  <a:srgbClr val="000000"/>
                </a:solidFill>
                <a:uFill>
                  <a:noFill/>
                </a:uFill>
                <a:latin typeface="Montserrat"/>
                <a:ea typeface="Montserrat"/>
                <a:cs typeface="Montserrat"/>
                <a:sym typeface="Montserrat"/>
                <a:hlinkClick r:id="rId5">
                  <a:extLst>
                    <a:ext uri="{A12FA001-AC4F-418D-AE19-62706E023703}">
                      <ahyp:hlinkClr xmlns:ahyp="http://schemas.microsoft.com/office/drawing/2018/hyperlinkcolor" val="tx"/>
                    </a:ext>
                  </a:extLst>
                </a:hlinkClick>
              </a:rPr>
              <a:t> https://www.esade.edu/ecpol/en/publications/mujeres-en-stem/</a:t>
            </a:r>
            <a:endParaRPr sz="400" b="0" i="0" u="none" strike="noStrike" cap="none">
              <a:solidFill>
                <a:srgbClr val="000000"/>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400"/>
              <a:buFont typeface="Arial"/>
              <a:buNone/>
            </a:pPr>
            <a:r>
              <a:rPr lang="es-419" sz="400" b="0" i="0" u="none" strike="noStrike" cap="none">
                <a:solidFill>
                  <a:srgbClr val="000000"/>
                </a:solidFill>
                <a:latin typeface="Montserrat"/>
                <a:ea typeface="Montserrat"/>
                <a:cs typeface="Montserrat"/>
                <a:sym typeface="Montserrat"/>
              </a:rPr>
              <a:t>Palmer, K. (2024, June 11). Women make global gains as researchers, but gaps persist. Inside Higher Ed.</a:t>
            </a:r>
            <a:r>
              <a:rPr lang="es-419" sz="400" b="0" i="0" u="none" strike="noStrike" cap="none">
                <a:solidFill>
                  <a:srgbClr val="000000"/>
                </a:solidFill>
                <a:uFill>
                  <a:noFill/>
                </a:uFill>
                <a:latin typeface="Montserrat"/>
                <a:ea typeface="Montserrat"/>
                <a:cs typeface="Montserrat"/>
                <a:sym typeface="Montserrat"/>
                <a:hlinkClick r:id="rId6">
                  <a:extLst>
                    <a:ext uri="{A12FA001-AC4F-418D-AE19-62706E023703}">
                      <ahyp:hlinkClr xmlns:ahyp="http://schemas.microsoft.com/office/drawing/2018/hyperlinkcolor" val="tx"/>
                    </a:ext>
                  </a:extLst>
                </a:hlinkClick>
              </a:rPr>
              <a:t> https://www.insidehighered.com/news/diversity/sex-gender/2024/06/11/women-make-global-gains-researchers-gaps-persist</a:t>
            </a:r>
            <a:endParaRPr sz="1100" b="0" i="0" u="none" strike="noStrike" cap="none">
              <a:solidFill>
                <a:srgbClr val="000000"/>
              </a:solidFill>
              <a:latin typeface="Montserrat"/>
              <a:ea typeface="Montserrat"/>
              <a:cs typeface="Montserrat"/>
              <a:sym typeface="Montserrat"/>
            </a:endParaRPr>
          </a:p>
        </p:txBody>
      </p:sp>
      <p:grpSp>
        <p:nvGrpSpPr>
          <p:cNvPr id="310" name="Google Shape;310;p29"/>
          <p:cNvGrpSpPr/>
          <p:nvPr/>
        </p:nvGrpSpPr>
        <p:grpSpPr>
          <a:xfrm>
            <a:off x="649813" y="1376570"/>
            <a:ext cx="4219656" cy="3282849"/>
            <a:chOff x="271594" y="1320950"/>
            <a:chExt cx="4219656" cy="3282849"/>
          </a:xfrm>
        </p:grpSpPr>
        <p:cxnSp>
          <p:nvCxnSpPr>
            <p:cNvPr id="311" name="Google Shape;311;p29"/>
            <p:cNvCxnSpPr/>
            <p:nvPr/>
          </p:nvCxnSpPr>
          <p:spPr>
            <a:xfrm>
              <a:off x="570806" y="1596156"/>
              <a:ext cx="3734700" cy="300"/>
            </a:xfrm>
            <a:prstGeom prst="straightConnector1">
              <a:avLst/>
            </a:prstGeom>
            <a:noFill/>
            <a:ln w="9525" cap="flat" cmpd="sng">
              <a:solidFill>
                <a:srgbClr val="9240BE"/>
              </a:solidFill>
              <a:prstDash val="solid"/>
              <a:round/>
              <a:headEnd type="none" w="sm" len="sm"/>
              <a:tailEnd type="none" w="sm" len="sm"/>
            </a:ln>
          </p:spPr>
        </p:cxnSp>
        <p:cxnSp>
          <p:nvCxnSpPr>
            <p:cNvPr id="312" name="Google Shape;312;p29"/>
            <p:cNvCxnSpPr/>
            <p:nvPr/>
          </p:nvCxnSpPr>
          <p:spPr>
            <a:xfrm>
              <a:off x="697484" y="1833299"/>
              <a:ext cx="0" cy="2770500"/>
            </a:xfrm>
            <a:prstGeom prst="straightConnector1">
              <a:avLst/>
            </a:prstGeom>
            <a:noFill/>
            <a:ln w="28575" cap="flat" cmpd="sng">
              <a:solidFill>
                <a:srgbClr val="000000"/>
              </a:solidFill>
              <a:prstDash val="solid"/>
              <a:round/>
              <a:headEnd type="none" w="sm" len="sm"/>
              <a:tailEnd type="oval" w="med" len="med"/>
            </a:ln>
          </p:spPr>
        </p:cxnSp>
        <p:pic>
          <p:nvPicPr>
            <p:cNvPr id="313" name="Google Shape;313;p29"/>
            <p:cNvPicPr preferRelativeResize="0"/>
            <p:nvPr/>
          </p:nvPicPr>
          <p:blipFill rotWithShape="1">
            <a:blip r:embed="rId7" cstate="screen">
              <a:alphaModFix/>
              <a:extLst>
                <a:ext uri="{28A0092B-C50C-407E-A947-70E740481C1C}">
                  <a14:useLocalDpi xmlns:a14="http://schemas.microsoft.com/office/drawing/2010/main"/>
                </a:ext>
              </a:extLst>
            </a:blip>
            <a:srcRect l="19297" r="22371"/>
            <a:stretch/>
          </p:blipFill>
          <p:spPr>
            <a:xfrm>
              <a:off x="291526" y="1490162"/>
              <a:ext cx="840900" cy="841200"/>
            </a:xfrm>
            <a:prstGeom prst="ellipse">
              <a:avLst/>
            </a:prstGeom>
            <a:noFill/>
            <a:ln w="28575" cap="flat" cmpd="sng">
              <a:solidFill>
                <a:srgbClr val="000000"/>
              </a:solidFill>
              <a:prstDash val="solid"/>
              <a:round/>
              <a:headEnd type="none" w="sm" len="sm"/>
              <a:tailEnd type="none" w="sm" len="sm"/>
            </a:ln>
            <a:effectLst>
              <a:outerShdw blurRad="57150" dist="19050" dir="5400000" algn="bl" rotWithShape="0">
                <a:srgbClr val="000000">
                  <a:alpha val="49020"/>
                </a:srgbClr>
              </a:outerShdw>
            </a:effectLst>
          </p:spPr>
        </p:pic>
        <p:pic>
          <p:nvPicPr>
            <p:cNvPr id="314" name="Google Shape;314;p29"/>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271594" y="2553356"/>
              <a:ext cx="840900" cy="841200"/>
            </a:xfrm>
            <a:prstGeom prst="ellipse">
              <a:avLst/>
            </a:prstGeom>
            <a:noFill/>
            <a:ln w="28575" cap="flat" cmpd="sng">
              <a:solidFill>
                <a:srgbClr val="000000"/>
              </a:solidFill>
              <a:prstDash val="solid"/>
              <a:round/>
              <a:headEnd type="none" w="sm" len="sm"/>
              <a:tailEnd type="none" w="sm" len="sm"/>
            </a:ln>
            <a:effectLst>
              <a:outerShdw blurRad="57150" dist="19050" dir="5400000" algn="bl" rotWithShape="0">
                <a:srgbClr val="000000">
                  <a:alpha val="49020"/>
                </a:srgbClr>
              </a:outerShdw>
            </a:effectLst>
          </p:spPr>
        </p:pic>
        <p:grpSp>
          <p:nvGrpSpPr>
            <p:cNvPr id="315" name="Google Shape;315;p29"/>
            <p:cNvGrpSpPr/>
            <p:nvPr/>
          </p:nvGrpSpPr>
          <p:grpSpPr>
            <a:xfrm>
              <a:off x="285069" y="3561728"/>
              <a:ext cx="854035" cy="841122"/>
              <a:chOff x="3852225" y="2286450"/>
              <a:chExt cx="2358561" cy="2322900"/>
            </a:xfrm>
          </p:grpSpPr>
          <p:sp>
            <p:nvSpPr>
              <p:cNvPr id="316" name="Google Shape;316;p29"/>
              <p:cNvSpPr/>
              <p:nvPr/>
            </p:nvSpPr>
            <p:spPr>
              <a:xfrm>
                <a:off x="3852225" y="2286450"/>
                <a:ext cx="2322900" cy="2322900"/>
              </a:xfrm>
              <a:prstGeom prst="ellipse">
                <a:avLst/>
              </a:prstGeom>
              <a:solidFill>
                <a:srgbClr val="FFFFFF"/>
              </a:solidFill>
              <a:ln w="28575" cap="flat" cmpd="sng">
                <a:solidFill>
                  <a:srgbClr val="000000"/>
                </a:solidFill>
                <a:prstDash val="solid"/>
                <a:round/>
                <a:headEnd type="none" w="sm" len="sm"/>
                <a:tailEnd type="none" w="sm" len="sm"/>
              </a:ln>
              <a:effectLst>
                <a:outerShdw blurRad="57150" dist="19050" dir="5400000" algn="bl" rotWithShape="0">
                  <a:srgbClr val="000000">
                    <a:alpha val="49020"/>
                  </a:srgbClr>
                </a:outerShdw>
              </a:effectLst>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Montserrat"/>
                  <a:ea typeface="Montserrat"/>
                  <a:cs typeface="Montserrat"/>
                  <a:sym typeface="Montserrat"/>
                </a:endParaRPr>
              </a:p>
            </p:txBody>
          </p:sp>
          <p:pic>
            <p:nvPicPr>
              <p:cNvPr id="317" name="Google Shape;317;p29"/>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3928413" y="2438513"/>
                <a:ext cx="2282373" cy="1980975"/>
              </a:xfrm>
              <a:prstGeom prst="rect">
                <a:avLst/>
              </a:prstGeom>
              <a:noFill/>
              <a:ln>
                <a:noFill/>
              </a:ln>
            </p:spPr>
          </p:pic>
        </p:grpSp>
        <p:sp>
          <p:nvSpPr>
            <p:cNvPr id="318" name="Google Shape;318;p29"/>
            <p:cNvSpPr txBox="1"/>
            <p:nvPr/>
          </p:nvSpPr>
          <p:spPr>
            <a:xfrm>
              <a:off x="1190350" y="1320950"/>
              <a:ext cx="3300900" cy="3078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s-419" sz="1100" b="0" i="0" u="none" strike="noStrike" cap="none">
                  <a:solidFill>
                    <a:srgbClr val="000000"/>
                  </a:solidFill>
                  <a:latin typeface="Montserrat"/>
                  <a:ea typeface="Montserrat"/>
                  <a:cs typeface="Montserrat"/>
                  <a:sym typeface="Montserrat"/>
                </a:rPr>
                <a:t>Total amount of </a:t>
              </a:r>
              <a:r>
                <a:rPr lang="es-419" sz="1100" b="1" i="0" u="none" strike="noStrike" cap="none">
                  <a:solidFill>
                    <a:srgbClr val="000000"/>
                  </a:solidFill>
                  <a:latin typeface="Montserrat"/>
                  <a:ea typeface="Montserrat"/>
                  <a:cs typeface="Montserrat"/>
                  <a:sym typeface="Montserrat"/>
                </a:rPr>
                <a:t>researchers in STEM</a:t>
              </a:r>
              <a:r>
                <a:rPr lang="es-419" sz="1100" b="0" i="0" u="none" strike="noStrike" cap="none">
                  <a:solidFill>
                    <a:srgbClr val="000000"/>
                  </a:solidFill>
                  <a:latin typeface="Montserrat"/>
                  <a:ea typeface="Montserrat"/>
                  <a:cs typeface="Montserrat"/>
                  <a:sym typeface="Montserrat"/>
                </a:rPr>
                <a:t> fields*</a:t>
              </a:r>
              <a:endParaRPr sz="1100" b="0" i="0" u="none" strike="noStrike" cap="none">
                <a:solidFill>
                  <a:srgbClr val="000000"/>
                </a:solidFill>
                <a:latin typeface="Montserrat"/>
                <a:ea typeface="Montserrat"/>
                <a:cs typeface="Montserrat"/>
                <a:sym typeface="Montserrat"/>
              </a:endParaRPr>
            </a:p>
          </p:txBody>
        </p:sp>
        <p:sp>
          <p:nvSpPr>
            <p:cNvPr id="319" name="Google Shape;319;p29"/>
            <p:cNvSpPr/>
            <p:nvPr/>
          </p:nvSpPr>
          <p:spPr>
            <a:xfrm>
              <a:off x="1205650" y="1963225"/>
              <a:ext cx="2865000" cy="327600"/>
            </a:xfrm>
            <a:prstGeom prst="rect">
              <a:avLst/>
            </a:prstGeom>
            <a:solidFill>
              <a:srgbClr val="F1C232"/>
            </a:solidFill>
            <a:ln>
              <a:noFill/>
            </a:ln>
            <a:effectLst>
              <a:outerShdw blurRad="57150" dist="19050" dir="5400000" algn="bl" rotWithShape="0">
                <a:srgbClr val="000000">
                  <a:alpha val="4941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orbel"/>
                <a:ea typeface="Corbel"/>
                <a:cs typeface="Corbel"/>
                <a:sym typeface="Corbel"/>
              </a:endParaRPr>
            </a:p>
          </p:txBody>
        </p:sp>
        <p:sp>
          <p:nvSpPr>
            <p:cNvPr id="320" name="Google Shape;320;p29"/>
            <p:cNvSpPr/>
            <p:nvPr/>
          </p:nvSpPr>
          <p:spPr>
            <a:xfrm>
              <a:off x="1880650" y="1963225"/>
              <a:ext cx="2190000" cy="327600"/>
            </a:xfrm>
            <a:prstGeom prst="rect">
              <a:avLst/>
            </a:prstGeom>
            <a:solidFill>
              <a:srgbClr val="9240BE"/>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orbel"/>
                <a:ea typeface="Corbel"/>
                <a:cs typeface="Corbel"/>
                <a:sym typeface="Corbel"/>
              </a:endParaRPr>
            </a:p>
          </p:txBody>
        </p:sp>
        <p:sp>
          <p:nvSpPr>
            <p:cNvPr id="321" name="Google Shape;321;p29"/>
            <p:cNvSpPr txBox="1"/>
            <p:nvPr/>
          </p:nvSpPr>
          <p:spPr>
            <a:xfrm>
              <a:off x="1205650" y="1926925"/>
              <a:ext cx="2973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419" sz="1400" b="1" i="0" u="none" strike="noStrike" cap="none">
                  <a:solidFill>
                    <a:srgbClr val="202124"/>
                  </a:solidFill>
                  <a:latin typeface="Arial"/>
                  <a:ea typeface="Arial"/>
                  <a:cs typeface="Arial"/>
                  <a:sym typeface="Arial"/>
                </a:rPr>
                <a:t>♀</a:t>
              </a:r>
              <a:endParaRPr sz="1400" b="1" i="0" u="none" strike="noStrike" cap="none">
                <a:solidFill>
                  <a:srgbClr val="000000"/>
                </a:solidFill>
                <a:latin typeface="Arial"/>
                <a:ea typeface="Arial"/>
                <a:cs typeface="Arial"/>
                <a:sym typeface="Arial"/>
              </a:endParaRPr>
            </a:p>
          </p:txBody>
        </p:sp>
        <p:sp>
          <p:nvSpPr>
            <p:cNvPr id="322" name="Google Shape;322;p29"/>
            <p:cNvSpPr txBox="1"/>
            <p:nvPr/>
          </p:nvSpPr>
          <p:spPr>
            <a:xfrm>
              <a:off x="3659350" y="1926925"/>
              <a:ext cx="411300" cy="4002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s-419" sz="1400" b="1" i="0" u="none" strike="noStrike" cap="none">
                  <a:solidFill>
                    <a:srgbClr val="FFFFFF"/>
                  </a:solidFill>
                  <a:latin typeface="Montserrat"/>
                  <a:ea typeface="Montserrat"/>
                  <a:cs typeface="Montserrat"/>
                  <a:sym typeface="Montserrat"/>
                </a:rPr>
                <a:t>♂</a:t>
              </a:r>
              <a:endParaRPr sz="1400" b="0" i="0" u="none" strike="noStrike" cap="none">
                <a:solidFill>
                  <a:srgbClr val="000000"/>
                </a:solidFill>
                <a:latin typeface="Arial"/>
                <a:ea typeface="Arial"/>
                <a:cs typeface="Arial"/>
                <a:sym typeface="Arial"/>
              </a:endParaRPr>
            </a:p>
          </p:txBody>
        </p:sp>
        <p:sp>
          <p:nvSpPr>
            <p:cNvPr id="323" name="Google Shape;323;p29"/>
            <p:cNvSpPr txBox="1"/>
            <p:nvPr/>
          </p:nvSpPr>
          <p:spPr>
            <a:xfrm>
              <a:off x="1175150" y="1633825"/>
              <a:ext cx="663000" cy="369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s-419" sz="1200" b="1" i="0" u="none" strike="noStrike" cap="none">
                  <a:solidFill>
                    <a:srgbClr val="3B3B3B"/>
                  </a:solidFill>
                  <a:latin typeface="Montserrat"/>
                  <a:ea typeface="Montserrat"/>
                  <a:cs typeface="Montserrat"/>
                  <a:sym typeface="Montserrat"/>
                </a:rPr>
                <a:t>39%</a:t>
              </a:r>
              <a:endParaRPr sz="1200" b="1" i="0" u="none" strike="noStrike" cap="none">
                <a:solidFill>
                  <a:srgbClr val="3B3B3B"/>
                </a:solidFill>
                <a:latin typeface="Montserrat"/>
                <a:ea typeface="Montserrat"/>
                <a:cs typeface="Montserrat"/>
                <a:sym typeface="Montserrat"/>
              </a:endParaRPr>
            </a:p>
          </p:txBody>
        </p:sp>
        <p:sp>
          <p:nvSpPr>
            <p:cNvPr id="324" name="Google Shape;324;p29"/>
            <p:cNvSpPr txBox="1"/>
            <p:nvPr/>
          </p:nvSpPr>
          <p:spPr>
            <a:xfrm>
              <a:off x="3476350" y="1633825"/>
              <a:ext cx="594300" cy="3693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s-419" sz="1200" b="1" i="0" u="none" strike="noStrike" cap="none">
                  <a:solidFill>
                    <a:srgbClr val="3B3B3B"/>
                  </a:solidFill>
                  <a:latin typeface="Montserrat"/>
                  <a:ea typeface="Montserrat"/>
                  <a:cs typeface="Montserrat"/>
                  <a:sym typeface="Montserrat"/>
                </a:rPr>
                <a:t>61%</a:t>
              </a:r>
              <a:endParaRPr sz="1200" b="1" i="0" u="none" strike="noStrike" cap="none">
                <a:solidFill>
                  <a:srgbClr val="3B3B3B"/>
                </a:solidFill>
                <a:latin typeface="Montserrat"/>
                <a:ea typeface="Montserrat"/>
                <a:cs typeface="Montserrat"/>
                <a:sym typeface="Montserrat"/>
              </a:endParaRPr>
            </a:p>
          </p:txBody>
        </p:sp>
        <p:sp>
          <p:nvSpPr>
            <p:cNvPr id="325" name="Google Shape;325;p29"/>
            <p:cNvSpPr/>
            <p:nvPr/>
          </p:nvSpPr>
          <p:spPr>
            <a:xfrm>
              <a:off x="1220850" y="2919888"/>
              <a:ext cx="2865000" cy="327600"/>
            </a:xfrm>
            <a:prstGeom prst="rect">
              <a:avLst/>
            </a:prstGeom>
            <a:solidFill>
              <a:srgbClr val="F1C232"/>
            </a:solidFill>
            <a:ln>
              <a:noFill/>
            </a:ln>
            <a:effectLst>
              <a:outerShdw blurRad="57150" dist="19050" dir="5400000" algn="bl" rotWithShape="0">
                <a:srgbClr val="000000">
                  <a:alpha val="4941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orbel"/>
                <a:ea typeface="Corbel"/>
                <a:cs typeface="Corbel"/>
                <a:sym typeface="Corbel"/>
              </a:endParaRPr>
            </a:p>
          </p:txBody>
        </p:sp>
        <p:sp>
          <p:nvSpPr>
            <p:cNvPr id="326" name="Google Shape;326;p29"/>
            <p:cNvSpPr/>
            <p:nvPr/>
          </p:nvSpPr>
          <p:spPr>
            <a:xfrm>
              <a:off x="1669750" y="2919900"/>
              <a:ext cx="2416200" cy="327600"/>
            </a:xfrm>
            <a:prstGeom prst="rect">
              <a:avLst/>
            </a:prstGeom>
            <a:solidFill>
              <a:srgbClr val="9240BE"/>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orbel"/>
                <a:ea typeface="Corbel"/>
                <a:cs typeface="Corbel"/>
                <a:sym typeface="Corbel"/>
              </a:endParaRPr>
            </a:p>
          </p:txBody>
        </p:sp>
        <p:sp>
          <p:nvSpPr>
            <p:cNvPr id="327" name="Google Shape;327;p29"/>
            <p:cNvSpPr txBox="1"/>
            <p:nvPr/>
          </p:nvSpPr>
          <p:spPr>
            <a:xfrm>
              <a:off x="1220850" y="2883588"/>
              <a:ext cx="2973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419" sz="1400" b="1" i="0" u="none" strike="noStrike" cap="none">
                  <a:solidFill>
                    <a:srgbClr val="202124"/>
                  </a:solidFill>
                  <a:latin typeface="Arial"/>
                  <a:ea typeface="Arial"/>
                  <a:cs typeface="Arial"/>
                  <a:sym typeface="Arial"/>
                </a:rPr>
                <a:t>♀</a:t>
              </a:r>
              <a:endParaRPr sz="1400" b="1" i="0" u="none" strike="noStrike" cap="none">
                <a:solidFill>
                  <a:srgbClr val="000000"/>
                </a:solidFill>
                <a:latin typeface="Arial"/>
                <a:ea typeface="Arial"/>
                <a:cs typeface="Arial"/>
                <a:sym typeface="Arial"/>
              </a:endParaRPr>
            </a:p>
          </p:txBody>
        </p:sp>
        <p:sp>
          <p:nvSpPr>
            <p:cNvPr id="328" name="Google Shape;328;p29"/>
            <p:cNvSpPr txBox="1"/>
            <p:nvPr/>
          </p:nvSpPr>
          <p:spPr>
            <a:xfrm>
              <a:off x="3674550" y="2883588"/>
              <a:ext cx="411300" cy="4002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s-419" sz="1400" b="1" i="0" u="none" strike="noStrike" cap="none">
                  <a:solidFill>
                    <a:srgbClr val="FFFFFF"/>
                  </a:solidFill>
                  <a:latin typeface="Montserrat"/>
                  <a:ea typeface="Montserrat"/>
                  <a:cs typeface="Montserrat"/>
                  <a:sym typeface="Montserrat"/>
                </a:rPr>
                <a:t>♂</a:t>
              </a:r>
              <a:endParaRPr sz="1400" b="0" i="0" u="none" strike="noStrike" cap="none">
                <a:solidFill>
                  <a:srgbClr val="000000"/>
                </a:solidFill>
                <a:latin typeface="Arial"/>
                <a:ea typeface="Arial"/>
                <a:cs typeface="Arial"/>
                <a:sym typeface="Arial"/>
              </a:endParaRPr>
            </a:p>
          </p:txBody>
        </p:sp>
        <p:sp>
          <p:nvSpPr>
            <p:cNvPr id="329" name="Google Shape;329;p29"/>
            <p:cNvSpPr txBox="1"/>
            <p:nvPr/>
          </p:nvSpPr>
          <p:spPr>
            <a:xfrm>
              <a:off x="1190350" y="2590488"/>
              <a:ext cx="663000" cy="369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s-419" sz="1200" b="1" i="0" u="none" strike="noStrike" cap="none">
                  <a:solidFill>
                    <a:srgbClr val="3B3B3B"/>
                  </a:solidFill>
                  <a:latin typeface="Montserrat"/>
                  <a:ea typeface="Montserrat"/>
                  <a:cs typeface="Montserrat"/>
                  <a:sym typeface="Montserrat"/>
                </a:rPr>
                <a:t>28%</a:t>
              </a:r>
              <a:endParaRPr sz="1200" b="1" i="0" u="none" strike="noStrike" cap="none">
                <a:solidFill>
                  <a:srgbClr val="3B3B3B"/>
                </a:solidFill>
                <a:latin typeface="Montserrat"/>
                <a:ea typeface="Montserrat"/>
                <a:cs typeface="Montserrat"/>
                <a:sym typeface="Montserrat"/>
              </a:endParaRPr>
            </a:p>
          </p:txBody>
        </p:sp>
        <p:sp>
          <p:nvSpPr>
            <p:cNvPr id="330" name="Google Shape;330;p29"/>
            <p:cNvSpPr txBox="1"/>
            <p:nvPr/>
          </p:nvSpPr>
          <p:spPr>
            <a:xfrm>
              <a:off x="3491550" y="2590488"/>
              <a:ext cx="594300" cy="3693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s-419" sz="1200" b="1" i="0" u="none" strike="noStrike" cap="none">
                  <a:solidFill>
                    <a:srgbClr val="3B3B3B"/>
                  </a:solidFill>
                  <a:latin typeface="Montserrat"/>
                  <a:ea typeface="Montserrat"/>
                  <a:cs typeface="Montserrat"/>
                  <a:sym typeface="Montserrat"/>
                </a:rPr>
                <a:t>72%</a:t>
              </a:r>
              <a:endParaRPr sz="1200" b="1" i="0" u="none" strike="noStrike" cap="none">
                <a:solidFill>
                  <a:srgbClr val="3B3B3B"/>
                </a:solidFill>
                <a:latin typeface="Montserrat"/>
                <a:ea typeface="Montserrat"/>
                <a:cs typeface="Montserrat"/>
                <a:sym typeface="Montserrat"/>
              </a:endParaRPr>
            </a:p>
          </p:txBody>
        </p:sp>
        <p:sp>
          <p:nvSpPr>
            <p:cNvPr id="331" name="Google Shape;331;p29"/>
            <p:cNvSpPr/>
            <p:nvPr/>
          </p:nvSpPr>
          <p:spPr>
            <a:xfrm>
              <a:off x="1224200" y="3926963"/>
              <a:ext cx="2865000" cy="327600"/>
            </a:xfrm>
            <a:prstGeom prst="rect">
              <a:avLst/>
            </a:prstGeom>
            <a:solidFill>
              <a:srgbClr val="F1C232"/>
            </a:solidFill>
            <a:ln>
              <a:noFill/>
            </a:ln>
            <a:effectLst>
              <a:outerShdw blurRad="57150" dist="19050" dir="5400000" algn="bl" rotWithShape="0">
                <a:srgbClr val="000000">
                  <a:alpha val="4941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orbel"/>
                <a:ea typeface="Corbel"/>
                <a:cs typeface="Corbel"/>
                <a:sym typeface="Corbel"/>
              </a:endParaRPr>
            </a:p>
          </p:txBody>
        </p:sp>
        <p:sp>
          <p:nvSpPr>
            <p:cNvPr id="332" name="Google Shape;332;p29"/>
            <p:cNvSpPr/>
            <p:nvPr/>
          </p:nvSpPr>
          <p:spPr>
            <a:xfrm>
              <a:off x="1654475" y="3926975"/>
              <a:ext cx="2434800" cy="327600"/>
            </a:xfrm>
            <a:prstGeom prst="rect">
              <a:avLst/>
            </a:prstGeom>
            <a:solidFill>
              <a:srgbClr val="9240BE"/>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orbel"/>
                <a:ea typeface="Corbel"/>
                <a:cs typeface="Corbel"/>
                <a:sym typeface="Corbel"/>
              </a:endParaRPr>
            </a:p>
          </p:txBody>
        </p:sp>
        <p:sp>
          <p:nvSpPr>
            <p:cNvPr id="333" name="Google Shape;333;p29"/>
            <p:cNvSpPr txBox="1"/>
            <p:nvPr/>
          </p:nvSpPr>
          <p:spPr>
            <a:xfrm>
              <a:off x="1224200" y="3890663"/>
              <a:ext cx="2973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419" sz="1400" b="1" i="0" u="none" strike="noStrike" cap="none">
                  <a:solidFill>
                    <a:srgbClr val="202124"/>
                  </a:solidFill>
                  <a:latin typeface="Arial"/>
                  <a:ea typeface="Arial"/>
                  <a:cs typeface="Arial"/>
                  <a:sym typeface="Arial"/>
                </a:rPr>
                <a:t>♀</a:t>
              </a:r>
              <a:endParaRPr sz="1400" b="1" i="0" u="none" strike="noStrike" cap="none">
                <a:solidFill>
                  <a:srgbClr val="000000"/>
                </a:solidFill>
                <a:latin typeface="Arial"/>
                <a:ea typeface="Arial"/>
                <a:cs typeface="Arial"/>
                <a:sym typeface="Arial"/>
              </a:endParaRPr>
            </a:p>
          </p:txBody>
        </p:sp>
        <p:sp>
          <p:nvSpPr>
            <p:cNvPr id="334" name="Google Shape;334;p29"/>
            <p:cNvSpPr txBox="1"/>
            <p:nvPr/>
          </p:nvSpPr>
          <p:spPr>
            <a:xfrm>
              <a:off x="3677900" y="3890663"/>
              <a:ext cx="411300" cy="4002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s-419" sz="1400" b="1" i="0" u="none" strike="noStrike" cap="none">
                  <a:solidFill>
                    <a:srgbClr val="FFFFFF"/>
                  </a:solidFill>
                  <a:latin typeface="Montserrat"/>
                  <a:ea typeface="Montserrat"/>
                  <a:cs typeface="Montserrat"/>
                  <a:sym typeface="Montserrat"/>
                </a:rPr>
                <a:t>♂</a:t>
              </a:r>
              <a:endParaRPr sz="1400" b="0" i="0" u="none" strike="noStrike" cap="none">
                <a:solidFill>
                  <a:srgbClr val="000000"/>
                </a:solidFill>
                <a:latin typeface="Arial"/>
                <a:ea typeface="Arial"/>
                <a:cs typeface="Arial"/>
                <a:sym typeface="Arial"/>
              </a:endParaRPr>
            </a:p>
          </p:txBody>
        </p:sp>
        <p:sp>
          <p:nvSpPr>
            <p:cNvPr id="335" name="Google Shape;335;p29"/>
            <p:cNvSpPr txBox="1"/>
            <p:nvPr/>
          </p:nvSpPr>
          <p:spPr>
            <a:xfrm>
              <a:off x="1193700" y="3597563"/>
              <a:ext cx="663000" cy="369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s-419" sz="1200" b="1" i="0" u="none" strike="noStrike" cap="none">
                  <a:solidFill>
                    <a:srgbClr val="3B3B3B"/>
                  </a:solidFill>
                  <a:latin typeface="Montserrat"/>
                  <a:ea typeface="Montserrat"/>
                  <a:cs typeface="Montserrat"/>
                  <a:sym typeface="Montserrat"/>
                </a:rPr>
                <a:t>25%</a:t>
              </a:r>
              <a:endParaRPr sz="1200" b="1" i="0" u="none" strike="noStrike" cap="none">
                <a:solidFill>
                  <a:srgbClr val="3B3B3B"/>
                </a:solidFill>
                <a:latin typeface="Montserrat"/>
                <a:ea typeface="Montserrat"/>
                <a:cs typeface="Montserrat"/>
                <a:sym typeface="Montserrat"/>
              </a:endParaRPr>
            </a:p>
          </p:txBody>
        </p:sp>
        <p:sp>
          <p:nvSpPr>
            <p:cNvPr id="336" name="Google Shape;336;p29"/>
            <p:cNvSpPr txBox="1"/>
            <p:nvPr/>
          </p:nvSpPr>
          <p:spPr>
            <a:xfrm>
              <a:off x="3494900" y="3597563"/>
              <a:ext cx="594300" cy="3693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s-419" sz="1200" b="1" i="0" u="none" strike="noStrike" cap="none">
                  <a:solidFill>
                    <a:srgbClr val="3B3B3B"/>
                  </a:solidFill>
                  <a:latin typeface="Montserrat"/>
                  <a:ea typeface="Montserrat"/>
                  <a:cs typeface="Montserrat"/>
                  <a:sym typeface="Montserrat"/>
                </a:rPr>
                <a:t>75%</a:t>
              </a:r>
              <a:endParaRPr sz="1200" b="1" i="0" u="none" strike="noStrike" cap="none">
                <a:solidFill>
                  <a:srgbClr val="3B3B3B"/>
                </a:solidFill>
                <a:latin typeface="Montserrat"/>
                <a:ea typeface="Montserrat"/>
                <a:cs typeface="Montserrat"/>
                <a:sym typeface="Montserrat"/>
              </a:endParaRPr>
            </a:p>
          </p:txBody>
        </p:sp>
      </p:grpSp>
      <p:grpSp>
        <p:nvGrpSpPr>
          <p:cNvPr id="337" name="Google Shape;337;p29"/>
          <p:cNvGrpSpPr/>
          <p:nvPr/>
        </p:nvGrpSpPr>
        <p:grpSpPr>
          <a:xfrm>
            <a:off x="5644862" y="1393990"/>
            <a:ext cx="2901574" cy="3283013"/>
            <a:chOff x="5622355" y="1245775"/>
            <a:chExt cx="3209351" cy="3631250"/>
          </a:xfrm>
        </p:grpSpPr>
        <p:pic>
          <p:nvPicPr>
            <p:cNvPr id="338" name="Google Shape;338;p29"/>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5622362" y="2454375"/>
              <a:ext cx="1566900" cy="1213500"/>
            </a:xfrm>
            <a:prstGeom prst="round2DiagRect">
              <a:avLst>
                <a:gd name="adj1" fmla="val 50000"/>
                <a:gd name="adj2" fmla="val 0"/>
              </a:avLst>
            </a:prstGeom>
            <a:noFill/>
            <a:ln>
              <a:noFill/>
            </a:ln>
            <a:effectLst>
              <a:outerShdw blurRad="51667" dist="17222" dir="5400000" algn="bl" rotWithShape="0">
                <a:srgbClr val="000000">
                  <a:alpha val="49410"/>
                </a:srgbClr>
              </a:outerShdw>
            </a:effectLst>
          </p:spPr>
        </p:pic>
        <p:sp>
          <p:nvSpPr>
            <p:cNvPr id="339" name="Google Shape;339;p29"/>
            <p:cNvSpPr txBox="1"/>
            <p:nvPr/>
          </p:nvSpPr>
          <p:spPr>
            <a:xfrm>
              <a:off x="5624058" y="3127148"/>
              <a:ext cx="1319100" cy="538500"/>
            </a:xfrm>
            <a:prstGeom prst="rect">
              <a:avLst/>
            </a:prstGeom>
            <a:noFill/>
            <a:ln>
              <a:noFill/>
            </a:ln>
            <a:effectLst>
              <a:outerShdw blurRad="64584" dist="17222" dir="3840000" algn="bl" rotWithShape="0">
                <a:srgbClr val="000000"/>
              </a:outerShdw>
            </a:effectLst>
          </p:spPr>
          <p:txBody>
            <a:bodyPr spcFirstLastPara="1" wrap="square" lIns="62000" tIns="62000" rIns="62000" bIns="62000" anchor="t" anchorCtr="0">
              <a:spAutoFit/>
            </a:bodyPr>
            <a:lstStyle/>
            <a:p>
              <a:pPr marL="0" marR="0" lvl="0" indent="0" algn="l" rtl="0">
                <a:lnSpc>
                  <a:spcPct val="100000"/>
                </a:lnSpc>
                <a:spcBef>
                  <a:spcPts val="0"/>
                </a:spcBef>
                <a:spcAft>
                  <a:spcPts val="0"/>
                </a:spcAft>
                <a:buClr>
                  <a:srgbClr val="000000"/>
                </a:buClr>
                <a:buSzPts val="1175"/>
                <a:buFont typeface="Arial"/>
                <a:buNone/>
              </a:pPr>
              <a:r>
                <a:rPr lang="es-419" sz="1175" b="0" i="0" u="none" strike="noStrike" cap="none">
                  <a:solidFill>
                    <a:srgbClr val="FFFFFF"/>
                  </a:solidFill>
                  <a:latin typeface="Montserrat"/>
                  <a:ea typeface="Montserrat"/>
                  <a:cs typeface="Montserrat"/>
                  <a:sym typeface="Montserrat"/>
                </a:rPr>
                <a:t>Women leadership</a:t>
              </a:r>
              <a:endParaRPr sz="1175" b="0" i="0" u="none" strike="noStrike" cap="none">
                <a:solidFill>
                  <a:srgbClr val="FFFFFF"/>
                </a:solidFill>
                <a:latin typeface="Montserrat"/>
                <a:ea typeface="Montserrat"/>
                <a:cs typeface="Montserrat"/>
                <a:sym typeface="Montserrat"/>
              </a:endParaRPr>
            </a:p>
          </p:txBody>
        </p:sp>
        <p:pic>
          <p:nvPicPr>
            <p:cNvPr id="340" name="Google Shape;340;p29"/>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7199109" y="3663525"/>
              <a:ext cx="1507200" cy="1213500"/>
            </a:xfrm>
            <a:prstGeom prst="round2DiagRect">
              <a:avLst>
                <a:gd name="adj1" fmla="val 50000"/>
                <a:gd name="adj2" fmla="val 0"/>
              </a:avLst>
            </a:prstGeom>
            <a:noFill/>
            <a:ln>
              <a:noFill/>
            </a:ln>
            <a:effectLst>
              <a:outerShdw blurRad="51667" dist="17222" dir="5400000" algn="bl" rotWithShape="0">
                <a:srgbClr val="000000">
                  <a:alpha val="49410"/>
                </a:srgbClr>
              </a:outerShdw>
            </a:effectLst>
          </p:spPr>
        </p:pic>
        <p:pic>
          <p:nvPicPr>
            <p:cNvPr id="341" name="Google Shape;341;p29"/>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a:off x="5704578" y="1245775"/>
              <a:ext cx="1566900" cy="1213500"/>
            </a:xfrm>
            <a:prstGeom prst="round2DiagRect">
              <a:avLst>
                <a:gd name="adj1" fmla="val 44977"/>
                <a:gd name="adj2" fmla="val 0"/>
              </a:avLst>
            </a:prstGeom>
            <a:noFill/>
            <a:ln>
              <a:noFill/>
            </a:ln>
            <a:effectLst>
              <a:outerShdw blurRad="51667" dist="17222" dir="5400000" algn="bl" rotWithShape="0">
                <a:srgbClr val="000000">
                  <a:alpha val="49410"/>
                </a:srgbClr>
              </a:outerShdw>
            </a:effectLst>
          </p:spPr>
        </p:pic>
        <p:sp>
          <p:nvSpPr>
            <p:cNvPr id="342" name="Google Shape;342;p29"/>
            <p:cNvSpPr txBox="1"/>
            <p:nvPr/>
          </p:nvSpPr>
          <p:spPr>
            <a:xfrm>
              <a:off x="5704571" y="2116515"/>
              <a:ext cx="1319100" cy="338700"/>
            </a:xfrm>
            <a:prstGeom prst="rect">
              <a:avLst/>
            </a:prstGeom>
            <a:noFill/>
            <a:ln>
              <a:noFill/>
            </a:ln>
            <a:effectLst>
              <a:outerShdw blurRad="64584" dist="17222" dir="3840000" algn="bl" rotWithShape="0">
                <a:srgbClr val="000000"/>
              </a:outerShdw>
            </a:effectLst>
          </p:spPr>
          <p:txBody>
            <a:bodyPr spcFirstLastPara="1" wrap="square" lIns="62000" tIns="62000" rIns="62000" bIns="62000" anchor="t" anchorCtr="0">
              <a:spAutoFit/>
            </a:bodyPr>
            <a:lstStyle/>
            <a:p>
              <a:pPr marL="0" marR="0" lvl="0" indent="0" algn="l" rtl="0">
                <a:lnSpc>
                  <a:spcPct val="100000"/>
                </a:lnSpc>
                <a:spcBef>
                  <a:spcPts val="0"/>
                </a:spcBef>
                <a:spcAft>
                  <a:spcPts val="0"/>
                </a:spcAft>
                <a:buClr>
                  <a:srgbClr val="000000"/>
                </a:buClr>
                <a:buSzPts val="1175"/>
                <a:buFont typeface="Arial"/>
                <a:buNone/>
              </a:pPr>
              <a:r>
                <a:rPr lang="es-419" sz="1175" b="0" i="0" u="none" strike="noStrike" cap="none">
                  <a:solidFill>
                    <a:srgbClr val="FFFFFF"/>
                  </a:solidFill>
                  <a:latin typeface="Montserrat"/>
                  <a:ea typeface="Montserrat"/>
                  <a:cs typeface="Montserrat"/>
                  <a:sym typeface="Montserrat"/>
                </a:rPr>
                <a:t>Visibility</a:t>
              </a:r>
              <a:endParaRPr sz="1175" b="0" i="0" u="none" strike="noStrike" cap="none">
                <a:solidFill>
                  <a:srgbClr val="FFFFFF"/>
                </a:solidFill>
                <a:latin typeface="Montserrat"/>
                <a:ea typeface="Montserrat"/>
                <a:cs typeface="Montserrat"/>
                <a:sym typeface="Montserrat"/>
              </a:endParaRPr>
            </a:p>
          </p:txBody>
        </p:sp>
        <p:pic>
          <p:nvPicPr>
            <p:cNvPr id="343" name="Google Shape;343;p29"/>
            <p:cNvPicPr preferRelativeResize="0"/>
            <p:nvPr/>
          </p:nvPicPr>
          <p:blipFill rotWithShape="1">
            <a:blip r:embed="rId13" cstate="screen">
              <a:alphaModFix/>
              <a:extLst>
                <a:ext uri="{28A0092B-C50C-407E-A947-70E740481C1C}">
                  <a14:useLocalDpi xmlns:a14="http://schemas.microsoft.com/office/drawing/2010/main"/>
                </a:ext>
              </a:extLst>
            </a:blip>
            <a:srcRect/>
            <a:stretch/>
          </p:blipFill>
          <p:spPr>
            <a:xfrm>
              <a:off x="7264806" y="1245775"/>
              <a:ext cx="1566900" cy="1213500"/>
            </a:xfrm>
            <a:prstGeom prst="round2DiagRect">
              <a:avLst>
                <a:gd name="adj1" fmla="val 46775"/>
                <a:gd name="adj2" fmla="val 0"/>
              </a:avLst>
            </a:prstGeom>
            <a:noFill/>
            <a:ln>
              <a:noFill/>
            </a:ln>
            <a:effectLst>
              <a:outerShdw blurRad="51667" dist="17222" dir="5400000" algn="bl" rotWithShape="0">
                <a:srgbClr val="000000">
                  <a:alpha val="49410"/>
                </a:srgbClr>
              </a:outerShdw>
            </a:effectLst>
          </p:spPr>
        </p:pic>
        <p:sp>
          <p:nvSpPr>
            <p:cNvPr id="344" name="Google Shape;344;p29"/>
            <p:cNvSpPr txBox="1"/>
            <p:nvPr/>
          </p:nvSpPr>
          <p:spPr>
            <a:xfrm>
              <a:off x="7289674" y="2122141"/>
              <a:ext cx="1319100" cy="323100"/>
            </a:xfrm>
            <a:prstGeom prst="rect">
              <a:avLst/>
            </a:prstGeom>
            <a:noFill/>
            <a:ln>
              <a:noFill/>
            </a:ln>
            <a:effectLst>
              <a:outerShdw blurRad="64584" dist="17222" dir="3840000" algn="bl" rotWithShape="0">
                <a:srgbClr val="000000"/>
              </a:outerShdw>
            </a:effectLst>
          </p:spPr>
          <p:txBody>
            <a:bodyPr spcFirstLastPara="1" wrap="square" lIns="62000" tIns="62000" rIns="62000" bIns="62000" anchor="t" anchorCtr="0">
              <a:spAutoFit/>
            </a:bodyPr>
            <a:lstStyle/>
            <a:p>
              <a:pPr marL="0" marR="0" lvl="0" indent="0" algn="l" rtl="0">
                <a:lnSpc>
                  <a:spcPct val="100000"/>
                </a:lnSpc>
                <a:spcBef>
                  <a:spcPts val="0"/>
                </a:spcBef>
                <a:spcAft>
                  <a:spcPts val="0"/>
                </a:spcAft>
                <a:buClr>
                  <a:srgbClr val="000000"/>
                </a:buClr>
                <a:buSzPts val="1085"/>
                <a:buFont typeface="Arial"/>
                <a:buNone/>
              </a:pPr>
              <a:r>
                <a:rPr lang="es-419" sz="1084" b="0" i="0" u="none" strike="noStrike" cap="none">
                  <a:solidFill>
                    <a:srgbClr val="FFFFFF"/>
                  </a:solidFill>
                  <a:latin typeface="Montserrat"/>
                  <a:ea typeface="Montserrat"/>
                  <a:cs typeface="Montserrat"/>
                  <a:sym typeface="Montserrat"/>
                </a:rPr>
                <a:t>Collaboration</a:t>
              </a:r>
              <a:endParaRPr sz="1084" b="0" i="0" u="none" strike="noStrike" cap="none">
                <a:solidFill>
                  <a:srgbClr val="FFFFFF"/>
                </a:solidFill>
                <a:latin typeface="Montserrat"/>
                <a:ea typeface="Montserrat"/>
                <a:cs typeface="Montserrat"/>
                <a:sym typeface="Montserrat"/>
              </a:endParaRPr>
            </a:p>
          </p:txBody>
        </p:sp>
        <p:pic>
          <p:nvPicPr>
            <p:cNvPr id="345" name="Google Shape;345;p29"/>
            <p:cNvPicPr preferRelativeResize="0"/>
            <p:nvPr/>
          </p:nvPicPr>
          <p:blipFill rotWithShape="1">
            <a:blip r:embed="rId14" cstate="screen">
              <a:alphaModFix/>
              <a:extLst>
                <a:ext uri="{28A0092B-C50C-407E-A947-70E740481C1C}">
                  <a14:useLocalDpi xmlns:a14="http://schemas.microsoft.com/office/drawing/2010/main"/>
                </a:ext>
              </a:extLst>
            </a:blip>
            <a:srcRect/>
            <a:stretch/>
          </p:blipFill>
          <p:spPr>
            <a:xfrm>
              <a:off x="5622355" y="3663525"/>
              <a:ext cx="1566900" cy="1213500"/>
            </a:xfrm>
            <a:prstGeom prst="round2DiagRect">
              <a:avLst>
                <a:gd name="adj1" fmla="val 50000"/>
                <a:gd name="adj2" fmla="val 0"/>
              </a:avLst>
            </a:prstGeom>
            <a:noFill/>
            <a:ln>
              <a:noFill/>
            </a:ln>
            <a:effectLst>
              <a:outerShdw blurRad="51667" dist="17222" dir="5400000" algn="bl" rotWithShape="0">
                <a:srgbClr val="000000">
                  <a:alpha val="49410"/>
                </a:srgbClr>
              </a:outerShdw>
            </a:effectLst>
          </p:spPr>
        </p:pic>
        <p:sp>
          <p:nvSpPr>
            <p:cNvPr id="346" name="Google Shape;346;p29"/>
            <p:cNvSpPr txBox="1"/>
            <p:nvPr/>
          </p:nvSpPr>
          <p:spPr>
            <a:xfrm>
              <a:off x="5652317" y="4364830"/>
              <a:ext cx="1319100" cy="477000"/>
            </a:xfrm>
            <a:prstGeom prst="rect">
              <a:avLst/>
            </a:prstGeom>
            <a:noFill/>
            <a:ln>
              <a:noFill/>
            </a:ln>
            <a:effectLst>
              <a:outerShdw blurRad="64584" dist="17222" dir="3840000" algn="bl" rotWithShape="0">
                <a:srgbClr val="000000"/>
              </a:outerShdw>
            </a:effectLst>
          </p:spPr>
          <p:txBody>
            <a:bodyPr spcFirstLastPara="1" wrap="square" lIns="62000" tIns="62000" rIns="62000" bIns="62000" anchor="t" anchorCtr="0">
              <a:spAutoFit/>
            </a:bodyPr>
            <a:lstStyle/>
            <a:p>
              <a:pPr marL="0" marR="0" lvl="0" indent="0" algn="l" rtl="0">
                <a:lnSpc>
                  <a:spcPct val="100000"/>
                </a:lnSpc>
                <a:spcBef>
                  <a:spcPts val="0"/>
                </a:spcBef>
                <a:spcAft>
                  <a:spcPts val="0"/>
                </a:spcAft>
                <a:buClr>
                  <a:srgbClr val="000000"/>
                </a:buClr>
                <a:buSzPts val="994"/>
                <a:buFont typeface="Arial"/>
                <a:buNone/>
              </a:pPr>
              <a:r>
                <a:rPr lang="es-419" sz="994" b="0" i="0" u="none" strike="noStrike" cap="none">
                  <a:solidFill>
                    <a:srgbClr val="FFFFFF"/>
                  </a:solidFill>
                  <a:latin typeface="Montserrat"/>
                  <a:ea typeface="Montserrat"/>
                  <a:cs typeface="Montserrat"/>
                  <a:sym typeface="Montserrat"/>
                </a:rPr>
                <a:t>Computational Biology</a:t>
              </a:r>
              <a:endParaRPr sz="994" b="0" i="0" u="none" strike="noStrike" cap="none">
                <a:solidFill>
                  <a:srgbClr val="FFFFFF"/>
                </a:solidFill>
                <a:latin typeface="Montserrat"/>
                <a:ea typeface="Montserrat"/>
                <a:cs typeface="Montserrat"/>
                <a:sym typeface="Montserrat"/>
              </a:endParaRPr>
            </a:p>
          </p:txBody>
        </p:sp>
        <p:pic>
          <p:nvPicPr>
            <p:cNvPr id="347" name="Google Shape;347;p29"/>
            <p:cNvPicPr preferRelativeResize="0"/>
            <p:nvPr/>
          </p:nvPicPr>
          <p:blipFill rotWithShape="1">
            <a:blip r:embed="rId15" cstate="screen">
              <a:alphaModFix/>
              <a:extLst>
                <a:ext uri="{28A0092B-C50C-407E-A947-70E740481C1C}">
                  <a14:useLocalDpi xmlns:a14="http://schemas.microsoft.com/office/drawing/2010/main"/>
                </a:ext>
              </a:extLst>
            </a:blip>
            <a:srcRect/>
            <a:stretch/>
          </p:blipFill>
          <p:spPr>
            <a:xfrm>
              <a:off x="7199103" y="2454375"/>
              <a:ext cx="1628400" cy="1213500"/>
            </a:xfrm>
            <a:prstGeom prst="round2DiagRect">
              <a:avLst>
                <a:gd name="adj1" fmla="val 50000"/>
                <a:gd name="adj2" fmla="val 0"/>
              </a:avLst>
            </a:prstGeom>
            <a:noFill/>
            <a:ln>
              <a:noFill/>
            </a:ln>
            <a:effectLst>
              <a:outerShdw blurRad="51667" dist="17222" dir="5400000" algn="bl" rotWithShape="0">
                <a:srgbClr val="000000">
                  <a:alpha val="49410"/>
                </a:srgbClr>
              </a:outerShdw>
            </a:effectLst>
          </p:spPr>
        </p:pic>
        <p:sp>
          <p:nvSpPr>
            <p:cNvPr id="348" name="Google Shape;348;p29"/>
            <p:cNvSpPr txBox="1"/>
            <p:nvPr/>
          </p:nvSpPr>
          <p:spPr>
            <a:xfrm>
              <a:off x="7147572" y="3332637"/>
              <a:ext cx="1319100" cy="307800"/>
            </a:xfrm>
            <a:prstGeom prst="rect">
              <a:avLst/>
            </a:prstGeom>
            <a:noFill/>
            <a:ln>
              <a:noFill/>
            </a:ln>
            <a:effectLst>
              <a:outerShdw blurRad="64584" dist="17222" dir="3840000" algn="bl" rotWithShape="0">
                <a:srgbClr val="000000"/>
              </a:outerShdw>
            </a:effectLst>
          </p:spPr>
          <p:txBody>
            <a:bodyPr spcFirstLastPara="1" wrap="square" lIns="62000" tIns="62000" rIns="62000" bIns="62000" anchor="t" anchorCtr="0">
              <a:spAutoFit/>
            </a:bodyPr>
            <a:lstStyle/>
            <a:p>
              <a:pPr marL="0" marR="0" lvl="0" indent="0" algn="l" rtl="0">
                <a:lnSpc>
                  <a:spcPct val="100000"/>
                </a:lnSpc>
                <a:spcBef>
                  <a:spcPts val="0"/>
                </a:spcBef>
                <a:spcAft>
                  <a:spcPts val="0"/>
                </a:spcAft>
                <a:buClr>
                  <a:srgbClr val="000000"/>
                </a:buClr>
                <a:buSzPts val="994"/>
                <a:buFont typeface="Arial"/>
                <a:buNone/>
              </a:pPr>
              <a:r>
                <a:rPr lang="es-419" sz="994" b="0" i="0" u="none" strike="noStrike" cap="none">
                  <a:solidFill>
                    <a:srgbClr val="FFFFFF"/>
                  </a:solidFill>
                  <a:latin typeface="Montserrat"/>
                  <a:ea typeface="Montserrat"/>
                  <a:cs typeface="Montserrat"/>
                  <a:sym typeface="Montserrat"/>
                </a:rPr>
                <a:t>Role models</a:t>
              </a:r>
              <a:endParaRPr sz="994" b="0" i="0" u="none" strike="noStrike" cap="none">
                <a:solidFill>
                  <a:srgbClr val="FFFFFF"/>
                </a:solidFill>
                <a:latin typeface="Montserrat"/>
                <a:ea typeface="Montserrat"/>
                <a:cs typeface="Montserrat"/>
                <a:sym typeface="Montserrat"/>
              </a:endParaRPr>
            </a:p>
          </p:txBody>
        </p:sp>
        <p:sp>
          <p:nvSpPr>
            <p:cNvPr id="349" name="Google Shape;349;p29"/>
            <p:cNvSpPr txBox="1"/>
            <p:nvPr/>
          </p:nvSpPr>
          <p:spPr>
            <a:xfrm>
              <a:off x="7199105" y="4513799"/>
              <a:ext cx="1319100" cy="338700"/>
            </a:xfrm>
            <a:prstGeom prst="rect">
              <a:avLst/>
            </a:prstGeom>
            <a:noFill/>
            <a:ln>
              <a:noFill/>
            </a:ln>
            <a:effectLst>
              <a:outerShdw blurRad="64584" dist="17222" dir="3840000" algn="bl" rotWithShape="0">
                <a:srgbClr val="000000"/>
              </a:outerShdw>
            </a:effectLst>
          </p:spPr>
          <p:txBody>
            <a:bodyPr spcFirstLastPara="1" wrap="square" lIns="62000" tIns="62000" rIns="62000" bIns="62000" anchor="t" anchorCtr="0">
              <a:spAutoFit/>
            </a:bodyPr>
            <a:lstStyle/>
            <a:p>
              <a:pPr marL="0" marR="0" lvl="0" indent="0" algn="l" rtl="0">
                <a:lnSpc>
                  <a:spcPct val="100000"/>
                </a:lnSpc>
                <a:spcBef>
                  <a:spcPts val="0"/>
                </a:spcBef>
                <a:spcAft>
                  <a:spcPts val="0"/>
                </a:spcAft>
                <a:buClr>
                  <a:srgbClr val="000000"/>
                </a:buClr>
                <a:buSzPts val="1175"/>
                <a:buFont typeface="Arial"/>
                <a:buNone/>
              </a:pPr>
              <a:r>
                <a:rPr lang="es-419" sz="1175" b="0" i="0" u="none" strike="noStrike" cap="none">
                  <a:solidFill>
                    <a:srgbClr val="FFFFFF"/>
                  </a:solidFill>
                  <a:latin typeface="Montserrat"/>
                  <a:ea typeface="Montserrat"/>
                  <a:cs typeface="Montserrat"/>
                  <a:sym typeface="Montserrat"/>
                </a:rPr>
                <a:t>Research</a:t>
              </a:r>
              <a:endParaRPr sz="1175" b="0" i="0" u="none" strike="noStrike" cap="none">
                <a:solidFill>
                  <a:srgbClr val="FFFFFF"/>
                </a:solidFill>
                <a:latin typeface="Montserrat"/>
                <a:ea typeface="Montserrat"/>
                <a:cs typeface="Montserrat"/>
                <a:sym typeface="Montserrat"/>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30"/>
          <p:cNvSpPr txBox="1">
            <a:spLocks noGrp="1"/>
          </p:cNvSpPr>
          <p:nvPr>
            <p:ph type="title"/>
          </p:nvPr>
        </p:nvSpPr>
        <p:spPr>
          <a:xfrm>
            <a:off x="552450" y="0"/>
            <a:ext cx="6001800" cy="707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200"/>
              <a:buNone/>
            </a:pPr>
            <a:r>
              <a:rPr lang="es-419" sz="2200" b="1">
                <a:solidFill>
                  <a:srgbClr val="9645C0"/>
                </a:solidFill>
                <a:latin typeface="Montserrat"/>
                <a:ea typeface="Montserrat"/>
                <a:cs typeface="Montserrat"/>
                <a:sym typeface="Montserrat"/>
              </a:rPr>
              <a:t>Who are we</a:t>
            </a:r>
            <a:endParaRPr sz="2200" b="1">
              <a:solidFill>
                <a:srgbClr val="9645C0"/>
              </a:solidFill>
              <a:latin typeface="Montserrat"/>
              <a:ea typeface="Montserrat"/>
              <a:cs typeface="Montserrat"/>
              <a:sym typeface="Montserrat"/>
            </a:endParaRPr>
          </a:p>
        </p:txBody>
      </p:sp>
      <p:pic>
        <p:nvPicPr>
          <p:cNvPr id="355" name="Google Shape;355;p3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356" name="Google Shape;356;p3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sp>
        <p:nvSpPr>
          <p:cNvPr id="357" name="Google Shape;357;p30"/>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p30"/>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9" name="Google Shape;359;p30"/>
          <p:cNvSpPr/>
          <p:nvPr/>
        </p:nvSpPr>
        <p:spPr>
          <a:xfrm>
            <a:off x="473100" y="1375200"/>
            <a:ext cx="8197800" cy="2547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s-419" sz="1600" b="0" i="0" u="none" strike="noStrike" cap="none">
                <a:solidFill>
                  <a:schemeClr val="dk1"/>
                </a:solidFill>
                <a:latin typeface="Montserrat"/>
                <a:ea typeface="Montserrat"/>
                <a:cs typeface="Montserrat"/>
                <a:sym typeface="Montserrat"/>
              </a:rPr>
              <a:t>Established in 2018, </a:t>
            </a:r>
            <a:r>
              <a:rPr lang="es-419" sz="1600" b="1" i="0" u="none" strike="noStrike" cap="none">
                <a:solidFill>
                  <a:schemeClr val="dk1"/>
                </a:solidFill>
                <a:latin typeface="Montserrat"/>
                <a:ea typeface="Montserrat"/>
                <a:cs typeface="Montserrat"/>
                <a:sym typeface="Montserrat"/>
              </a:rPr>
              <a:t>Bioinfo4Women </a:t>
            </a:r>
            <a:r>
              <a:rPr lang="es-419" sz="1600" b="0" i="0" u="none" strike="noStrike" cap="none">
                <a:solidFill>
                  <a:schemeClr val="dk1"/>
                </a:solidFill>
                <a:latin typeface="Montserrat"/>
                <a:ea typeface="Montserrat"/>
                <a:cs typeface="Montserrat"/>
                <a:sym typeface="Montserrat"/>
              </a:rPr>
              <a:t>is a flagship, transversal initiative of the </a:t>
            </a:r>
            <a:r>
              <a:rPr lang="es-419" sz="1600" b="1" i="0" u="none" strike="noStrike" cap="none">
                <a:solidFill>
                  <a:srgbClr val="9645C0"/>
                </a:solidFill>
                <a:latin typeface="Montserrat"/>
                <a:ea typeface="Montserrat"/>
                <a:cs typeface="Montserrat"/>
                <a:sym typeface="Montserrat"/>
              </a:rPr>
              <a:t>Life Sciences Department</a:t>
            </a:r>
            <a:r>
              <a:rPr lang="es-419" sz="1600" b="1" i="0" u="none" strike="noStrike" cap="none">
                <a:solidFill>
                  <a:schemeClr val="dk1"/>
                </a:solidFill>
                <a:latin typeface="Montserrat"/>
                <a:ea typeface="Montserrat"/>
                <a:cs typeface="Montserrat"/>
                <a:sym typeface="Montserrat"/>
              </a:rPr>
              <a:t> </a:t>
            </a:r>
            <a:r>
              <a:rPr lang="es-419" sz="1600" b="0" i="0" u="none" strike="noStrike" cap="none">
                <a:solidFill>
                  <a:schemeClr val="dk1"/>
                </a:solidFill>
                <a:latin typeface="Montserrat"/>
                <a:ea typeface="Montserrat"/>
                <a:cs typeface="Montserrat"/>
                <a:sym typeface="Montserrat"/>
              </a:rPr>
              <a:t>at the Barcelona Supercomputing Center (BSC).</a:t>
            </a:r>
            <a:endParaRPr sz="1600" b="0"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Clr>
                <a:srgbClr val="000000"/>
              </a:buClr>
              <a:buSzPts val="1100"/>
              <a:buFont typeface="Arial"/>
              <a:buNone/>
            </a:pPr>
            <a:endParaRPr sz="1600" b="0"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Clr>
                <a:srgbClr val="000000"/>
              </a:buClr>
              <a:buSzPts val="1350"/>
              <a:buFont typeface="Arial"/>
              <a:buNone/>
            </a:pPr>
            <a:r>
              <a:rPr lang="es-419" sz="1600" b="0" i="0" u="none" strike="noStrike" cap="none">
                <a:solidFill>
                  <a:schemeClr val="dk1"/>
                </a:solidFill>
                <a:latin typeface="Montserrat"/>
                <a:ea typeface="Montserrat"/>
                <a:cs typeface="Montserrat"/>
                <a:sym typeface="Montserrat"/>
              </a:rPr>
              <a:t>Our mission is to</a:t>
            </a:r>
            <a:r>
              <a:rPr lang="es-419" sz="1600" b="1" i="0" u="none" strike="noStrike" cap="none">
                <a:solidFill>
                  <a:srgbClr val="9645C0"/>
                </a:solidFill>
                <a:latin typeface="Montserrat"/>
                <a:ea typeface="Montserrat"/>
                <a:cs typeface="Montserrat"/>
                <a:sym typeface="Montserrat"/>
              </a:rPr>
              <a:t> amplify the visibility and impact of women in computational biology</a:t>
            </a:r>
            <a:r>
              <a:rPr lang="es-419" sz="1600" b="0" i="0" u="none" strike="noStrike" cap="none">
                <a:solidFill>
                  <a:schemeClr val="dk1"/>
                </a:solidFill>
                <a:latin typeface="Montserrat"/>
                <a:ea typeface="Montserrat"/>
                <a:cs typeface="Montserrat"/>
                <a:sym typeface="Montserrat"/>
              </a:rPr>
              <a:t> by celebrating their research, fostering </a:t>
            </a:r>
            <a:r>
              <a:rPr lang="es-419" sz="1600" b="1" i="0" u="none" strike="noStrike" cap="none">
                <a:solidFill>
                  <a:schemeClr val="dk1"/>
                </a:solidFill>
                <a:latin typeface="Montserrat"/>
                <a:ea typeface="Montserrat"/>
                <a:cs typeface="Montserrat"/>
                <a:sym typeface="Montserrat"/>
              </a:rPr>
              <a:t>leadership</a:t>
            </a:r>
            <a:r>
              <a:rPr lang="es-419" sz="1600" b="0" i="0" u="none" strike="noStrike" cap="none">
                <a:solidFill>
                  <a:schemeClr val="dk1"/>
                </a:solidFill>
                <a:latin typeface="Montserrat"/>
                <a:ea typeface="Montserrat"/>
                <a:cs typeface="Montserrat"/>
                <a:sym typeface="Montserrat"/>
              </a:rPr>
              <a:t>, and creating a strong support </a:t>
            </a:r>
            <a:r>
              <a:rPr lang="es-419" sz="1600" b="1" i="0" u="none" strike="noStrike" cap="none">
                <a:solidFill>
                  <a:schemeClr val="dk1"/>
                </a:solidFill>
                <a:latin typeface="Montserrat"/>
                <a:ea typeface="Montserrat"/>
                <a:cs typeface="Montserrat"/>
                <a:sym typeface="Montserrat"/>
              </a:rPr>
              <a:t>network</a:t>
            </a:r>
            <a:r>
              <a:rPr lang="es-419" sz="1600" b="0" i="0" u="none" strike="noStrike" cap="none">
                <a:solidFill>
                  <a:schemeClr val="dk1"/>
                </a:solidFill>
                <a:latin typeface="Montserrat"/>
                <a:ea typeface="Montserrat"/>
                <a:cs typeface="Montserrat"/>
                <a:sym typeface="Montserrat"/>
              </a:rPr>
              <a:t>.</a:t>
            </a:r>
            <a:endParaRPr sz="1600" b="0"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Clr>
                <a:srgbClr val="000000"/>
              </a:buClr>
              <a:buSzPts val="1350"/>
              <a:buFont typeface="Arial"/>
              <a:buNone/>
            </a:pPr>
            <a:endParaRPr sz="1600" b="0"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Clr>
                <a:srgbClr val="000000"/>
              </a:buClr>
              <a:buSzPts val="1350"/>
              <a:buFont typeface="Arial"/>
              <a:buNone/>
            </a:pPr>
            <a:r>
              <a:rPr lang="es-419" sz="1600" b="0" i="0" u="none" strike="noStrike" cap="none">
                <a:solidFill>
                  <a:schemeClr val="dk1"/>
                </a:solidFill>
                <a:latin typeface="Montserrat"/>
                <a:ea typeface="Montserrat"/>
                <a:cs typeface="Montserrat"/>
                <a:sym typeface="Montserrat"/>
              </a:rPr>
              <a:t>We are committed to </a:t>
            </a:r>
            <a:r>
              <a:rPr lang="es-419" sz="1600" b="1" i="0" u="none" strike="noStrike" cap="none">
                <a:solidFill>
                  <a:srgbClr val="9645C0"/>
                </a:solidFill>
                <a:latin typeface="Montserrat"/>
                <a:ea typeface="Montserrat"/>
                <a:cs typeface="Montserrat"/>
                <a:sym typeface="Montserrat"/>
              </a:rPr>
              <a:t>empowering women researchers at all stages of their careers</a:t>
            </a:r>
            <a:r>
              <a:rPr lang="es-419" sz="1600" b="0" i="0" u="none" strike="noStrike" cap="none">
                <a:solidFill>
                  <a:schemeClr val="dk1"/>
                </a:solidFill>
                <a:latin typeface="Montserrat"/>
                <a:ea typeface="Montserrat"/>
                <a:cs typeface="Montserrat"/>
                <a:sym typeface="Montserrat"/>
              </a:rPr>
              <a:t>, through mentorship, training, and meaningful opportunities for growth.</a:t>
            </a:r>
            <a:endParaRPr sz="1600" b="0" i="0" u="none" strike="noStrike" cap="none">
              <a:solidFill>
                <a:schemeClr val="dk1"/>
              </a:solidFill>
              <a:latin typeface="Montserrat"/>
              <a:ea typeface="Montserrat"/>
              <a:cs typeface="Montserrat"/>
              <a:sym typeface="Montserra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31"/>
          <p:cNvSpPr/>
          <p:nvPr/>
        </p:nvSpPr>
        <p:spPr>
          <a:xfrm>
            <a:off x="552450" y="822650"/>
            <a:ext cx="4279200" cy="3399000"/>
          </a:xfrm>
          <a:prstGeom prst="roundRect">
            <a:avLst>
              <a:gd name="adj" fmla="val 7085"/>
            </a:avLst>
          </a:prstGeom>
          <a:solidFill>
            <a:srgbClr val="DCEBEB"/>
          </a:solidFill>
          <a:ln w="9525" cap="flat" cmpd="sng">
            <a:solidFill>
              <a:srgbClr val="DCEBEB"/>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p31"/>
          <p:cNvSpPr txBox="1">
            <a:spLocks noGrp="1"/>
          </p:cNvSpPr>
          <p:nvPr>
            <p:ph type="title"/>
          </p:nvPr>
        </p:nvSpPr>
        <p:spPr>
          <a:xfrm>
            <a:off x="552450" y="0"/>
            <a:ext cx="6001800" cy="707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200"/>
              <a:buNone/>
            </a:pPr>
            <a:r>
              <a:rPr lang="es-419" sz="2200" b="1">
                <a:solidFill>
                  <a:srgbClr val="9645C0"/>
                </a:solidFill>
                <a:latin typeface="Montserrat"/>
                <a:ea typeface="Montserrat"/>
                <a:cs typeface="Montserrat"/>
                <a:sym typeface="Montserrat"/>
              </a:rPr>
              <a:t>People</a:t>
            </a:r>
            <a:endParaRPr sz="2200" b="1">
              <a:solidFill>
                <a:srgbClr val="9645C0"/>
              </a:solidFill>
              <a:latin typeface="Montserrat"/>
              <a:ea typeface="Montserrat"/>
              <a:cs typeface="Montserrat"/>
              <a:sym typeface="Montserrat"/>
            </a:endParaRPr>
          </a:p>
        </p:txBody>
      </p:sp>
      <p:pic>
        <p:nvPicPr>
          <p:cNvPr id="366" name="Google Shape;366;p3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367" name="Google Shape;367;p31"/>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sp>
        <p:nvSpPr>
          <p:cNvPr id="368" name="Google Shape;368;p31"/>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p31"/>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p31"/>
          <p:cNvSpPr txBox="1"/>
          <p:nvPr/>
        </p:nvSpPr>
        <p:spPr>
          <a:xfrm>
            <a:off x="2430301" y="3157802"/>
            <a:ext cx="2169600" cy="7434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1200"/>
              </a:spcBef>
              <a:spcAft>
                <a:spcPts val="1200"/>
              </a:spcAft>
              <a:buClr>
                <a:srgbClr val="000000"/>
              </a:buClr>
              <a:buSzPts val="1100"/>
              <a:buFont typeface="Arial"/>
              <a:buNone/>
            </a:pPr>
            <a:r>
              <a:rPr lang="es-419" sz="1100" b="0" i="0" u="none" strike="noStrike" cap="none">
                <a:solidFill>
                  <a:schemeClr val="dk1"/>
                </a:solidFill>
                <a:latin typeface="Montserrat"/>
                <a:ea typeface="Montserrat"/>
                <a:cs typeface="Montserrat"/>
                <a:sym typeface="Montserrat"/>
              </a:rPr>
              <a:t>Formed by members across career stages and diverse professional backgrounds  </a:t>
            </a:r>
            <a:endParaRPr sz="2100" b="0" i="0" u="none" strike="noStrike" cap="none">
              <a:solidFill>
                <a:schemeClr val="dk1"/>
              </a:solidFill>
              <a:latin typeface="Corbel"/>
              <a:ea typeface="Corbel"/>
              <a:cs typeface="Corbel"/>
              <a:sym typeface="Corbel"/>
            </a:endParaRPr>
          </a:p>
        </p:txBody>
      </p:sp>
      <p:grpSp>
        <p:nvGrpSpPr>
          <p:cNvPr id="371" name="Google Shape;371;p31"/>
          <p:cNvGrpSpPr/>
          <p:nvPr/>
        </p:nvGrpSpPr>
        <p:grpSpPr>
          <a:xfrm>
            <a:off x="723378" y="1440317"/>
            <a:ext cx="3796711" cy="2600797"/>
            <a:chOff x="690000" y="1038656"/>
            <a:chExt cx="3796711" cy="2600797"/>
          </a:xfrm>
        </p:grpSpPr>
        <p:pic>
          <p:nvPicPr>
            <p:cNvPr id="372" name="Google Shape;372;p31"/>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90000" y="1038663"/>
              <a:ext cx="811075" cy="811075"/>
            </a:xfrm>
            <a:prstGeom prst="rect">
              <a:avLst/>
            </a:prstGeom>
            <a:noFill/>
            <a:ln>
              <a:noFill/>
            </a:ln>
          </p:spPr>
        </p:pic>
        <p:pic>
          <p:nvPicPr>
            <p:cNvPr id="373" name="Google Shape;373;p31"/>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1692040" y="1044238"/>
              <a:ext cx="811075" cy="811075"/>
            </a:xfrm>
            <a:prstGeom prst="rect">
              <a:avLst/>
            </a:prstGeom>
            <a:noFill/>
            <a:ln>
              <a:noFill/>
            </a:ln>
          </p:spPr>
        </p:pic>
        <p:pic>
          <p:nvPicPr>
            <p:cNvPr id="374" name="Google Shape;374;p31"/>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2694080" y="1038656"/>
              <a:ext cx="829325" cy="811082"/>
            </a:xfrm>
            <a:prstGeom prst="rect">
              <a:avLst/>
            </a:prstGeom>
            <a:noFill/>
            <a:ln>
              <a:noFill/>
            </a:ln>
          </p:spPr>
        </p:pic>
        <p:pic>
          <p:nvPicPr>
            <p:cNvPr id="375" name="Google Shape;375;p31"/>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2687999" y="1969500"/>
              <a:ext cx="811075" cy="811075"/>
            </a:xfrm>
            <a:prstGeom prst="rect">
              <a:avLst/>
            </a:prstGeom>
            <a:noFill/>
            <a:ln>
              <a:noFill/>
            </a:ln>
          </p:spPr>
        </p:pic>
        <p:pic>
          <p:nvPicPr>
            <p:cNvPr id="376" name="Google Shape;376;p31"/>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690000" y="1990363"/>
              <a:ext cx="811075" cy="769350"/>
            </a:xfrm>
            <a:prstGeom prst="rect">
              <a:avLst/>
            </a:prstGeom>
            <a:noFill/>
            <a:ln>
              <a:noFill/>
            </a:ln>
          </p:spPr>
        </p:pic>
        <p:pic>
          <p:nvPicPr>
            <p:cNvPr id="377" name="Google Shape;377;p31"/>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1719362" y="1969500"/>
              <a:ext cx="750350" cy="811075"/>
            </a:xfrm>
            <a:prstGeom prst="rect">
              <a:avLst/>
            </a:prstGeom>
            <a:noFill/>
            <a:ln>
              <a:noFill/>
            </a:ln>
          </p:spPr>
        </p:pic>
        <p:pic>
          <p:nvPicPr>
            <p:cNvPr id="378" name="Google Shape;378;p31"/>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3714371" y="1065100"/>
              <a:ext cx="769350" cy="769350"/>
            </a:xfrm>
            <a:prstGeom prst="rect">
              <a:avLst/>
            </a:prstGeom>
            <a:noFill/>
            <a:ln>
              <a:noFill/>
            </a:ln>
          </p:spPr>
        </p:pic>
        <p:pic>
          <p:nvPicPr>
            <p:cNvPr id="379" name="Google Shape;379;p31"/>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a:off x="1613838" y="2894786"/>
              <a:ext cx="769350" cy="743400"/>
            </a:xfrm>
            <a:prstGeom prst="rect">
              <a:avLst/>
            </a:prstGeom>
            <a:noFill/>
            <a:ln>
              <a:noFill/>
            </a:ln>
          </p:spPr>
        </p:pic>
        <p:pic>
          <p:nvPicPr>
            <p:cNvPr id="380" name="Google Shape;380;p31"/>
            <p:cNvPicPr preferRelativeResize="0"/>
            <p:nvPr/>
          </p:nvPicPr>
          <p:blipFill rotWithShape="1">
            <a:blip r:embed="rId13">
              <a:alphaModFix/>
            </a:blip>
            <a:srcRect/>
            <a:stretch/>
          </p:blipFill>
          <p:spPr>
            <a:xfrm>
              <a:off x="710863" y="2870126"/>
              <a:ext cx="769350" cy="769327"/>
            </a:xfrm>
            <a:prstGeom prst="rect">
              <a:avLst/>
            </a:prstGeom>
            <a:noFill/>
            <a:ln>
              <a:noFill/>
            </a:ln>
          </p:spPr>
        </p:pic>
        <p:pic>
          <p:nvPicPr>
            <p:cNvPr id="381" name="Google Shape;381;p31"/>
            <p:cNvPicPr preferRelativeResize="0"/>
            <p:nvPr/>
          </p:nvPicPr>
          <p:blipFill rotWithShape="1">
            <a:blip r:embed="rId14" cstate="screen">
              <a:alphaModFix/>
              <a:extLst>
                <a:ext uri="{28A0092B-C50C-407E-A947-70E740481C1C}">
                  <a14:useLocalDpi xmlns:a14="http://schemas.microsoft.com/office/drawing/2010/main"/>
                </a:ext>
              </a:extLst>
            </a:blip>
            <a:srcRect/>
            <a:stretch/>
          </p:blipFill>
          <p:spPr>
            <a:xfrm>
              <a:off x="3717361" y="1989925"/>
              <a:ext cx="769350" cy="769099"/>
            </a:xfrm>
            <a:prstGeom prst="rect">
              <a:avLst/>
            </a:prstGeom>
            <a:noFill/>
            <a:ln>
              <a:noFill/>
            </a:ln>
          </p:spPr>
        </p:pic>
      </p:grpSp>
      <p:sp>
        <p:nvSpPr>
          <p:cNvPr id="382" name="Google Shape;382;p31"/>
          <p:cNvSpPr txBox="1"/>
          <p:nvPr/>
        </p:nvSpPr>
        <p:spPr>
          <a:xfrm>
            <a:off x="662635" y="862458"/>
            <a:ext cx="3315900" cy="594600"/>
          </a:xfrm>
          <a:prstGeom prst="rect">
            <a:avLst/>
          </a:prstGeom>
          <a:noFill/>
          <a:ln>
            <a:noFill/>
          </a:ln>
        </p:spPr>
        <p:txBody>
          <a:bodyPr spcFirstLastPara="1" wrap="square" lIns="68575" tIns="34275" rIns="68575" bIns="34275" anchor="ctr" anchorCtr="0">
            <a:noAutofit/>
          </a:bodyPr>
          <a:lstStyle/>
          <a:p>
            <a:pPr marL="0" marR="0" lvl="0" indent="0" algn="l" rtl="0">
              <a:lnSpc>
                <a:spcPct val="114999"/>
              </a:lnSpc>
              <a:spcBef>
                <a:spcPts val="0"/>
              </a:spcBef>
              <a:spcAft>
                <a:spcPts val="0"/>
              </a:spcAft>
              <a:buClr>
                <a:srgbClr val="000000"/>
              </a:buClr>
              <a:buSzPts val="4500"/>
              <a:buFont typeface="Arial"/>
              <a:buNone/>
            </a:pPr>
            <a:r>
              <a:rPr lang="es-419" sz="2000" b="1" i="0" u="none" strike="noStrike" cap="none">
                <a:solidFill>
                  <a:srgbClr val="40BEBE"/>
                </a:solidFill>
                <a:latin typeface="Montserrat"/>
                <a:ea typeface="Montserrat"/>
                <a:cs typeface="Montserrat"/>
                <a:sym typeface="Montserrat"/>
              </a:rPr>
              <a:t>Steering Committee</a:t>
            </a:r>
            <a:endParaRPr sz="2000" b="1" i="0" u="none" strike="noStrike" cap="none">
              <a:solidFill>
                <a:srgbClr val="40BEBE"/>
              </a:solidFill>
              <a:latin typeface="Montserrat"/>
              <a:ea typeface="Montserrat"/>
              <a:cs typeface="Montserrat"/>
              <a:sym typeface="Montserrat"/>
            </a:endParaRPr>
          </a:p>
        </p:txBody>
      </p:sp>
      <p:sp>
        <p:nvSpPr>
          <p:cNvPr id="383" name="Google Shape;383;p31"/>
          <p:cNvSpPr txBox="1"/>
          <p:nvPr/>
        </p:nvSpPr>
        <p:spPr>
          <a:xfrm>
            <a:off x="784200" y="4086190"/>
            <a:ext cx="3815700" cy="594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1200"/>
              </a:spcBef>
              <a:spcAft>
                <a:spcPts val="1200"/>
              </a:spcAft>
              <a:buClr>
                <a:schemeClr val="dk1"/>
              </a:buClr>
              <a:buSzPts val="1100"/>
              <a:buFont typeface="Arial"/>
              <a:buNone/>
            </a:pPr>
            <a:r>
              <a:rPr lang="es-419" sz="1200" b="1" i="0" u="none" strike="noStrike" cap="none">
                <a:solidFill>
                  <a:srgbClr val="9645C0"/>
                </a:solidFill>
                <a:latin typeface="Montserrat"/>
                <a:ea typeface="Montserrat"/>
                <a:cs typeface="Montserrat"/>
                <a:sym typeface="Montserrat"/>
              </a:rPr>
              <a:t>We put diversity and complementary perspectives at the core</a:t>
            </a:r>
            <a:endParaRPr sz="1900" b="1" i="0" u="none" strike="noStrike" cap="none">
              <a:solidFill>
                <a:srgbClr val="9645C0"/>
              </a:solidFill>
              <a:latin typeface="Arial"/>
              <a:ea typeface="Arial"/>
              <a:cs typeface="Arial"/>
              <a:sym typeface="Arial"/>
            </a:endParaRPr>
          </a:p>
        </p:txBody>
      </p:sp>
      <p:grpSp>
        <p:nvGrpSpPr>
          <p:cNvPr id="384" name="Google Shape;384;p31"/>
          <p:cNvGrpSpPr/>
          <p:nvPr/>
        </p:nvGrpSpPr>
        <p:grpSpPr>
          <a:xfrm>
            <a:off x="5026175" y="851334"/>
            <a:ext cx="3315900" cy="1426369"/>
            <a:chOff x="5026175" y="795713"/>
            <a:chExt cx="3315900" cy="1426369"/>
          </a:xfrm>
        </p:grpSpPr>
        <p:grpSp>
          <p:nvGrpSpPr>
            <p:cNvPr id="385" name="Google Shape;385;p31"/>
            <p:cNvGrpSpPr/>
            <p:nvPr/>
          </p:nvGrpSpPr>
          <p:grpSpPr>
            <a:xfrm>
              <a:off x="5166925" y="1238682"/>
              <a:ext cx="3034400" cy="983400"/>
              <a:chOff x="5376425" y="1304765"/>
              <a:chExt cx="3034400" cy="983400"/>
            </a:xfrm>
          </p:grpSpPr>
          <p:pic>
            <p:nvPicPr>
              <p:cNvPr id="386" name="Google Shape;386;p31"/>
              <p:cNvPicPr preferRelativeResize="0"/>
              <p:nvPr/>
            </p:nvPicPr>
            <p:blipFill rotWithShape="1">
              <a:blip r:embed="rId15">
                <a:alphaModFix/>
              </a:blip>
              <a:srcRect/>
              <a:stretch/>
            </p:blipFill>
            <p:spPr>
              <a:xfrm>
                <a:off x="5376425" y="1428853"/>
                <a:ext cx="1033685" cy="769100"/>
              </a:xfrm>
              <a:prstGeom prst="rect">
                <a:avLst/>
              </a:prstGeom>
              <a:noFill/>
              <a:ln>
                <a:noFill/>
              </a:ln>
              <a:effectLst>
                <a:outerShdw blurRad="57150" dist="19050" dir="5400000" algn="bl" rotWithShape="0">
                  <a:srgbClr val="000000">
                    <a:alpha val="49410"/>
                  </a:srgbClr>
                </a:outerShdw>
              </a:effectLst>
            </p:spPr>
          </p:pic>
          <p:sp>
            <p:nvSpPr>
              <p:cNvPr id="387" name="Google Shape;387;p31"/>
              <p:cNvSpPr txBox="1"/>
              <p:nvPr/>
            </p:nvSpPr>
            <p:spPr>
              <a:xfrm>
                <a:off x="6498625" y="1304765"/>
                <a:ext cx="1912200" cy="983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s-419" sz="1100" b="0" i="0" u="none" strike="noStrike" cap="none">
                    <a:solidFill>
                      <a:schemeClr val="dk1"/>
                    </a:solidFill>
                    <a:latin typeface="Montserrat"/>
                    <a:ea typeface="Montserrat"/>
                    <a:cs typeface="Montserrat"/>
                    <a:sym typeface="Montserrat"/>
                  </a:rPr>
                  <a:t>An initiative developed within the </a:t>
                </a:r>
                <a:r>
                  <a:rPr lang="es-419" sz="1100" b="1" i="0" u="none" strike="noStrike" cap="none">
                    <a:solidFill>
                      <a:schemeClr val="dk1"/>
                    </a:solidFill>
                    <a:latin typeface="Montserrat"/>
                    <a:ea typeface="Montserrat"/>
                    <a:cs typeface="Montserrat"/>
                    <a:sym typeface="Montserrat"/>
                  </a:rPr>
                  <a:t>Life Sciences Department</a:t>
                </a:r>
                <a:r>
                  <a:rPr lang="es-419" sz="1100" b="0" i="0" u="none" strike="noStrike" cap="none">
                    <a:solidFill>
                      <a:schemeClr val="dk1"/>
                    </a:solidFill>
                    <a:latin typeface="Montserrat"/>
                    <a:ea typeface="Montserrat"/>
                    <a:cs typeface="Montserrat"/>
                    <a:sym typeface="Montserrat"/>
                  </a:rPr>
                  <a:t> aiming to promote equity and excellence in the field</a:t>
                </a:r>
                <a:endParaRPr sz="1100" b="0" i="0" u="none" strike="noStrike" cap="none">
                  <a:solidFill>
                    <a:schemeClr val="dk1"/>
                  </a:solidFill>
                  <a:latin typeface="Montserrat"/>
                  <a:ea typeface="Montserrat"/>
                  <a:cs typeface="Montserrat"/>
                  <a:sym typeface="Montserrat"/>
                </a:endParaRPr>
              </a:p>
            </p:txBody>
          </p:sp>
        </p:grpSp>
        <p:sp>
          <p:nvSpPr>
            <p:cNvPr id="388" name="Google Shape;388;p31"/>
            <p:cNvSpPr txBox="1"/>
            <p:nvPr/>
          </p:nvSpPr>
          <p:spPr>
            <a:xfrm>
              <a:off x="5026175" y="795713"/>
              <a:ext cx="3315900" cy="594600"/>
            </a:xfrm>
            <a:prstGeom prst="rect">
              <a:avLst/>
            </a:prstGeom>
            <a:noFill/>
            <a:ln>
              <a:noFill/>
            </a:ln>
          </p:spPr>
          <p:txBody>
            <a:bodyPr spcFirstLastPara="1" wrap="square" lIns="68575" tIns="34275" rIns="68575" bIns="34275" anchor="ctr" anchorCtr="0">
              <a:noAutofit/>
            </a:bodyPr>
            <a:lstStyle/>
            <a:p>
              <a:pPr marL="0" marR="0" lvl="0" indent="0" algn="ctr" rtl="0">
                <a:lnSpc>
                  <a:spcPct val="114999"/>
                </a:lnSpc>
                <a:spcBef>
                  <a:spcPts val="0"/>
                </a:spcBef>
                <a:spcAft>
                  <a:spcPts val="0"/>
                </a:spcAft>
                <a:buClr>
                  <a:srgbClr val="000000"/>
                </a:buClr>
                <a:buSzPts val="4500"/>
                <a:buFont typeface="Arial"/>
                <a:buNone/>
              </a:pPr>
              <a:r>
                <a:rPr lang="es-419" sz="2000" b="1" i="0" u="none" strike="noStrike" cap="none">
                  <a:solidFill>
                    <a:srgbClr val="202124"/>
                  </a:solidFill>
                  <a:latin typeface="Montserrat"/>
                  <a:ea typeface="Montserrat"/>
                  <a:cs typeface="Montserrat"/>
                  <a:sym typeface="Montserrat"/>
                </a:rPr>
                <a:t>Department Support</a:t>
              </a:r>
              <a:endParaRPr sz="2000" b="1" i="0" u="none" strike="noStrike" cap="none">
                <a:solidFill>
                  <a:srgbClr val="202124"/>
                </a:solidFill>
                <a:latin typeface="Montserrat"/>
                <a:ea typeface="Montserrat"/>
                <a:cs typeface="Montserrat"/>
                <a:sym typeface="Montserrat"/>
              </a:endParaRPr>
            </a:p>
          </p:txBody>
        </p:sp>
      </p:grpSp>
      <p:grpSp>
        <p:nvGrpSpPr>
          <p:cNvPr id="389" name="Google Shape;389;p31"/>
          <p:cNvGrpSpPr/>
          <p:nvPr/>
        </p:nvGrpSpPr>
        <p:grpSpPr>
          <a:xfrm>
            <a:off x="5023441" y="3414871"/>
            <a:ext cx="3315900" cy="1234645"/>
            <a:chOff x="5070672" y="2393048"/>
            <a:chExt cx="3315900" cy="1234645"/>
          </a:xfrm>
        </p:grpSpPr>
        <p:sp>
          <p:nvSpPr>
            <p:cNvPr id="390" name="Google Shape;390;p31"/>
            <p:cNvSpPr txBox="1"/>
            <p:nvPr/>
          </p:nvSpPr>
          <p:spPr>
            <a:xfrm>
              <a:off x="5352072" y="2824893"/>
              <a:ext cx="2753100" cy="8028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s-419" sz="1100" b="0" i="0" u="none" strike="noStrike" cap="none">
                  <a:solidFill>
                    <a:schemeClr val="dk1"/>
                  </a:solidFill>
                  <a:latin typeface="Montserrat"/>
                  <a:ea typeface="Montserrat"/>
                  <a:cs typeface="Montserrat"/>
                  <a:sym typeface="Montserrat"/>
                </a:rPr>
                <a:t>Expert </a:t>
              </a:r>
              <a:r>
                <a:rPr lang="es-419" sz="1100" b="1" i="0" u="none" strike="noStrike" cap="none">
                  <a:solidFill>
                    <a:schemeClr val="dk1"/>
                  </a:solidFill>
                  <a:latin typeface="Montserrat"/>
                  <a:ea typeface="Montserrat"/>
                  <a:cs typeface="Montserrat"/>
                  <a:sym typeface="Montserrat"/>
                </a:rPr>
                <a:t>consultative group offering strategic insights</a:t>
              </a:r>
              <a:r>
                <a:rPr lang="es-419" sz="1100" b="0" i="0" u="none" strike="noStrike" cap="none">
                  <a:solidFill>
                    <a:schemeClr val="dk1"/>
                  </a:solidFill>
                  <a:latin typeface="Montserrat"/>
                  <a:ea typeface="Montserrat"/>
                  <a:cs typeface="Montserrat"/>
                  <a:sym typeface="Montserrat"/>
                </a:rPr>
                <a:t> and diverse perspectives to guide the project</a:t>
              </a:r>
              <a:endParaRPr sz="1100" b="0" i="0" u="none" strike="noStrike" cap="none">
                <a:solidFill>
                  <a:schemeClr val="dk1"/>
                </a:solidFill>
                <a:latin typeface="Montserrat"/>
                <a:ea typeface="Montserrat"/>
                <a:cs typeface="Montserrat"/>
                <a:sym typeface="Montserrat"/>
              </a:endParaRPr>
            </a:p>
          </p:txBody>
        </p:sp>
        <p:sp>
          <p:nvSpPr>
            <p:cNvPr id="391" name="Google Shape;391;p31"/>
            <p:cNvSpPr txBox="1"/>
            <p:nvPr/>
          </p:nvSpPr>
          <p:spPr>
            <a:xfrm>
              <a:off x="5070672" y="2393048"/>
              <a:ext cx="3315900" cy="594600"/>
            </a:xfrm>
            <a:prstGeom prst="rect">
              <a:avLst/>
            </a:prstGeom>
            <a:noFill/>
            <a:ln>
              <a:noFill/>
            </a:ln>
          </p:spPr>
          <p:txBody>
            <a:bodyPr spcFirstLastPara="1" wrap="square" lIns="68575" tIns="34275" rIns="68575" bIns="34275" anchor="ctr" anchorCtr="0">
              <a:noAutofit/>
            </a:bodyPr>
            <a:lstStyle/>
            <a:p>
              <a:pPr marL="0" marR="0" lvl="0" indent="0" algn="ctr" rtl="0">
                <a:lnSpc>
                  <a:spcPct val="114999"/>
                </a:lnSpc>
                <a:spcBef>
                  <a:spcPts val="0"/>
                </a:spcBef>
                <a:spcAft>
                  <a:spcPts val="0"/>
                </a:spcAft>
                <a:buClr>
                  <a:srgbClr val="000000"/>
                </a:buClr>
                <a:buSzPts val="4500"/>
                <a:buFont typeface="Arial"/>
                <a:buNone/>
              </a:pPr>
              <a:r>
                <a:rPr lang="es-419" sz="1600" b="1" i="0" u="none" strike="noStrike" cap="none">
                  <a:solidFill>
                    <a:srgbClr val="202124"/>
                  </a:solidFill>
                  <a:latin typeface="Montserrat"/>
                  <a:ea typeface="Montserrat"/>
                  <a:cs typeface="Montserrat"/>
                  <a:sym typeface="Montserrat"/>
                </a:rPr>
                <a:t>International Advisory Board</a:t>
              </a:r>
              <a:endParaRPr sz="1600" b="1" i="0" u="none" strike="noStrike" cap="none">
                <a:solidFill>
                  <a:srgbClr val="202124"/>
                </a:solidFill>
                <a:latin typeface="Montserrat"/>
                <a:ea typeface="Montserrat"/>
                <a:cs typeface="Montserrat"/>
                <a:sym typeface="Montserrat"/>
              </a:endParaRPr>
            </a:p>
          </p:txBody>
        </p:sp>
      </p:grpSp>
      <p:grpSp>
        <p:nvGrpSpPr>
          <p:cNvPr id="392" name="Google Shape;392;p31"/>
          <p:cNvGrpSpPr/>
          <p:nvPr/>
        </p:nvGrpSpPr>
        <p:grpSpPr>
          <a:xfrm>
            <a:off x="4998402" y="2372800"/>
            <a:ext cx="3315900" cy="943920"/>
            <a:chOff x="5070672" y="3743039"/>
            <a:chExt cx="3315900" cy="943920"/>
          </a:xfrm>
        </p:grpSpPr>
        <p:sp>
          <p:nvSpPr>
            <p:cNvPr id="393" name="Google Shape;393;p31"/>
            <p:cNvSpPr txBox="1"/>
            <p:nvPr/>
          </p:nvSpPr>
          <p:spPr>
            <a:xfrm>
              <a:off x="5246172" y="4163759"/>
              <a:ext cx="2964900" cy="523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419" sz="1100" b="0" i="0" u="none" strike="noStrike" cap="none">
                  <a:solidFill>
                    <a:srgbClr val="3B3B3B"/>
                  </a:solidFill>
                  <a:latin typeface="Montserrat"/>
                  <a:ea typeface="Montserrat"/>
                  <a:cs typeface="Montserrat"/>
                  <a:sym typeface="Montserrat"/>
                </a:rPr>
                <a:t>Powered by </a:t>
              </a:r>
              <a:r>
                <a:rPr lang="es-419" sz="1100" b="1" i="0" u="none" strike="noStrike" cap="none">
                  <a:solidFill>
                    <a:srgbClr val="3B3B3B"/>
                  </a:solidFill>
                  <a:latin typeface="Montserrat"/>
                  <a:ea typeface="Montserrat"/>
                  <a:cs typeface="Montserrat"/>
                  <a:sym typeface="Montserrat"/>
                </a:rPr>
                <a:t>volunteer commitment and collaboration</a:t>
              </a:r>
              <a:endParaRPr sz="1100" b="1" i="0" u="none" strike="noStrike" cap="none">
                <a:solidFill>
                  <a:srgbClr val="3B3B3B"/>
                </a:solidFill>
                <a:latin typeface="Montserrat"/>
                <a:ea typeface="Montserrat"/>
                <a:cs typeface="Montserrat"/>
                <a:sym typeface="Montserrat"/>
              </a:endParaRPr>
            </a:p>
          </p:txBody>
        </p:sp>
        <p:sp>
          <p:nvSpPr>
            <p:cNvPr id="394" name="Google Shape;394;p31"/>
            <p:cNvSpPr txBox="1"/>
            <p:nvPr/>
          </p:nvSpPr>
          <p:spPr>
            <a:xfrm>
              <a:off x="5070672" y="3743039"/>
              <a:ext cx="3315900" cy="594600"/>
            </a:xfrm>
            <a:prstGeom prst="rect">
              <a:avLst/>
            </a:prstGeom>
            <a:noFill/>
            <a:ln>
              <a:noFill/>
            </a:ln>
          </p:spPr>
          <p:txBody>
            <a:bodyPr spcFirstLastPara="1" wrap="square" lIns="68575" tIns="34275" rIns="68575" bIns="34275" anchor="ctr" anchorCtr="0">
              <a:noAutofit/>
            </a:bodyPr>
            <a:lstStyle/>
            <a:p>
              <a:pPr marL="0" marR="0" lvl="0" indent="0" algn="ctr" rtl="0">
                <a:lnSpc>
                  <a:spcPct val="114999"/>
                </a:lnSpc>
                <a:spcBef>
                  <a:spcPts val="0"/>
                </a:spcBef>
                <a:spcAft>
                  <a:spcPts val="0"/>
                </a:spcAft>
                <a:buClr>
                  <a:srgbClr val="000000"/>
                </a:buClr>
                <a:buSzPts val="4500"/>
                <a:buFont typeface="Arial"/>
                <a:buNone/>
              </a:pPr>
              <a:r>
                <a:rPr lang="es-419" sz="1700" b="1" i="0" u="none" strike="noStrike" cap="none">
                  <a:solidFill>
                    <a:srgbClr val="202124"/>
                  </a:solidFill>
                  <a:latin typeface="Montserrat"/>
                  <a:ea typeface="Montserrat"/>
                  <a:cs typeface="Montserrat"/>
                  <a:sym typeface="Montserrat"/>
                </a:rPr>
                <a:t>Volunteers</a:t>
              </a:r>
              <a:endParaRPr sz="1700" b="1" i="0" u="none" strike="noStrike" cap="none">
                <a:solidFill>
                  <a:srgbClr val="202124"/>
                </a:solidFill>
                <a:latin typeface="Montserrat"/>
                <a:ea typeface="Montserrat"/>
                <a:cs typeface="Montserrat"/>
                <a:sym typeface="Montserrat"/>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cxnSp>
        <p:nvCxnSpPr>
          <p:cNvPr id="399" name="Google Shape;399;p32"/>
          <p:cNvCxnSpPr/>
          <p:nvPr/>
        </p:nvCxnSpPr>
        <p:spPr>
          <a:xfrm>
            <a:off x="5719219" y="2547150"/>
            <a:ext cx="7500" cy="494700"/>
          </a:xfrm>
          <a:prstGeom prst="straightConnector1">
            <a:avLst/>
          </a:prstGeom>
          <a:noFill/>
          <a:ln w="38100" cap="flat" cmpd="sng">
            <a:solidFill>
              <a:srgbClr val="FFE599"/>
            </a:solidFill>
            <a:prstDash val="solid"/>
            <a:round/>
            <a:headEnd type="none" w="sm" len="sm"/>
            <a:tailEnd type="oval" w="med" len="med"/>
          </a:ln>
        </p:spPr>
      </p:cxnSp>
      <p:cxnSp>
        <p:nvCxnSpPr>
          <p:cNvPr id="400" name="Google Shape;400;p32"/>
          <p:cNvCxnSpPr/>
          <p:nvPr/>
        </p:nvCxnSpPr>
        <p:spPr>
          <a:xfrm rot="10800000">
            <a:off x="5009279" y="2551212"/>
            <a:ext cx="12000" cy="888900"/>
          </a:xfrm>
          <a:prstGeom prst="straightConnector1">
            <a:avLst/>
          </a:prstGeom>
          <a:noFill/>
          <a:ln w="38100" cap="flat" cmpd="sng">
            <a:solidFill>
              <a:srgbClr val="F47D20"/>
            </a:solidFill>
            <a:prstDash val="solid"/>
            <a:round/>
            <a:headEnd type="oval" w="med" len="med"/>
            <a:tailEnd type="none" w="sm" len="sm"/>
          </a:ln>
        </p:spPr>
      </p:cxnSp>
      <p:cxnSp>
        <p:nvCxnSpPr>
          <p:cNvPr id="401" name="Google Shape;401;p32"/>
          <p:cNvCxnSpPr>
            <a:stCxn id="402" idx="2"/>
          </p:cNvCxnSpPr>
          <p:nvPr/>
        </p:nvCxnSpPr>
        <p:spPr>
          <a:xfrm>
            <a:off x="7038125" y="1111157"/>
            <a:ext cx="600" cy="1559400"/>
          </a:xfrm>
          <a:prstGeom prst="straightConnector1">
            <a:avLst/>
          </a:prstGeom>
          <a:noFill/>
          <a:ln w="38100" cap="flat" cmpd="sng">
            <a:solidFill>
              <a:schemeClr val="dk1"/>
            </a:solidFill>
            <a:prstDash val="solid"/>
            <a:round/>
            <a:headEnd type="oval" w="med" len="med"/>
            <a:tailEnd type="none" w="sm" len="sm"/>
          </a:ln>
        </p:spPr>
      </p:cxnSp>
      <p:cxnSp>
        <p:nvCxnSpPr>
          <p:cNvPr id="403" name="Google Shape;403;p32"/>
          <p:cNvCxnSpPr/>
          <p:nvPr/>
        </p:nvCxnSpPr>
        <p:spPr>
          <a:xfrm>
            <a:off x="7478350" y="1601041"/>
            <a:ext cx="9900" cy="1030800"/>
          </a:xfrm>
          <a:prstGeom prst="straightConnector1">
            <a:avLst/>
          </a:prstGeom>
          <a:noFill/>
          <a:ln w="38100" cap="flat" cmpd="sng">
            <a:solidFill>
              <a:srgbClr val="F47D20"/>
            </a:solidFill>
            <a:prstDash val="solid"/>
            <a:round/>
            <a:headEnd type="oval" w="med" len="med"/>
            <a:tailEnd type="none" w="sm" len="sm"/>
          </a:ln>
        </p:spPr>
      </p:cxnSp>
      <p:cxnSp>
        <p:nvCxnSpPr>
          <p:cNvPr id="404" name="Google Shape;404;p32"/>
          <p:cNvCxnSpPr/>
          <p:nvPr/>
        </p:nvCxnSpPr>
        <p:spPr>
          <a:xfrm>
            <a:off x="7098963" y="2653288"/>
            <a:ext cx="7500" cy="494700"/>
          </a:xfrm>
          <a:prstGeom prst="straightConnector1">
            <a:avLst/>
          </a:prstGeom>
          <a:noFill/>
          <a:ln w="38100" cap="flat" cmpd="sng">
            <a:solidFill>
              <a:srgbClr val="FFE599"/>
            </a:solidFill>
            <a:prstDash val="solid"/>
            <a:round/>
            <a:headEnd type="none" w="sm" len="sm"/>
            <a:tailEnd type="oval" w="med" len="med"/>
          </a:ln>
        </p:spPr>
      </p:cxnSp>
      <p:cxnSp>
        <p:nvCxnSpPr>
          <p:cNvPr id="405" name="Google Shape;405;p32"/>
          <p:cNvCxnSpPr/>
          <p:nvPr/>
        </p:nvCxnSpPr>
        <p:spPr>
          <a:xfrm flipH="1">
            <a:off x="6795625" y="2520600"/>
            <a:ext cx="2400" cy="1271700"/>
          </a:xfrm>
          <a:prstGeom prst="straightConnector1">
            <a:avLst/>
          </a:prstGeom>
          <a:noFill/>
          <a:ln w="38100" cap="flat" cmpd="sng">
            <a:solidFill>
              <a:srgbClr val="FFE599"/>
            </a:solidFill>
            <a:prstDash val="solid"/>
            <a:round/>
            <a:headEnd type="none" w="sm" len="sm"/>
            <a:tailEnd type="oval" w="med" len="med"/>
          </a:ln>
        </p:spPr>
      </p:cxnSp>
      <p:cxnSp>
        <p:nvCxnSpPr>
          <p:cNvPr id="406" name="Google Shape;406;p32"/>
          <p:cNvCxnSpPr/>
          <p:nvPr/>
        </p:nvCxnSpPr>
        <p:spPr>
          <a:xfrm rot="10800000">
            <a:off x="6488750" y="2505005"/>
            <a:ext cx="10500" cy="1861200"/>
          </a:xfrm>
          <a:prstGeom prst="straightConnector1">
            <a:avLst/>
          </a:prstGeom>
          <a:noFill/>
          <a:ln w="38100" cap="flat" cmpd="sng">
            <a:solidFill>
              <a:srgbClr val="FFE599"/>
            </a:solidFill>
            <a:prstDash val="solid"/>
            <a:round/>
            <a:headEnd type="oval" w="med" len="med"/>
            <a:tailEnd type="none" w="sm" len="sm"/>
          </a:ln>
        </p:spPr>
      </p:cxnSp>
      <p:cxnSp>
        <p:nvCxnSpPr>
          <p:cNvPr id="407" name="Google Shape;407;p32"/>
          <p:cNvCxnSpPr/>
          <p:nvPr/>
        </p:nvCxnSpPr>
        <p:spPr>
          <a:xfrm>
            <a:off x="5468332" y="2095938"/>
            <a:ext cx="300" cy="483900"/>
          </a:xfrm>
          <a:prstGeom prst="straightConnector1">
            <a:avLst/>
          </a:prstGeom>
          <a:noFill/>
          <a:ln w="38100" cap="flat" cmpd="sng">
            <a:solidFill>
              <a:srgbClr val="FFE599"/>
            </a:solidFill>
            <a:prstDash val="solid"/>
            <a:round/>
            <a:headEnd type="oval" w="med" len="med"/>
            <a:tailEnd type="none" w="sm" len="sm"/>
          </a:ln>
        </p:spPr>
      </p:cxnSp>
      <p:cxnSp>
        <p:nvCxnSpPr>
          <p:cNvPr id="408" name="Google Shape;408;p32"/>
          <p:cNvCxnSpPr/>
          <p:nvPr/>
        </p:nvCxnSpPr>
        <p:spPr>
          <a:xfrm>
            <a:off x="826900" y="1982250"/>
            <a:ext cx="3900" cy="589500"/>
          </a:xfrm>
          <a:prstGeom prst="straightConnector1">
            <a:avLst/>
          </a:prstGeom>
          <a:noFill/>
          <a:ln w="38100" cap="flat" cmpd="sng">
            <a:solidFill>
              <a:srgbClr val="F47D20"/>
            </a:solidFill>
            <a:prstDash val="solid"/>
            <a:round/>
            <a:headEnd type="oval" w="med" len="med"/>
            <a:tailEnd type="none" w="sm" len="sm"/>
          </a:ln>
        </p:spPr>
      </p:cxnSp>
      <p:cxnSp>
        <p:nvCxnSpPr>
          <p:cNvPr id="409" name="Google Shape;409;p32"/>
          <p:cNvCxnSpPr/>
          <p:nvPr/>
        </p:nvCxnSpPr>
        <p:spPr>
          <a:xfrm rot="10800000">
            <a:off x="3562521" y="2675427"/>
            <a:ext cx="11100" cy="1145700"/>
          </a:xfrm>
          <a:prstGeom prst="straightConnector1">
            <a:avLst/>
          </a:prstGeom>
          <a:noFill/>
          <a:ln w="38100" cap="flat" cmpd="sng">
            <a:solidFill>
              <a:srgbClr val="FFE599"/>
            </a:solidFill>
            <a:prstDash val="solid"/>
            <a:round/>
            <a:headEnd type="oval" w="med" len="med"/>
            <a:tailEnd type="none" w="sm" len="sm"/>
          </a:ln>
        </p:spPr>
      </p:cxnSp>
      <p:cxnSp>
        <p:nvCxnSpPr>
          <p:cNvPr id="410" name="Google Shape;410;p32"/>
          <p:cNvCxnSpPr/>
          <p:nvPr/>
        </p:nvCxnSpPr>
        <p:spPr>
          <a:xfrm>
            <a:off x="4113453" y="2117288"/>
            <a:ext cx="300" cy="483900"/>
          </a:xfrm>
          <a:prstGeom prst="straightConnector1">
            <a:avLst/>
          </a:prstGeom>
          <a:noFill/>
          <a:ln w="38100" cap="flat" cmpd="sng">
            <a:solidFill>
              <a:srgbClr val="FFE599"/>
            </a:solidFill>
            <a:prstDash val="solid"/>
            <a:round/>
            <a:headEnd type="oval" w="med" len="med"/>
            <a:tailEnd type="none" w="sm" len="sm"/>
          </a:ln>
        </p:spPr>
      </p:cxnSp>
      <p:sp>
        <p:nvSpPr>
          <p:cNvPr id="411" name="Google Shape;411;p32"/>
          <p:cNvSpPr txBox="1">
            <a:spLocks noGrp="1"/>
          </p:cNvSpPr>
          <p:nvPr>
            <p:ph type="title"/>
          </p:nvPr>
        </p:nvSpPr>
        <p:spPr>
          <a:xfrm>
            <a:off x="552449" y="0"/>
            <a:ext cx="6485700" cy="707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200"/>
              <a:buNone/>
            </a:pPr>
            <a:r>
              <a:rPr lang="es-419" sz="2200" b="1">
                <a:solidFill>
                  <a:srgbClr val="9645C0"/>
                </a:solidFill>
                <a:latin typeface="Montserrat"/>
                <a:ea typeface="Montserrat"/>
                <a:cs typeface="Montserrat"/>
                <a:sym typeface="Montserrat"/>
              </a:rPr>
              <a:t>Timeline of main B4W activities</a:t>
            </a:r>
            <a:endParaRPr sz="2200" b="1">
              <a:solidFill>
                <a:srgbClr val="9645C0"/>
              </a:solidFill>
              <a:latin typeface="Montserrat"/>
              <a:ea typeface="Montserrat"/>
              <a:cs typeface="Montserrat"/>
              <a:sym typeface="Montserrat"/>
            </a:endParaRPr>
          </a:p>
        </p:txBody>
      </p:sp>
      <p:pic>
        <p:nvPicPr>
          <p:cNvPr id="412" name="Google Shape;412;p3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413" name="Google Shape;413;p32"/>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sp>
        <p:nvSpPr>
          <p:cNvPr id="414" name="Google Shape;414;p32"/>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5" name="Google Shape;415;p32"/>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416" name="Google Shape;416;p32"/>
          <p:cNvCxnSpPr>
            <a:stCxn id="417" idx="2"/>
          </p:cNvCxnSpPr>
          <p:nvPr/>
        </p:nvCxnSpPr>
        <p:spPr>
          <a:xfrm>
            <a:off x="4778485" y="1565913"/>
            <a:ext cx="7800" cy="975900"/>
          </a:xfrm>
          <a:prstGeom prst="straightConnector1">
            <a:avLst/>
          </a:prstGeom>
          <a:noFill/>
          <a:ln w="38100" cap="flat" cmpd="sng">
            <a:solidFill>
              <a:srgbClr val="72C9EE"/>
            </a:solidFill>
            <a:prstDash val="solid"/>
            <a:round/>
            <a:headEnd type="oval" w="med" len="med"/>
            <a:tailEnd type="none" w="sm" len="sm"/>
          </a:ln>
        </p:spPr>
      </p:cxnSp>
      <p:cxnSp>
        <p:nvCxnSpPr>
          <p:cNvPr id="418" name="Google Shape;418;p32"/>
          <p:cNvCxnSpPr/>
          <p:nvPr/>
        </p:nvCxnSpPr>
        <p:spPr>
          <a:xfrm>
            <a:off x="3775329" y="1108100"/>
            <a:ext cx="9600" cy="1433700"/>
          </a:xfrm>
          <a:prstGeom prst="straightConnector1">
            <a:avLst/>
          </a:prstGeom>
          <a:noFill/>
          <a:ln w="38100" cap="flat" cmpd="sng">
            <a:solidFill>
              <a:srgbClr val="72C9EE"/>
            </a:solidFill>
            <a:prstDash val="solid"/>
            <a:round/>
            <a:headEnd type="oval" w="med" len="med"/>
            <a:tailEnd type="none" w="sm" len="sm"/>
          </a:ln>
        </p:spPr>
      </p:cxnSp>
      <p:cxnSp>
        <p:nvCxnSpPr>
          <p:cNvPr id="419" name="Google Shape;419;p32"/>
          <p:cNvCxnSpPr/>
          <p:nvPr/>
        </p:nvCxnSpPr>
        <p:spPr>
          <a:xfrm>
            <a:off x="8169363" y="1981813"/>
            <a:ext cx="0" cy="653700"/>
          </a:xfrm>
          <a:prstGeom prst="straightConnector1">
            <a:avLst/>
          </a:prstGeom>
          <a:noFill/>
          <a:ln w="38100" cap="flat" cmpd="sng">
            <a:solidFill>
              <a:srgbClr val="72C9EE"/>
            </a:solidFill>
            <a:prstDash val="solid"/>
            <a:round/>
            <a:headEnd type="oval" w="med" len="med"/>
            <a:tailEnd type="none" w="sm" len="sm"/>
          </a:ln>
        </p:spPr>
      </p:cxnSp>
      <p:cxnSp>
        <p:nvCxnSpPr>
          <p:cNvPr id="420" name="Google Shape;420;p32"/>
          <p:cNvCxnSpPr/>
          <p:nvPr/>
        </p:nvCxnSpPr>
        <p:spPr>
          <a:xfrm flipH="1">
            <a:off x="5177250" y="1044900"/>
            <a:ext cx="1500" cy="1517100"/>
          </a:xfrm>
          <a:prstGeom prst="straightConnector1">
            <a:avLst/>
          </a:prstGeom>
          <a:noFill/>
          <a:ln w="38100" cap="flat" cmpd="sng">
            <a:solidFill>
              <a:srgbClr val="72C9EE"/>
            </a:solidFill>
            <a:prstDash val="solid"/>
            <a:round/>
            <a:headEnd type="oval" w="med" len="med"/>
            <a:tailEnd type="none" w="sm" len="sm"/>
          </a:ln>
        </p:spPr>
      </p:cxnSp>
      <p:cxnSp>
        <p:nvCxnSpPr>
          <p:cNvPr id="421" name="Google Shape;421;p32"/>
          <p:cNvCxnSpPr/>
          <p:nvPr/>
        </p:nvCxnSpPr>
        <p:spPr>
          <a:xfrm>
            <a:off x="3756737" y="2514000"/>
            <a:ext cx="8400" cy="612900"/>
          </a:xfrm>
          <a:prstGeom prst="straightConnector1">
            <a:avLst/>
          </a:prstGeom>
          <a:noFill/>
          <a:ln w="38100" cap="flat" cmpd="sng">
            <a:solidFill>
              <a:srgbClr val="9645C0"/>
            </a:solidFill>
            <a:prstDash val="solid"/>
            <a:round/>
            <a:headEnd type="none" w="sm" len="sm"/>
            <a:tailEnd type="oval" w="med" len="med"/>
          </a:ln>
        </p:spPr>
      </p:cxnSp>
      <p:cxnSp>
        <p:nvCxnSpPr>
          <p:cNvPr id="422" name="Google Shape;422;p32"/>
          <p:cNvCxnSpPr/>
          <p:nvPr/>
        </p:nvCxnSpPr>
        <p:spPr>
          <a:xfrm>
            <a:off x="1364775" y="2523425"/>
            <a:ext cx="6900" cy="749100"/>
          </a:xfrm>
          <a:prstGeom prst="straightConnector1">
            <a:avLst/>
          </a:prstGeom>
          <a:noFill/>
          <a:ln w="38100" cap="flat" cmpd="sng">
            <a:solidFill>
              <a:srgbClr val="72C9EE"/>
            </a:solidFill>
            <a:prstDash val="solid"/>
            <a:round/>
            <a:headEnd type="none" w="sm" len="sm"/>
            <a:tailEnd type="oval" w="med" len="med"/>
          </a:ln>
        </p:spPr>
      </p:cxnSp>
      <p:cxnSp>
        <p:nvCxnSpPr>
          <p:cNvPr id="423" name="Google Shape;423;p32"/>
          <p:cNvCxnSpPr/>
          <p:nvPr/>
        </p:nvCxnSpPr>
        <p:spPr>
          <a:xfrm>
            <a:off x="2108538" y="1717025"/>
            <a:ext cx="6600" cy="852300"/>
          </a:xfrm>
          <a:prstGeom prst="straightConnector1">
            <a:avLst/>
          </a:prstGeom>
          <a:noFill/>
          <a:ln w="38100" cap="flat" cmpd="sng">
            <a:solidFill>
              <a:srgbClr val="72C9EE"/>
            </a:solidFill>
            <a:prstDash val="solid"/>
            <a:round/>
            <a:headEnd type="oval" w="med" len="med"/>
            <a:tailEnd type="none" w="sm" len="sm"/>
          </a:ln>
        </p:spPr>
      </p:cxnSp>
      <p:cxnSp>
        <p:nvCxnSpPr>
          <p:cNvPr id="424" name="Google Shape;424;p32"/>
          <p:cNvCxnSpPr/>
          <p:nvPr/>
        </p:nvCxnSpPr>
        <p:spPr>
          <a:xfrm>
            <a:off x="352000" y="1161300"/>
            <a:ext cx="9300" cy="1352700"/>
          </a:xfrm>
          <a:prstGeom prst="straightConnector1">
            <a:avLst/>
          </a:prstGeom>
          <a:noFill/>
          <a:ln w="38100" cap="flat" cmpd="sng">
            <a:solidFill>
              <a:srgbClr val="9645C0"/>
            </a:solidFill>
            <a:prstDash val="solid"/>
            <a:round/>
            <a:headEnd type="none" w="sm" len="sm"/>
            <a:tailEnd type="none" w="sm" len="sm"/>
          </a:ln>
        </p:spPr>
      </p:cxnSp>
      <p:sp>
        <p:nvSpPr>
          <p:cNvPr id="425" name="Google Shape;425;p32"/>
          <p:cNvSpPr/>
          <p:nvPr/>
        </p:nvSpPr>
        <p:spPr>
          <a:xfrm>
            <a:off x="74338" y="2452500"/>
            <a:ext cx="1122900" cy="238500"/>
          </a:xfrm>
          <a:prstGeom prst="rect">
            <a:avLst/>
          </a:prstGeom>
          <a:solidFill>
            <a:srgbClr val="9645C0"/>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s-419" sz="1200" b="0" i="0" u="none" strike="noStrike" cap="none">
                <a:solidFill>
                  <a:schemeClr val="lt1"/>
                </a:solidFill>
                <a:latin typeface="Montserrat"/>
                <a:ea typeface="Montserrat"/>
                <a:cs typeface="Montserrat"/>
                <a:sym typeface="Montserrat"/>
              </a:rPr>
              <a:t>2018</a:t>
            </a:r>
            <a:endParaRPr sz="1200" b="0" i="0" u="none" strike="noStrike" cap="none">
              <a:solidFill>
                <a:schemeClr val="lt1"/>
              </a:solidFill>
              <a:latin typeface="Montserrat"/>
              <a:ea typeface="Montserrat"/>
              <a:cs typeface="Montserrat"/>
              <a:sym typeface="Montserrat"/>
            </a:endParaRPr>
          </a:p>
        </p:txBody>
      </p:sp>
      <p:sp>
        <p:nvSpPr>
          <p:cNvPr id="426" name="Google Shape;426;p32"/>
          <p:cNvSpPr/>
          <p:nvPr/>
        </p:nvSpPr>
        <p:spPr>
          <a:xfrm>
            <a:off x="1197237" y="2452500"/>
            <a:ext cx="1122900" cy="238500"/>
          </a:xfrm>
          <a:prstGeom prst="rect">
            <a:avLst/>
          </a:prstGeom>
          <a:solidFill>
            <a:srgbClr val="9645C0"/>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s-419" sz="1200" b="0" i="0" u="none" strike="noStrike" cap="none">
                <a:solidFill>
                  <a:schemeClr val="lt1"/>
                </a:solidFill>
                <a:latin typeface="Montserrat"/>
                <a:ea typeface="Montserrat"/>
                <a:cs typeface="Montserrat"/>
                <a:sym typeface="Montserrat"/>
              </a:rPr>
              <a:t>2019</a:t>
            </a:r>
            <a:endParaRPr sz="1200" b="0" i="0" u="none" strike="noStrike" cap="none">
              <a:solidFill>
                <a:schemeClr val="lt1"/>
              </a:solidFill>
              <a:latin typeface="Montserrat"/>
              <a:ea typeface="Montserrat"/>
              <a:cs typeface="Montserrat"/>
              <a:sym typeface="Montserrat"/>
            </a:endParaRPr>
          </a:p>
        </p:txBody>
      </p:sp>
      <p:sp>
        <p:nvSpPr>
          <p:cNvPr id="427" name="Google Shape;427;p32"/>
          <p:cNvSpPr/>
          <p:nvPr/>
        </p:nvSpPr>
        <p:spPr>
          <a:xfrm>
            <a:off x="2320137" y="2452500"/>
            <a:ext cx="1122900" cy="238500"/>
          </a:xfrm>
          <a:prstGeom prst="rect">
            <a:avLst/>
          </a:prstGeom>
          <a:solidFill>
            <a:srgbClr val="9645C0"/>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s-419" sz="1200" b="0" i="0" u="none" strike="noStrike" cap="none">
                <a:solidFill>
                  <a:schemeClr val="lt1"/>
                </a:solidFill>
                <a:latin typeface="Montserrat"/>
                <a:ea typeface="Montserrat"/>
                <a:cs typeface="Montserrat"/>
                <a:sym typeface="Montserrat"/>
              </a:rPr>
              <a:t>2020</a:t>
            </a:r>
            <a:endParaRPr sz="1200" b="0" i="0" u="none" strike="noStrike" cap="none">
              <a:solidFill>
                <a:schemeClr val="lt1"/>
              </a:solidFill>
              <a:latin typeface="Montserrat"/>
              <a:ea typeface="Montserrat"/>
              <a:cs typeface="Montserrat"/>
              <a:sym typeface="Montserrat"/>
            </a:endParaRPr>
          </a:p>
        </p:txBody>
      </p:sp>
      <p:sp>
        <p:nvSpPr>
          <p:cNvPr id="428" name="Google Shape;428;p32"/>
          <p:cNvSpPr/>
          <p:nvPr/>
        </p:nvSpPr>
        <p:spPr>
          <a:xfrm>
            <a:off x="3443037" y="2452500"/>
            <a:ext cx="1122900" cy="238500"/>
          </a:xfrm>
          <a:prstGeom prst="rect">
            <a:avLst/>
          </a:prstGeom>
          <a:solidFill>
            <a:srgbClr val="9645C0"/>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s-419" sz="1200" b="0" i="0" u="none" strike="noStrike" cap="none">
                <a:solidFill>
                  <a:schemeClr val="lt1"/>
                </a:solidFill>
                <a:latin typeface="Montserrat"/>
                <a:ea typeface="Montserrat"/>
                <a:cs typeface="Montserrat"/>
                <a:sym typeface="Montserrat"/>
              </a:rPr>
              <a:t>2021</a:t>
            </a:r>
            <a:endParaRPr sz="1200" b="0" i="0" u="none" strike="noStrike" cap="none">
              <a:solidFill>
                <a:schemeClr val="lt1"/>
              </a:solidFill>
              <a:latin typeface="Montserrat"/>
              <a:ea typeface="Montserrat"/>
              <a:cs typeface="Montserrat"/>
              <a:sym typeface="Montserrat"/>
            </a:endParaRPr>
          </a:p>
        </p:txBody>
      </p:sp>
      <p:sp>
        <p:nvSpPr>
          <p:cNvPr id="429" name="Google Shape;429;p32"/>
          <p:cNvSpPr/>
          <p:nvPr/>
        </p:nvSpPr>
        <p:spPr>
          <a:xfrm>
            <a:off x="4539462" y="2452500"/>
            <a:ext cx="1122900" cy="238500"/>
          </a:xfrm>
          <a:prstGeom prst="rect">
            <a:avLst/>
          </a:prstGeom>
          <a:solidFill>
            <a:srgbClr val="9645C0"/>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s-419" sz="1200" b="0" i="0" u="none" strike="noStrike" cap="none">
                <a:solidFill>
                  <a:schemeClr val="lt1"/>
                </a:solidFill>
                <a:latin typeface="Montserrat"/>
                <a:ea typeface="Montserrat"/>
                <a:cs typeface="Montserrat"/>
                <a:sym typeface="Montserrat"/>
              </a:rPr>
              <a:t>2022</a:t>
            </a:r>
            <a:endParaRPr sz="1200" b="0" i="0" u="none" strike="noStrike" cap="none">
              <a:solidFill>
                <a:schemeClr val="lt1"/>
              </a:solidFill>
              <a:latin typeface="Montserrat"/>
              <a:ea typeface="Montserrat"/>
              <a:cs typeface="Montserrat"/>
              <a:sym typeface="Montserrat"/>
            </a:endParaRPr>
          </a:p>
        </p:txBody>
      </p:sp>
      <p:sp>
        <p:nvSpPr>
          <p:cNvPr id="430" name="Google Shape;430;p32"/>
          <p:cNvSpPr/>
          <p:nvPr/>
        </p:nvSpPr>
        <p:spPr>
          <a:xfrm>
            <a:off x="5662362" y="2452500"/>
            <a:ext cx="1122900" cy="238500"/>
          </a:xfrm>
          <a:prstGeom prst="rect">
            <a:avLst/>
          </a:prstGeom>
          <a:solidFill>
            <a:srgbClr val="9645C0"/>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s-419" sz="1200" b="0" i="0" u="none" strike="noStrike" cap="none">
                <a:solidFill>
                  <a:schemeClr val="lt1"/>
                </a:solidFill>
                <a:latin typeface="Montserrat"/>
                <a:ea typeface="Montserrat"/>
                <a:cs typeface="Montserrat"/>
                <a:sym typeface="Montserrat"/>
              </a:rPr>
              <a:t>2023</a:t>
            </a:r>
            <a:endParaRPr sz="1200" b="0" i="0" u="none" strike="noStrike" cap="none">
              <a:solidFill>
                <a:schemeClr val="lt1"/>
              </a:solidFill>
              <a:latin typeface="Montserrat"/>
              <a:ea typeface="Montserrat"/>
              <a:cs typeface="Montserrat"/>
              <a:sym typeface="Montserrat"/>
            </a:endParaRPr>
          </a:p>
        </p:txBody>
      </p:sp>
      <p:sp>
        <p:nvSpPr>
          <p:cNvPr id="431" name="Google Shape;431;p32"/>
          <p:cNvSpPr/>
          <p:nvPr/>
        </p:nvSpPr>
        <p:spPr>
          <a:xfrm>
            <a:off x="6758787" y="2452500"/>
            <a:ext cx="1122900" cy="238500"/>
          </a:xfrm>
          <a:prstGeom prst="rect">
            <a:avLst/>
          </a:prstGeom>
          <a:solidFill>
            <a:srgbClr val="9645C0"/>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s-419" sz="1200" b="0" i="0" u="none" strike="noStrike" cap="none">
                <a:solidFill>
                  <a:schemeClr val="lt1"/>
                </a:solidFill>
                <a:latin typeface="Montserrat"/>
                <a:ea typeface="Montserrat"/>
                <a:cs typeface="Montserrat"/>
                <a:sym typeface="Montserrat"/>
              </a:rPr>
              <a:t>2024</a:t>
            </a:r>
            <a:endParaRPr sz="1200" b="0" i="0" u="none" strike="noStrike" cap="none">
              <a:solidFill>
                <a:schemeClr val="lt1"/>
              </a:solidFill>
              <a:latin typeface="Montserrat"/>
              <a:ea typeface="Montserrat"/>
              <a:cs typeface="Montserrat"/>
              <a:sym typeface="Montserrat"/>
            </a:endParaRPr>
          </a:p>
        </p:txBody>
      </p:sp>
      <p:sp>
        <p:nvSpPr>
          <p:cNvPr id="432" name="Google Shape;432;p32"/>
          <p:cNvSpPr/>
          <p:nvPr/>
        </p:nvSpPr>
        <p:spPr>
          <a:xfrm>
            <a:off x="7881687" y="2452500"/>
            <a:ext cx="1122900" cy="238500"/>
          </a:xfrm>
          <a:prstGeom prst="rect">
            <a:avLst/>
          </a:prstGeom>
          <a:solidFill>
            <a:srgbClr val="9645C0"/>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s-419" sz="1200" b="0" i="0" u="none" strike="noStrike" cap="none">
                <a:solidFill>
                  <a:schemeClr val="lt1"/>
                </a:solidFill>
                <a:latin typeface="Montserrat"/>
                <a:ea typeface="Montserrat"/>
                <a:cs typeface="Montserrat"/>
                <a:sym typeface="Montserrat"/>
              </a:rPr>
              <a:t>2025</a:t>
            </a:r>
            <a:endParaRPr sz="1200" b="0" i="0" u="none" strike="noStrike" cap="none">
              <a:solidFill>
                <a:schemeClr val="lt1"/>
              </a:solidFill>
              <a:latin typeface="Montserrat"/>
              <a:ea typeface="Montserrat"/>
              <a:cs typeface="Montserrat"/>
              <a:sym typeface="Montserrat"/>
            </a:endParaRPr>
          </a:p>
        </p:txBody>
      </p:sp>
      <p:pic>
        <p:nvPicPr>
          <p:cNvPr id="433" name="Google Shape;433;p32" title="rocket-spaceship-start-svgrepo-com.png"/>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8024" y="720150"/>
            <a:ext cx="655150" cy="655177"/>
          </a:xfrm>
          <a:prstGeom prst="rect">
            <a:avLst/>
          </a:prstGeom>
          <a:noFill/>
          <a:ln>
            <a:noFill/>
          </a:ln>
        </p:spPr>
      </p:pic>
      <p:sp>
        <p:nvSpPr>
          <p:cNvPr id="434" name="Google Shape;434;p32"/>
          <p:cNvSpPr txBox="1"/>
          <p:nvPr/>
        </p:nvSpPr>
        <p:spPr>
          <a:xfrm>
            <a:off x="683175" y="879600"/>
            <a:ext cx="1242600" cy="281700"/>
          </a:xfrm>
          <a:prstGeom prst="rect">
            <a:avLst/>
          </a:prstGeom>
          <a:noFill/>
          <a:ln>
            <a:noFill/>
          </a:ln>
        </p:spPr>
        <p:txBody>
          <a:bodyPr spcFirstLastPara="1" wrap="square" lIns="91425" tIns="91425" rIns="91425" bIns="91425" anchor="t" anchorCtr="0">
            <a:noAutofit/>
          </a:bodyPr>
          <a:lstStyle/>
          <a:p>
            <a:pPr marL="0" marR="0" lvl="0" indent="0" algn="l" rtl="0">
              <a:lnSpc>
                <a:spcPct val="114999"/>
              </a:lnSpc>
              <a:spcBef>
                <a:spcPts val="0"/>
              </a:spcBef>
              <a:spcAft>
                <a:spcPts val="0"/>
              </a:spcAft>
              <a:buClr>
                <a:schemeClr val="dk1"/>
              </a:buClr>
              <a:buSzPts val="6000"/>
              <a:buFont typeface="Arial"/>
              <a:buNone/>
            </a:pPr>
            <a:r>
              <a:rPr lang="es-419" sz="1200" b="1" i="0" u="none" strike="noStrike" cap="none">
                <a:solidFill>
                  <a:schemeClr val="dk1"/>
                </a:solidFill>
                <a:latin typeface="Montserrat"/>
                <a:ea typeface="Montserrat"/>
                <a:cs typeface="Montserrat"/>
                <a:sym typeface="Montserrat"/>
              </a:rPr>
              <a:t>B4W is born</a:t>
            </a:r>
            <a:endParaRPr sz="1200" b="1" i="0" u="none" strike="noStrike" cap="none">
              <a:solidFill>
                <a:schemeClr val="dk1"/>
              </a:solidFill>
              <a:latin typeface="Montserrat"/>
              <a:ea typeface="Montserrat"/>
              <a:cs typeface="Montserrat"/>
              <a:sym typeface="Montserrat"/>
            </a:endParaRPr>
          </a:p>
        </p:txBody>
      </p:sp>
      <p:pic>
        <p:nvPicPr>
          <p:cNvPr id="435" name="Google Shape;435;p32" title="people-who-support-svgrepo-com.png"/>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1933485" y="1342625"/>
            <a:ext cx="338700" cy="338700"/>
          </a:xfrm>
          <a:prstGeom prst="rect">
            <a:avLst/>
          </a:prstGeom>
          <a:noFill/>
          <a:ln>
            <a:noFill/>
          </a:ln>
        </p:spPr>
      </p:pic>
      <p:sp>
        <p:nvSpPr>
          <p:cNvPr id="436" name="Google Shape;436;p32"/>
          <p:cNvSpPr txBox="1"/>
          <p:nvPr/>
        </p:nvSpPr>
        <p:spPr>
          <a:xfrm>
            <a:off x="2241699" y="1337013"/>
            <a:ext cx="1751700" cy="482400"/>
          </a:xfrm>
          <a:prstGeom prst="rect">
            <a:avLst/>
          </a:prstGeom>
          <a:noFill/>
          <a:ln>
            <a:noFill/>
          </a:ln>
        </p:spPr>
        <p:txBody>
          <a:bodyPr spcFirstLastPara="1" wrap="square" lIns="91425" tIns="91425" rIns="91425" bIns="91425" anchor="t" anchorCtr="0">
            <a:spAutoFit/>
          </a:bodyPr>
          <a:lstStyle/>
          <a:p>
            <a:pPr marL="0" marR="0" lvl="0" indent="0" algn="l" rtl="0">
              <a:lnSpc>
                <a:spcPct val="114999"/>
              </a:lnSpc>
              <a:spcBef>
                <a:spcPts val="0"/>
              </a:spcBef>
              <a:spcAft>
                <a:spcPts val="0"/>
              </a:spcAft>
              <a:buClr>
                <a:srgbClr val="000000"/>
              </a:buClr>
              <a:buSzPts val="900"/>
              <a:buFont typeface="Arial"/>
              <a:buNone/>
            </a:pPr>
            <a:r>
              <a:rPr lang="es-419" sz="900" b="1" i="0" u="none" strike="noStrike" cap="none">
                <a:solidFill>
                  <a:schemeClr val="dk1"/>
                </a:solidFill>
                <a:latin typeface="Montserrat"/>
                <a:ea typeface="Montserrat"/>
                <a:cs typeface="Montserrat"/>
                <a:sym typeface="Montserrat"/>
              </a:rPr>
              <a:t>AdvCompBio &amp;</a:t>
            </a:r>
            <a:endParaRPr sz="900" b="1" i="0" u="none" strike="noStrike" cap="none">
              <a:solidFill>
                <a:schemeClr val="dk1"/>
              </a:solidFill>
              <a:latin typeface="Montserrat"/>
              <a:ea typeface="Montserrat"/>
              <a:cs typeface="Montserrat"/>
              <a:sym typeface="Montserrat"/>
            </a:endParaRPr>
          </a:p>
          <a:p>
            <a:pPr marL="0" marR="0" lvl="0" indent="0" algn="l" rtl="0">
              <a:lnSpc>
                <a:spcPct val="114999"/>
              </a:lnSpc>
              <a:spcBef>
                <a:spcPts val="0"/>
              </a:spcBef>
              <a:spcAft>
                <a:spcPts val="0"/>
              </a:spcAft>
              <a:buClr>
                <a:schemeClr val="dk1"/>
              </a:buClr>
              <a:buSzPts val="6000"/>
              <a:buFont typeface="Arial"/>
              <a:buNone/>
            </a:pPr>
            <a:r>
              <a:rPr lang="es-419" sz="900" b="1" i="0" u="none" strike="noStrike" cap="none">
                <a:solidFill>
                  <a:schemeClr val="dk1"/>
                </a:solidFill>
                <a:latin typeface="Montserrat"/>
                <a:ea typeface="Montserrat"/>
                <a:cs typeface="Montserrat"/>
                <a:sym typeface="Montserrat"/>
              </a:rPr>
              <a:t>Women Leaders </a:t>
            </a:r>
            <a:endParaRPr sz="900" b="1" i="0" u="none" strike="noStrike" cap="none">
              <a:solidFill>
                <a:schemeClr val="dk1"/>
              </a:solidFill>
              <a:latin typeface="Calibri"/>
              <a:ea typeface="Calibri"/>
              <a:cs typeface="Calibri"/>
              <a:sym typeface="Calibri"/>
            </a:endParaRPr>
          </a:p>
        </p:txBody>
      </p:sp>
      <p:pic>
        <p:nvPicPr>
          <p:cNvPr id="437" name="Google Shape;437;p32" title="people-who-support-svgrepo-com.png"/>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1193085" y="3306025"/>
            <a:ext cx="338700" cy="338700"/>
          </a:xfrm>
          <a:prstGeom prst="rect">
            <a:avLst/>
          </a:prstGeom>
          <a:noFill/>
          <a:ln>
            <a:noFill/>
          </a:ln>
        </p:spPr>
      </p:pic>
      <p:sp>
        <p:nvSpPr>
          <p:cNvPr id="438" name="Google Shape;438;p32"/>
          <p:cNvSpPr txBox="1"/>
          <p:nvPr/>
        </p:nvSpPr>
        <p:spPr>
          <a:xfrm>
            <a:off x="1531799" y="3217525"/>
            <a:ext cx="1751700" cy="482400"/>
          </a:xfrm>
          <a:prstGeom prst="rect">
            <a:avLst/>
          </a:prstGeom>
          <a:noFill/>
          <a:ln>
            <a:noFill/>
          </a:ln>
        </p:spPr>
        <p:txBody>
          <a:bodyPr spcFirstLastPara="1" wrap="square" lIns="91425" tIns="91425" rIns="91425" bIns="91425" anchor="t" anchorCtr="0">
            <a:spAutoFit/>
          </a:bodyPr>
          <a:lstStyle/>
          <a:p>
            <a:pPr marL="0" marR="0" lvl="0" indent="0" algn="l" rtl="0">
              <a:lnSpc>
                <a:spcPct val="114999"/>
              </a:lnSpc>
              <a:spcBef>
                <a:spcPts val="0"/>
              </a:spcBef>
              <a:spcAft>
                <a:spcPts val="0"/>
              </a:spcAft>
              <a:buClr>
                <a:schemeClr val="dk1"/>
              </a:buClr>
              <a:buSzPts val="6000"/>
              <a:buFont typeface="Arial"/>
              <a:buNone/>
            </a:pPr>
            <a:r>
              <a:rPr lang="es-419" sz="900" b="1" i="0" u="none" strike="noStrike" cap="none">
                <a:solidFill>
                  <a:schemeClr val="dk1"/>
                </a:solidFill>
                <a:latin typeface="Montserrat"/>
                <a:ea typeface="Montserrat"/>
                <a:cs typeface="Montserrat"/>
                <a:sym typeface="Montserrat"/>
              </a:rPr>
              <a:t>BSC LS</a:t>
            </a:r>
            <a:endParaRPr sz="900" b="1" i="0" u="none" strike="noStrike" cap="none">
              <a:solidFill>
                <a:schemeClr val="dk1"/>
              </a:solidFill>
              <a:latin typeface="Montserrat"/>
              <a:ea typeface="Montserrat"/>
              <a:cs typeface="Montserrat"/>
              <a:sym typeface="Montserrat"/>
            </a:endParaRPr>
          </a:p>
          <a:p>
            <a:pPr marL="0" marR="0" lvl="0" indent="0" algn="l" rtl="0">
              <a:lnSpc>
                <a:spcPct val="114999"/>
              </a:lnSpc>
              <a:spcBef>
                <a:spcPts val="0"/>
              </a:spcBef>
              <a:spcAft>
                <a:spcPts val="0"/>
              </a:spcAft>
              <a:buClr>
                <a:schemeClr val="dk1"/>
              </a:buClr>
              <a:buSzPts val="6000"/>
              <a:buFont typeface="Arial"/>
              <a:buNone/>
            </a:pPr>
            <a:r>
              <a:rPr lang="es-419" sz="900" b="1" i="0" u="none" strike="noStrike" cap="none">
                <a:solidFill>
                  <a:schemeClr val="dk1"/>
                </a:solidFill>
                <a:latin typeface="Montserrat"/>
                <a:ea typeface="Montserrat"/>
                <a:cs typeface="Montserrat"/>
                <a:sym typeface="Montserrat"/>
              </a:rPr>
              <a:t>Open Day*</a:t>
            </a:r>
            <a:endParaRPr sz="900" b="1" i="0" u="none" strike="noStrike" cap="none">
              <a:solidFill>
                <a:schemeClr val="dk1"/>
              </a:solidFill>
              <a:latin typeface="Calibri"/>
              <a:ea typeface="Calibri"/>
              <a:cs typeface="Calibri"/>
              <a:sym typeface="Calibri"/>
            </a:endParaRPr>
          </a:p>
        </p:txBody>
      </p:sp>
      <p:sp>
        <p:nvSpPr>
          <p:cNvPr id="439" name="Google Shape;439;p32"/>
          <p:cNvSpPr txBox="1"/>
          <p:nvPr/>
        </p:nvSpPr>
        <p:spPr>
          <a:xfrm>
            <a:off x="3891887" y="2899075"/>
            <a:ext cx="1558200" cy="482400"/>
          </a:xfrm>
          <a:prstGeom prst="rect">
            <a:avLst/>
          </a:prstGeom>
          <a:noFill/>
          <a:ln>
            <a:noFill/>
          </a:ln>
        </p:spPr>
        <p:txBody>
          <a:bodyPr spcFirstLastPara="1" wrap="square" lIns="91425" tIns="91425" rIns="91425" bIns="91425" anchor="t" anchorCtr="0">
            <a:spAutoFit/>
          </a:bodyPr>
          <a:lstStyle/>
          <a:p>
            <a:pPr marL="0" marR="0" lvl="0" indent="0" algn="l" rtl="0">
              <a:lnSpc>
                <a:spcPct val="114999"/>
              </a:lnSpc>
              <a:spcBef>
                <a:spcPts val="0"/>
              </a:spcBef>
              <a:spcAft>
                <a:spcPts val="0"/>
              </a:spcAft>
              <a:buClr>
                <a:schemeClr val="dk1"/>
              </a:buClr>
              <a:buSzPts val="6000"/>
              <a:buFont typeface="Arial"/>
              <a:buNone/>
            </a:pPr>
            <a:r>
              <a:rPr lang="es-419" sz="900" b="1" i="0" u="none" strike="noStrike" cap="none">
                <a:solidFill>
                  <a:schemeClr val="dk1"/>
                </a:solidFill>
                <a:latin typeface="Montserrat"/>
                <a:ea typeface="Montserrat"/>
                <a:cs typeface="Montserrat"/>
                <a:sym typeface="Montserrat"/>
              </a:rPr>
              <a:t>NEW STRATEGY</a:t>
            </a:r>
            <a:endParaRPr sz="900" b="1" i="0" u="none" strike="noStrike" cap="none">
              <a:solidFill>
                <a:schemeClr val="dk1"/>
              </a:solidFill>
              <a:latin typeface="Montserrat"/>
              <a:ea typeface="Montserrat"/>
              <a:cs typeface="Montserrat"/>
              <a:sym typeface="Montserrat"/>
            </a:endParaRPr>
          </a:p>
          <a:p>
            <a:pPr marL="0" marR="0" lvl="0" indent="0" algn="l" rtl="0">
              <a:lnSpc>
                <a:spcPct val="114999"/>
              </a:lnSpc>
              <a:spcBef>
                <a:spcPts val="0"/>
              </a:spcBef>
              <a:spcAft>
                <a:spcPts val="0"/>
              </a:spcAft>
              <a:buClr>
                <a:schemeClr val="dk1"/>
              </a:buClr>
              <a:buSzPts val="6000"/>
              <a:buFont typeface="Arial"/>
              <a:buNone/>
            </a:pPr>
            <a:r>
              <a:rPr lang="es-419" sz="900" b="1" i="0" u="none" strike="noStrike" cap="none">
                <a:solidFill>
                  <a:schemeClr val="dk1"/>
                </a:solidFill>
                <a:latin typeface="Montserrat"/>
                <a:ea typeface="Montserrat"/>
                <a:cs typeface="Montserrat"/>
                <a:sym typeface="Montserrat"/>
              </a:rPr>
              <a:t>Co-Creation</a:t>
            </a:r>
            <a:endParaRPr sz="900" b="1" i="0" u="none" strike="noStrike" cap="none">
              <a:solidFill>
                <a:schemeClr val="dk1"/>
              </a:solidFill>
              <a:latin typeface="Montserrat"/>
              <a:ea typeface="Montserrat"/>
              <a:cs typeface="Montserrat"/>
              <a:sym typeface="Montserrat"/>
            </a:endParaRPr>
          </a:p>
        </p:txBody>
      </p:sp>
      <p:pic>
        <p:nvPicPr>
          <p:cNvPr id="440" name="Google Shape;440;p32" title="people-who-support-svgrepo-com.png"/>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5008660" y="712350"/>
            <a:ext cx="338700" cy="338700"/>
          </a:xfrm>
          <a:prstGeom prst="rect">
            <a:avLst/>
          </a:prstGeom>
          <a:noFill/>
          <a:ln>
            <a:noFill/>
          </a:ln>
        </p:spPr>
      </p:pic>
      <p:sp>
        <p:nvSpPr>
          <p:cNvPr id="441" name="Google Shape;441;p32"/>
          <p:cNvSpPr txBox="1"/>
          <p:nvPr/>
        </p:nvSpPr>
        <p:spPr>
          <a:xfrm>
            <a:off x="5336399" y="795838"/>
            <a:ext cx="1751700" cy="323100"/>
          </a:xfrm>
          <a:prstGeom prst="rect">
            <a:avLst/>
          </a:prstGeom>
          <a:noFill/>
          <a:ln>
            <a:noFill/>
          </a:ln>
        </p:spPr>
        <p:txBody>
          <a:bodyPr spcFirstLastPara="1" wrap="square" lIns="91425" tIns="91425" rIns="91425" bIns="91425" anchor="t" anchorCtr="0">
            <a:spAutoFit/>
          </a:bodyPr>
          <a:lstStyle/>
          <a:p>
            <a:pPr marL="0" marR="0" lvl="0" indent="0" algn="l" rtl="0">
              <a:lnSpc>
                <a:spcPct val="114999"/>
              </a:lnSpc>
              <a:spcBef>
                <a:spcPts val="0"/>
              </a:spcBef>
              <a:spcAft>
                <a:spcPts val="0"/>
              </a:spcAft>
              <a:buClr>
                <a:schemeClr val="dk1"/>
              </a:buClr>
              <a:buSzPts val="6000"/>
              <a:buFont typeface="Arial"/>
              <a:buNone/>
            </a:pPr>
            <a:r>
              <a:rPr lang="es-419" sz="900" b="1" i="0" u="none" strike="noStrike" cap="none">
                <a:solidFill>
                  <a:schemeClr val="dk1"/>
                </a:solidFill>
                <a:latin typeface="Montserrat"/>
                <a:ea typeface="Montserrat"/>
                <a:cs typeface="Montserrat"/>
                <a:sym typeface="Montserrat"/>
              </a:rPr>
              <a:t>WHAW*</a:t>
            </a:r>
            <a:endParaRPr sz="900" b="1" i="0" u="none" strike="noStrike" cap="none">
              <a:solidFill>
                <a:schemeClr val="dk1"/>
              </a:solidFill>
              <a:latin typeface="Montserrat"/>
              <a:ea typeface="Montserrat"/>
              <a:cs typeface="Montserrat"/>
              <a:sym typeface="Montserrat"/>
            </a:endParaRPr>
          </a:p>
        </p:txBody>
      </p:sp>
      <p:sp>
        <p:nvSpPr>
          <p:cNvPr id="442" name="Google Shape;442;p32"/>
          <p:cNvSpPr txBox="1"/>
          <p:nvPr/>
        </p:nvSpPr>
        <p:spPr>
          <a:xfrm>
            <a:off x="8071922" y="1678734"/>
            <a:ext cx="1085100" cy="482400"/>
          </a:xfrm>
          <a:prstGeom prst="rect">
            <a:avLst/>
          </a:prstGeom>
          <a:noFill/>
          <a:ln>
            <a:noFill/>
          </a:ln>
        </p:spPr>
        <p:txBody>
          <a:bodyPr spcFirstLastPara="1" wrap="square" lIns="91425" tIns="91425" rIns="91425" bIns="91425" anchor="t" anchorCtr="0">
            <a:spAutoFit/>
          </a:bodyPr>
          <a:lstStyle/>
          <a:p>
            <a:pPr marL="0" marR="0" lvl="0" indent="0" algn="r" rtl="0">
              <a:lnSpc>
                <a:spcPct val="114999"/>
              </a:lnSpc>
              <a:spcBef>
                <a:spcPts val="0"/>
              </a:spcBef>
              <a:spcAft>
                <a:spcPts val="0"/>
              </a:spcAft>
              <a:buClr>
                <a:schemeClr val="dk1"/>
              </a:buClr>
              <a:buSzPts val="6000"/>
              <a:buFont typeface="Arial"/>
              <a:buNone/>
            </a:pPr>
            <a:r>
              <a:rPr lang="es-419" sz="900" b="1" i="0" u="none" strike="noStrike" cap="none">
                <a:solidFill>
                  <a:schemeClr val="dk1"/>
                </a:solidFill>
                <a:latin typeface="Montserrat"/>
                <a:ea typeface="Montserrat"/>
                <a:cs typeface="Montserrat"/>
                <a:sym typeface="Montserrat"/>
              </a:rPr>
              <a:t>ISMB/ECCB </a:t>
            </a:r>
            <a:endParaRPr sz="900" b="1" i="0" u="none" strike="noStrike" cap="none">
              <a:solidFill>
                <a:schemeClr val="dk1"/>
              </a:solidFill>
              <a:latin typeface="Montserrat"/>
              <a:ea typeface="Montserrat"/>
              <a:cs typeface="Montserrat"/>
              <a:sym typeface="Montserrat"/>
            </a:endParaRPr>
          </a:p>
          <a:p>
            <a:pPr marL="0" marR="0" lvl="0" indent="0" algn="r" rtl="0">
              <a:lnSpc>
                <a:spcPct val="114999"/>
              </a:lnSpc>
              <a:spcBef>
                <a:spcPts val="0"/>
              </a:spcBef>
              <a:spcAft>
                <a:spcPts val="0"/>
              </a:spcAft>
              <a:buClr>
                <a:schemeClr val="dk1"/>
              </a:buClr>
              <a:buSzPts val="6000"/>
              <a:buFont typeface="Arial"/>
              <a:buNone/>
            </a:pPr>
            <a:r>
              <a:rPr lang="es-419" sz="900" b="1" i="0" u="none" strike="noStrike" cap="none">
                <a:solidFill>
                  <a:schemeClr val="dk1"/>
                </a:solidFill>
                <a:latin typeface="Montserrat"/>
                <a:ea typeface="Montserrat"/>
                <a:cs typeface="Montserrat"/>
                <a:sym typeface="Montserrat"/>
              </a:rPr>
              <a:t>2025 BoF</a:t>
            </a:r>
            <a:endParaRPr sz="900" b="1" i="0" u="none" strike="noStrike" cap="none">
              <a:solidFill>
                <a:schemeClr val="dk1"/>
              </a:solidFill>
              <a:latin typeface="Montserrat"/>
              <a:ea typeface="Montserrat"/>
              <a:cs typeface="Montserrat"/>
              <a:sym typeface="Montserrat"/>
            </a:endParaRPr>
          </a:p>
        </p:txBody>
      </p:sp>
      <p:pic>
        <p:nvPicPr>
          <p:cNvPr id="443" name="Google Shape;443;p32" title="people-who-support-svgrepo-com.png"/>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8000035" y="1590638"/>
            <a:ext cx="338700" cy="338700"/>
          </a:xfrm>
          <a:prstGeom prst="rect">
            <a:avLst/>
          </a:prstGeom>
          <a:noFill/>
          <a:ln>
            <a:noFill/>
          </a:ln>
        </p:spPr>
      </p:pic>
      <p:sp>
        <p:nvSpPr>
          <p:cNvPr id="444" name="Google Shape;444;p32"/>
          <p:cNvSpPr txBox="1"/>
          <p:nvPr/>
        </p:nvSpPr>
        <p:spPr>
          <a:xfrm>
            <a:off x="3860662" y="469050"/>
            <a:ext cx="1242600" cy="482400"/>
          </a:xfrm>
          <a:prstGeom prst="rect">
            <a:avLst/>
          </a:prstGeom>
          <a:noFill/>
          <a:ln>
            <a:noFill/>
          </a:ln>
        </p:spPr>
        <p:txBody>
          <a:bodyPr spcFirstLastPara="1" wrap="square" lIns="91425" tIns="91425" rIns="91425" bIns="91425" anchor="t" anchorCtr="0">
            <a:spAutoFit/>
          </a:bodyPr>
          <a:lstStyle/>
          <a:p>
            <a:pPr marL="0" marR="0" lvl="0" indent="0" algn="l" rtl="0">
              <a:lnSpc>
                <a:spcPct val="114999"/>
              </a:lnSpc>
              <a:spcBef>
                <a:spcPts val="0"/>
              </a:spcBef>
              <a:spcAft>
                <a:spcPts val="0"/>
              </a:spcAft>
              <a:buClr>
                <a:schemeClr val="dk1"/>
              </a:buClr>
              <a:buSzPts val="6000"/>
              <a:buFont typeface="Arial"/>
              <a:buNone/>
            </a:pPr>
            <a:r>
              <a:rPr lang="es-419" sz="900" b="1" i="0" u="none" strike="noStrike" cap="none">
                <a:solidFill>
                  <a:schemeClr val="lt1"/>
                </a:solidFill>
                <a:latin typeface="Montserrat"/>
                <a:ea typeface="Montserrat"/>
                <a:cs typeface="Montserrat"/>
                <a:sym typeface="Montserrat"/>
              </a:rPr>
              <a:t>Palau Macaya Conference</a:t>
            </a:r>
            <a:endParaRPr sz="900" b="1" i="0" u="none" strike="noStrike" cap="none">
              <a:solidFill>
                <a:schemeClr val="lt1"/>
              </a:solidFill>
              <a:latin typeface="Montserrat"/>
              <a:ea typeface="Montserrat"/>
              <a:cs typeface="Montserrat"/>
              <a:sym typeface="Montserrat"/>
            </a:endParaRPr>
          </a:p>
        </p:txBody>
      </p:sp>
      <p:pic>
        <p:nvPicPr>
          <p:cNvPr id="417" name="Google Shape;417;p32" title="people-who-support-svgrepo-com.png"/>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4609135" y="1227213"/>
            <a:ext cx="338700" cy="338700"/>
          </a:xfrm>
          <a:prstGeom prst="rect">
            <a:avLst/>
          </a:prstGeom>
          <a:noFill/>
          <a:ln>
            <a:noFill/>
          </a:ln>
        </p:spPr>
      </p:pic>
      <p:sp>
        <p:nvSpPr>
          <p:cNvPr id="445" name="Google Shape;445;p32"/>
          <p:cNvSpPr txBox="1"/>
          <p:nvPr/>
        </p:nvSpPr>
        <p:spPr>
          <a:xfrm>
            <a:off x="3760725" y="1249813"/>
            <a:ext cx="848400" cy="4617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900"/>
              <a:buFont typeface="Arial"/>
              <a:buNone/>
            </a:pPr>
            <a:r>
              <a:rPr lang="es-419" sz="900" b="1" i="0" u="none" strike="noStrike" cap="none">
                <a:solidFill>
                  <a:schemeClr val="dk1"/>
                </a:solidFill>
                <a:latin typeface="Montserrat"/>
                <a:ea typeface="Montserrat"/>
                <a:cs typeface="Montserrat"/>
                <a:sym typeface="Montserrat"/>
              </a:rPr>
              <a:t>ECCB2022 BoF</a:t>
            </a:r>
            <a:endParaRPr sz="900" b="1" i="0" u="none" strike="noStrike" cap="none">
              <a:solidFill>
                <a:schemeClr val="dk1"/>
              </a:solidFill>
              <a:latin typeface="Montserrat"/>
              <a:ea typeface="Montserrat"/>
              <a:cs typeface="Montserrat"/>
              <a:sym typeface="Montserrat"/>
            </a:endParaRPr>
          </a:p>
        </p:txBody>
      </p:sp>
      <p:sp>
        <p:nvSpPr>
          <p:cNvPr id="446" name="Google Shape;446;p32"/>
          <p:cNvSpPr txBox="1"/>
          <p:nvPr/>
        </p:nvSpPr>
        <p:spPr>
          <a:xfrm>
            <a:off x="4190640" y="1658850"/>
            <a:ext cx="1085100" cy="482400"/>
          </a:xfrm>
          <a:prstGeom prst="rect">
            <a:avLst/>
          </a:prstGeom>
          <a:noFill/>
          <a:ln>
            <a:noFill/>
          </a:ln>
        </p:spPr>
        <p:txBody>
          <a:bodyPr spcFirstLastPara="1" wrap="square" lIns="91425" tIns="91425" rIns="91425" bIns="91425" anchor="t" anchorCtr="0">
            <a:spAutoFit/>
          </a:bodyPr>
          <a:lstStyle/>
          <a:p>
            <a:pPr marL="0" marR="0" lvl="0" indent="0" algn="l" rtl="0">
              <a:lnSpc>
                <a:spcPct val="114999"/>
              </a:lnSpc>
              <a:spcBef>
                <a:spcPts val="0"/>
              </a:spcBef>
              <a:spcAft>
                <a:spcPts val="0"/>
              </a:spcAft>
              <a:buClr>
                <a:schemeClr val="dk1"/>
              </a:buClr>
              <a:buSzPts val="6000"/>
              <a:buFont typeface="Arial"/>
              <a:buNone/>
            </a:pPr>
            <a:r>
              <a:rPr lang="es-419" sz="900" b="1" i="0" u="none" strike="noStrike" cap="none">
                <a:solidFill>
                  <a:schemeClr val="dk1"/>
                </a:solidFill>
                <a:latin typeface="Montserrat"/>
                <a:ea typeface="Montserrat"/>
                <a:cs typeface="Montserrat"/>
                <a:sym typeface="Montserrat"/>
              </a:rPr>
              <a:t>ELIXIR </a:t>
            </a:r>
            <a:endParaRPr sz="900" b="1" i="0" u="none" strike="noStrike" cap="none">
              <a:solidFill>
                <a:schemeClr val="dk1"/>
              </a:solidFill>
              <a:latin typeface="Montserrat"/>
              <a:ea typeface="Montserrat"/>
              <a:cs typeface="Montserrat"/>
              <a:sym typeface="Montserrat"/>
            </a:endParaRPr>
          </a:p>
          <a:p>
            <a:pPr marL="0" marR="0" lvl="0" indent="0" algn="l" rtl="0">
              <a:lnSpc>
                <a:spcPct val="114999"/>
              </a:lnSpc>
              <a:spcBef>
                <a:spcPts val="0"/>
              </a:spcBef>
              <a:spcAft>
                <a:spcPts val="0"/>
              </a:spcAft>
              <a:buClr>
                <a:schemeClr val="dk1"/>
              </a:buClr>
              <a:buSzPts val="6000"/>
              <a:buFont typeface="Arial"/>
              <a:buNone/>
            </a:pPr>
            <a:r>
              <a:rPr lang="es-419" sz="900" b="1" i="0" u="none" strike="noStrike" cap="none">
                <a:solidFill>
                  <a:schemeClr val="dk1"/>
                </a:solidFill>
                <a:latin typeface="Montserrat"/>
                <a:ea typeface="Montserrat"/>
                <a:cs typeface="Montserrat"/>
                <a:sym typeface="Montserrat"/>
              </a:rPr>
              <a:t>BH2021</a:t>
            </a:r>
            <a:endParaRPr sz="900" b="1" i="0" u="none" strike="noStrike" cap="none">
              <a:solidFill>
                <a:schemeClr val="dk1"/>
              </a:solidFill>
              <a:latin typeface="Montserrat"/>
              <a:ea typeface="Montserrat"/>
              <a:cs typeface="Montserrat"/>
              <a:sym typeface="Montserrat"/>
            </a:endParaRPr>
          </a:p>
        </p:txBody>
      </p:sp>
      <p:pic>
        <p:nvPicPr>
          <p:cNvPr id="447" name="Google Shape;447;p32" title="a-woman-who-uses-a-computer-inspiration-svgrepo-com.png"/>
          <p:cNvPicPr preferRelativeResize="0"/>
          <p:nvPr/>
        </p:nvPicPr>
        <p:blipFill rotWithShape="1">
          <a:blip r:embed="rId7" cstate="screen">
            <a:alphaModFix/>
            <a:extLst>
              <a:ext uri="{28A0092B-C50C-407E-A947-70E740481C1C}">
                <a14:useLocalDpi xmlns:a14="http://schemas.microsoft.com/office/drawing/2010/main"/>
              </a:ext>
            </a:extLst>
          </a:blip>
          <a:srcRect l="-7273"/>
          <a:stretch/>
        </p:blipFill>
        <p:spPr>
          <a:xfrm>
            <a:off x="3908128" y="1725950"/>
            <a:ext cx="338700" cy="338700"/>
          </a:xfrm>
          <a:prstGeom prst="rect">
            <a:avLst/>
          </a:prstGeom>
          <a:noFill/>
          <a:ln>
            <a:noFill/>
          </a:ln>
        </p:spPr>
      </p:pic>
      <p:cxnSp>
        <p:nvCxnSpPr>
          <p:cNvPr id="448" name="Google Shape;448;p32"/>
          <p:cNvCxnSpPr/>
          <p:nvPr/>
        </p:nvCxnSpPr>
        <p:spPr>
          <a:xfrm>
            <a:off x="456813" y="2691000"/>
            <a:ext cx="7200" cy="1213500"/>
          </a:xfrm>
          <a:prstGeom prst="straightConnector1">
            <a:avLst/>
          </a:prstGeom>
          <a:noFill/>
          <a:ln w="38100" cap="flat" cmpd="sng">
            <a:solidFill>
              <a:srgbClr val="F47D20"/>
            </a:solidFill>
            <a:prstDash val="solid"/>
            <a:round/>
            <a:headEnd type="none" w="sm" len="sm"/>
            <a:tailEnd type="oval" w="med" len="med"/>
          </a:ln>
        </p:spPr>
      </p:cxnSp>
      <p:sp>
        <p:nvSpPr>
          <p:cNvPr id="449" name="Google Shape;449;p32"/>
          <p:cNvSpPr txBox="1"/>
          <p:nvPr/>
        </p:nvSpPr>
        <p:spPr>
          <a:xfrm>
            <a:off x="629762" y="4019550"/>
            <a:ext cx="1558200" cy="281700"/>
          </a:xfrm>
          <a:prstGeom prst="rect">
            <a:avLst/>
          </a:prstGeom>
          <a:noFill/>
          <a:ln>
            <a:noFill/>
          </a:ln>
        </p:spPr>
        <p:txBody>
          <a:bodyPr spcFirstLastPara="1" wrap="square" lIns="91425" tIns="91425" rIns="91425" bIns="91425" anchor="ctr" anchorCtr="0">
            <a:noAutofit/>
          </a:bodyPr>
          <a:lstStyle/>
          <a:p>
            <a:pPr marL="0" marR="0" lvl="0" indent="0" algn="l" rtl="0">
              <a:lnSpc>
                <a:spcPct val="114999"/>
              </a:lnSpc>
              <a:spcBef>
                <a:spcPts val="0"/>
              </a:spcBef>
              <a:spcAft>
                <a:spcPts val="0"/>
              </a:spcAft>
              <a:buClr>
                <a:srgbClr val="000000"/>
              </a:buClr>
              <a:buSzPts val="900"/>
              <a:buFont typeface="Arial"/>
              <a:buNone/>
            </a:pPr>
            <a:r>
              <a:rPr lang="es-419" sz="900" b="1" i="0" u="none" strike="noStrike" cap="none">
                <a:solidFill>
                  <a:schemeClr val="dk1"/>
                </a:solidFill>
                <a:latin typeface="Montserrat"/>
                <a:ea typeface="Montserrat"/>
                <a:cs typeface="Montserrat"/>
                <a:sym typeface="Montserrat"/>
              </a:rPr>
              <a:t>B4W Fellows Programme</a:t>
            </a:r>
            <a:endParaRPr sz="900" b="1" i="0" u="none" strike="noStrike" cap="none">
              <a:solidFill>
                <a:schemeClr val="dk1"/>
              </a:solidFill>
              <a:latin typeface="Montserrat"/>
              <a:ea typeface="Montserrat"/>
              <a:cs typeface="Montserrat"/>
              <a:sym typeface="Montserrat"/>
            </a:endParaRPr>
          </a:p>
        </p:txBody>
      </p:sp>
      <p:pic>
        <p:nvPicPr>
          <p:cNvPr id="450" name="Google Shape;450;p32" title="step-up-women-business-svgrepo-com.png"/>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659513" y="1608225"/>
            <a:ext cx="338700" cy="338700"/>
          </a:xfrm>
          <a:prstGeom prst="rect">
            <a:avLst/>
          </a:prstGeom>
          <a:noFill/>
          <a:ln>
            <a:noFill/>
          </a:ln>
        </p:spPr>
      </p:pic>
      <p:sp>
        <p:nvSpPr>
          <p:cNvPr id="451" name="Google Shape;451;p32"/>
          <p:cNvSpPr txBox="1"/>
          <p:nvPr/>
        </p:nvSpPr>
        <p:spPr>
          <a:xfrm>
            <a:off x="981274" y="1557900"/>
            <a:ext cx="1751700" cy="498000"/>
          </a:xfrm>
          <a:prstGeom prst="rect">
            <a:avLst/>
          </a:prstGeom>
          <a:noFill/>
          <a:ln>
            <a:noFill/>
          </a:ln>
        </p:spPr>
        <p:txBody>
          <a:bodyPr spcFirstLastPara="1" wrap="square" lIns="91425" tIns="91425" rIns="91425" bIns="91425" anchor="t" anchorCtr="0">
            <a:spAutoFit/>
          </a:bodyPr>
          <a:lstStyle/>
          <a:p>
            <a:pPr marL="0" marR="0" lvl="0" indent="0" algn="l" rtl="0">
              <a:lnSpc>
                <a:spcPct val="114999"/>
              </a:lnSpc>
              <a:spcBef>
                <a:spcPts val="0"/>
              </a:spcBef>
              <a:spcAft>
                <a:spcPts val="0"/>
              </a:spcAft>
              <a:buClr>
                <a:schemeClr val="dk1"/>
              </a:buClr>
              <a:buSzPts val="6000"/>
              <a:buFont typeface="Arial"/>
              <a:buNone/>
            </a:pPr>
            <a:r>
              <a:rPr lang="es-419" sz="900" b="1" i="0" u="none" strike="noStrike" cap="none">
                <a:solidFill>
                  <a:schemeClr val="dk1"/>
                </a:solidFill>
                <a:latin typeface="Montserrat"/>
                <a:ea typeface="Montserrat"/>
                <a:cs typeface="Montserrat"/>
                <a:sym typeface="Montserrat"/>
              </a:rPr>
              <a:t>BSC</a:t>
            </a:r>
            <a:endParaRPr sz="900" b="1" i="0" u="none" strike="noStrike" cap="none">
              <a:solidFill>
                <a:schemeClr val="dk1"/>
              </a:solidFill>
              <a:latin typeface="Montserrat"/>
              <a:ea typeface="Montserrat"/>
              <a:cs typeface="Montserrat"/>
              <a:sym typeface="Montserrat"/>
            </a:endParaRPr>
          </a:p>
          <a:p>
            <a:pPr marL="0" marR="0" lvl="0" indent="0" algn="l" rtl="0">
              <a:lnSpc>
                <a:spcPct val="114999"/>
              </a:lnSpc>
              <a:spcBef>
                <a:spcPts val="0"/>
              </a:spcBef>
              <a:spcAft>
                <a:spcPts val="0"/>
              </a:spcAft>
              <a:buClr>
                <a:schemeClr val="dk1"/>
              </a:buClr>
              <a:buSzPts val="6000"/>
              <a:buFont typeface="Arial"/>
              <a:buNone/>
            </a:pPr>
            <a:r>
              <a:rPr lang="es-419" sz="900" b="1" i="0" u="none" strike="noStrike" cap="none">
                <a:solidFill>
                  <a:schemeClr val="dk1"/>
                </a:solidFill>
                <a:latin typeface="Montserrat"/>
                <a:ea typeface="Montserrat"/>
                <a:cs typeface="Montserrat"/>
                <a:sym typeface="Montserrat"/>
              </a:rPr>
              <a:t>Seminars</a:t>
            </a:r>
            <a:r>
              <a:rPr lang="es-419" sz="1000" b="1" i="0" u="none" strike="noStrike" cap="none">
                <a:solidFill>
                  <a:schemeClr val="dk1"/>
                </a:solidFill>
                <a:latin typeface="Montserrat"/>
                <a:ea typeface="Montserrat"/>
                <a:cs typeface="Montserrat"/>
                <a:sym typeface="Montserrat"/>
              </a:rPr>
              <a:t> </a:t>
            </a:r>
            <a:endParaRPr sz="1000" b="1" i="0" u="none" strike="noStrike" cap="none">
              <a:solidFill>
                <a:schemeClr val="dk1"/>
              </a:solidFill>
              <a:latin typeface="Calibri"/>
              <a:ea typeface="Calibri"/>
              <a:cs typeface="Calibri"/>
              <a:sym typeface="Calibri"/>
            </a:endParaRPr>
          </a:p>
        </p:txBody>
      </p:sp>
      <p:pic>
        <p:nvPicPr>
          <p:cNvPr id="452" name="Google Shape;452;p32" title="a-woman-who-uses-a-computer-inspiration-svgrepo-com.png"/>
          <p:cNvPicPr preferRelativeResize="0"/>
          <p:nvPr/>
        </p:nvPicPr>
        <p:blipFill rotWithShape="1">
          <a:blip r:embed="rId7" cstate="screen">
            <a:alphaModFix/>
            <a:extLst>
              <a:ext uri="{28A0092B-C50C-407E-A947-70E740481C1C}">
                <a14:useLocalDpi xmlns:a14="http://schemas.microsoft.com/office/drawing/2010/main"/>
              </a:ext>
            </a:extLst>
          </a:blip>
          <a:srcRect l="-7273"/>
          <a:stretch/>
        </p:blipFill>
        <p:spPr>
          <a:xfrm>
            <a:off x="3352650" y="3872016"/>
            <a:ext cx="338700" cy="338700"/>
          </a:xfrm>
          <a:prstGeom prst="rect">
            <a:avLst/>
          </a:prstGeom>
          <a:noFill/>
          <a:ln>
            <a:noFill/>
          </a:ln>
        </p:spPr>
      </p:pic>
      <p:pic>
        <p:nvPicPr>
          <p:cNvPr id="453" name="Google Shape;453;p32" title="people-who-support-svgrepo-com.png"/>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3593253" y="769400"/>
            <a:ext cx="338700" cy="338700"/>
          </a:xfrm>
          <a:prstGeom prst="rect">
            <a:avLst/>
          </a:prstGeom>
          <a:noFill/>
          <a:ln>
            <a:noFill/>
          </a:ln>
        </p:spPr>
      </p:pic>
      <p:sp>
        <p:nvSpPr>
          <p:cNvPr id="454" name="Google Shape;454;p32"/>
          <p:cNvSpPr txBox="1"/>
          <p:nvPr/>
        </p:nvSpPr>
        <p:spPr>
          <a:xfrm>
            <a:off x="3949655" y="769400"/>
            <a:ext cx="1242600" cy="482400"/>
          </a:xfrm>
          <a:prstGeom prst="rect">
            <a:avLst/>
          </a:prstGeom>
          <a:noFill/>
          <a:ln>
            <a:noFill/>
          </a:ln>
        </p:spPr>
        <p:txBody>
          <a:bodyPr spcFirstLastPara="1" wrap="square" lIns="91425" tIns="91425" rIns="91425" bIns="91425" anchor="t" anchorCtr="0">
            <a:spAutoFit/>
          </a:bodyPr>
          <a:lstStyle/>
          <a:p>
            <a:pPr marL="0" marR="0" lvl="0" indent="0" algn="l" rtl="0">
              <a:lnSpc>
                <a:spcPct val="114999"/>
              </a:lnSpc>
              <a:spcBef>
                <a:spcPts val="0"/>
              </a:spcBef>
              <a:spcAft>
                <a:spcPts val="0"/>
              </a:spcAft>
              <a:buClr>
                <a:schemeClr val="dk1"/>
              </a:buClr>
              <a:buSzPts val="6000"/>
              <a:buFont typeface="Arial"/>
              <a:buNone/>
            </a:pPr>
            <a:r>
              <a:rPr lang="es-419" sz="900" b="1" i="0" u="none" strike="noStrike" cap="none">
                <a:solidFill>
                  <a:schemeClr val="dk1"/>
                </a:solidFill>
                <a:latin typeface="Montserrat"/>
                <a:ea typeface="Montserrat"/>
                <a:cs typeface="Montserrat"/>
                <a:sym typeface="Montserrat"/>
              </a:rPr>
              <a:t>Palau Macaya Conference</a:t>
            </a:r>
            <a:endParaRPr sz="900" b="1" i="0" u="none" strike="noStrike" cap="none">
              <a:solidFill>
                <a:schemeClr val="dk1"/>
              </a:solidFill>
              <a:latin typeface="Montserrat"/>
              <a:ea typeface="Montserrat"/>
              <a:cs typeface="Montserrat"/>
              <a:sym typeface="Montserrat"/>
            </a:endParaRPr>
          </a:p>
        </p:txBody>
      </p:sp>
      <p:sp>
        <p:nvSpPr>
          <p:cNvPr id="455" name="Google Shape;455;p32"/>
          <p:cNvSpPr txBox="1"/>
          <p:nvPr/>
        </p:nvSpPr>
        <p:spPr>
          <a:xfrm>
            <a:off x="3691350" y="3895941"/>
            <a:ext cx="4161000" cy="323100"/>
          </a:xfrm>
          <a:prstGeom prst="rect">
            <a:avLst/>
          </a:prstGeom>
          <a:noFill/>
          <a:ln>
            <a:noFill/>
          </a:ln>
        </p:spPr>
        <p:txBody>
          <a:bodyPr spcFirstLastPara="1" wrap="square" lIns="91425" tIns="91425" rIns="91425" bIns="91425" anchor="t" anchorCtr="0">
            <a:spAutoFit/>
          </a:bodyPr>
          <a:lstStyle/>
          <a:p>
            <a:pPr marL="0" marR="0" lvl="0" indent="0" algn="l" rtl="0">
              <a:lnSpc>
                <a:spcPct val="114999"/>
              </a:lnSpc>
              <a:spcBef>
                <a:spcPts val="0"/>
              </a:spcBef>
              <a:spcAft>
                <a:spcPts val="0"/>
              </a:spcAft>
              <a:buClr>
                <a:schemeClr val="dk1"/>
              </a:buClr>
              <a:buSzPts val="6000"/>
              <a:buFont typeface="Arial"/>
              <a:buNone/>
            </a:pPr>
            <a:r>
              <a:rPr lang="es-419" sz="900" b="1" i="0" u="none" strike="noStrike" cap="none">
                <a:solidFill>
                  <a:schemeClr val="dk1"/>
                </a:solidFill>
                <a:latin typeface="Montserrat"/>
                <a:ea typeface="Montserrat"/>
                <a:cs typeface="Montserrat"/>
                <a:sym typeface="Montserrat"/>
              </a:rPr>
              <a:t>Research Line Kick-off</a:t>
            </a:r>
            <a:endParaRPr sz="1800" b="0" i="0" u="none" strike="noStrike" cap="none">
              <a:solidFill>
                <a:schemeClr val="dk1"/>
              </a:solidFill>
              <a:latin typeface="Calibri"/>
              <a:ea typeface="Calibri"/>
              <a:cs typeface="Calibri"/>
              <a:sym typeface="Calibri"/>
            </a:endParaRPr>
          </a:p>
        </p:txBody>
      </p:sp>
      <p:pic>
        <p:nvPicPr>
          <p:cNvPr id="456" name="Google Shape;456;p32" title="step-up-women-business-svgrepo-com.png"/>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291063" y="3962550"/>
            <a:ext cx="338700" cy="338700"/>
          </a:xfrm>
          <a:prstGeom prst="rect">
            <a:avLst/>
          </a:prstGeom>
          <a:noFill/>
          <a:ln>
            <a:noFill/>
          </a:ln>
        </p:spPr>
      </p:pic>
      <p:pic>
        <p:nvPicPr>
          <p:cNvPr id="457" name="Google Shape;457;p32" title="a-woman-who-uses-a-computer-inspiration-svgrepo-com.png"/>
          <p:cNvPicPr preferRelativeResize="0"/>
          <p:nvPr/>
        </p:nvPicPr>
        <p:blipFill rotWithShape="1">
          <a:blip r:embed="rId7" cstate="screen">
            <a:alphaModFix/>
            <a:extLst>
              <a:ext uri="{28A0092B-C50C-407E-A947-70E740481C1C}">
                <a14:useLocalDpi xmlns:a14="http://schemas.microsoft.com/office/drawing/2010/main"/>
              </a:ext>
            </a:extLst>
          </a:blip>
          <a:srcRect l="-7273"/>
          <a:stretch/>
        </p:blipFill>
        <p:spPr>
          <a:xfrm>
            <a:off x="5289032" y="1725975"/>
            <a:ext cx="338700" cy="338700"/>
          </a:xfrm>
          <a:prstGeom prst="rect">
            <a:avLst/>
          </a:prstGeom>
          <a:noFill/>
          <a:ln>
            <a:noFill/>
          </a:ln>
        </p:spPr>
      </p:pic>
      <p:sp>
        <p:nvSpPr>
          <p:cNvPr id="458" name="Google Shape;458;p32"/>
          <p:cNvSpPr txBox="1"/>
          <p:nvPr/>
        </p:nvSpPr>
        <p:spPr>
          <a:xfrm>
            <a:off x="5626867" y="1658850"/>
            <a:ext cx="939600" cy="482400"/>
          </a:xfrm>
          <a:prstGeom prst="rect">
            <a:avLst/>
          </a:prstGeom>
          <a:noFill/>
          <a:ln>
            <a:noFill/>
          </a:ln>
        </p:spPr>
        <p:txBody>
          <a:bodyPr spcFirstLastPara="1" wrap="square" lIns="91425" tIns="91425" rIns="91425" bIns="91425" anchor="t" anchorCtr="0">
            <a:spAutoFit/>
          </a:bodyPr>
          <a:lstStyle/>
          <a:p>
            <a:pPr marL="0" marR="0" lvl="0" indent="0" algn="l" rtl="0">
              <a:lnSpc>
                <a:spcPct val="114999"/>
              </a:lnSpc>
              <a:spcBef>
                <a:spcPts val="0"/>
              </a:spcBef>
              <a:spcAft>
                <a:spcPts val="0"/>
              </a:spcAft>
              <a:buClr>
                <a:schemeClr val="dk1"/>
              </a:buClr>
              <a:buSzPts val="6000"/>
              <a:buFont typeface="Arial"/>
              <a:buNone/>
            </a:pPr>
            <a:r>
              <a:rPr lang="es-419" sz="900" b="1" i="0" u="none" strike="noStrike" cap="none">
                <a:solidFill>
                  <a:schemeClr val="dk1"/>
                </a:solidFill>
                <a:latin typeface="Montserrat"/>
                <a:ea typeface="Montserrat"/>
                <a:cs typeface="Montserrat"/>
                <a:sym typeface="Montserrat"/>
              </a:rPr>
              <a:t>ELIXIR BH2022</a:t>
            </a:r>
            <a:endParaRPr sz="900" b="1" i="0" u="none" strike="noStrike" cap="none">
              <a:solidFill>
                <a:schemeClr val="dk1"/>
              </a:solidFill>
              <a:latin typeface="Montserrat"/>
              <a:ea typeface="Montserrat"/>
              <a:cs typeface="Montserrat"/>
              <a:sym typeface="Montserrat"/>
            </a:endParaRPr>
          </a:p>
        </p:txBody>
      </p:sp>
      <p:sp>
        <p:nvSpPr>
          <p:cNvPr id="459" name="Google Shape;459;p32"/>
          <p:cNvSpPr txBox="1"/>
          <p:nvPr/>
        </p:nvSpPr>
        <p:spPr>
          <a:xfrm>
            <a:off x="5892333" y="3002040"/>
            <a:ext cx="802200" cy="482400"/>
          </a:xfrm>
          <a:prstGeom prst="rect">
            <a:avLst/>
          </a:prstGeom>
          <a:noFill/>
          <a:ln>
            <a:noFill/>
          </a:ln>
        </p:spPr>
        <p:txBody>
          <a:bodyPr spcFirstLastPara="1" wrap="square" lIns="91425" tIns="91425" rIns="91425" bIns="91425" anchor="t" anchorCtr="0">
            <a:spAutoFit/>
          </a:bodyPr>
          <a:lstStyle/>
          <a:p>
            <a:pPr marL="0" marR="0" lvl="0" indent="0" algn="l" rtl="0">
              <a:lnSpc>
                <a:spcPct val="114999"/>
              </a:lnSpc>
              <a:spcBef>
                <a:spcPts val="0"/>
              </a:spcBef>
              <a:spcAft>
                <a:spcPts val="0"/>
              </a:spcAft>
              <a:buClr>
                <a:schemeClr val="dk1"/>
              </a:buClr>
              <a:buSzPts val="6000"/>
              <a:buFont typeface="Arial"/>
              <a:buNone/>
            </a:pPr>
            <a:r>
              <a:rPr lang="es-419" sz="900" b="1" i="0" u="none" strike="noStrike" cap="none">
                <a:solidFill>
                  <a:schemeClr val="dk1"/>
                </a:solidFill>
                <a:latin typeface="Montserrat"/>
                <a:ea typeface="Montserrat"/>
                <a:cs typeface="Montserrat"/>
                <a:sym typeface="Montserrat"/>
              </a:rPr>
              <a:t>de.NBI BH2023</a:t>
            </a:r>
            <a:endParaRPr sz="900" b="1" i="0" u="none" strike="noStrike" cap="none">
              <a:solidFill>
                <a:schemeClr val="dk1"/>
              </a:solidFill>
              <a:latin typeface="Montserrat"/>
              <a:ea typeface="Montserrat"/>
              <a:cs typeface="Montserrat"/>
              <a:sym typeface="Montserrat"/>
            </a:endParaRPr>
          </a:p>
        </p:txBody>
      </p:sp>
      <p:pic>
        <p:nvPicPr>
          <p:cNvPr id="460" name="Google Shape;460;p32" title="a-woman-who-uses-a-computer-inspiration-svgrepo-com.png"/>
          <p:cNvPicPr preferRelativeResize="0"/>
          <p:nvPr/>
        </p:nvPicPr>
        <p:blipFill rotWithShape="1">
          <a:blip r:embed="rId7" cstate="screen">
            <a:alphaModFix/>
            <a:extLst>
              <a:ext uri="{28A0092B-C50C-407E-A947-70E740481C1C}">
                <a14:useLocalDpi xmlns:a14="http://schemas.microsoft.com/office/drawing/2010/main"/>
              </a:ext>
            </a:extLst>
          </a:blip>
          <a:srcRect l="-7273"/>
          <a:stretch/>
        </p:blipFill>
        <p:spPr>
          <a:xfrm>
            <a:off x="5553631" y="3073890"/>
            <a:ext cx="338700" cy="338700"/>
          </a:xfrm>
          <a:prstGeom prst="rect">
            <a:avLst/>
          </a:prstGeom>
          <a:noFill/>
          <a:ln>
            <a:noFill/>
          </a:ln>
        </p:spPr>
      </p:pic>
      <p:pic>
        <p:nvPicPr>
          <p:cNvPr id="461" name="Google Shape;461;p32" title="a-woman-who-uses-a-computer-inspiration-svgrepo-com.png"/>
          <p:cNvPicPr preferRelativeResize="0"/>
          <p:nvPr/>
        </p:nvPicPr>
        <p:blipFill rotWithShape="1">
          <a:blip r:embed="rId7" cstate="screen">
            <a:alphaModFix/>
            <a:extLst>
              <a:ext uri="{28A0092B-C50C-407E-A947-70E740481C1C}">
                <a14:useLocalDpi xmlns:a14="http://schemas.microsoft.com/office/drawing/2010/main"/>
              </a:ext>
            </a:extLst>
          </a:blip>
          <a:srcRect l="-7273"/>
          <a:stretch/>
        </p:blipFill>
        <p:spPr>
          <a:xfrm>
            <a:off x="6325325" y="4399953"/>
            <a:ext cx="338700" cy="338700"/>
          </a:xfrm>
          <a:prstGeom prst="rect">
            <a:avLst/>
          </a:prstGeom>
          <a:noFill/>
          <a:ln>
            <a:noFill/>
          </a:ln>
        </p:spPr>
      </p:pic>
      <p:sp>
        <p:nvSpPr>
          <p:cNvPr id="462" name="Google Shape;462;p32"/>
          <p:cNvSpPr txBox="1"/>
          <p:nvPr/>
        </p:nvSpPr>
        <p:spPr>
          <a:xfrm>
            <a:off x="6664025" y="4328091"/>
            <a:ext cx="2246400" cy="482400"/>
          </a:xfrm>
          <a:prstGeom prst="rect">
            <a:avLst/>
          </a:prstGeom>
          <a:noFill/>
          <a:ln>
            <a:noFill/>
          </a:ln>
        </p:spPr>
        <p:txBody>
          <a:bodyPr spcFirstLastPara="1" wrap="square" lIns="91425" tIns="91425" rIns="91425" bIns="91425" anchor="t" anchorCtr="0">
            <a:spAutoFit/>
          </a:bodyPr>
          <a:lstStyle/>
          <a:p>
            <a:pPr marL="0" marR="0" lvl="0" indent="0" algn="l" rtl="0">
              <a:lnSpc>
                <a:spcPct val="114999"/>
              </a:lnSpc>
              <a:spcBef>
                <a:spcPts val="0"/>
              </a:spcBef>
              <a:spcAft>
                <a:spcPts val="0"/>
              </a:spcAft>
              <a:buClr>
                <a:schemeClr val="dk1"/>
              </a:buClr>
              <a:buSzPts val="6000"/>
              <a:buFont typeface="Arial"/>
              <a:buNone/>
            </a:pPr>
            <a:r>
              <a:rPr lang="es-419" sz="900" b="1" i="0" u="none" strike="noStrike" cap="none">
                <a:solidFill>
                  <a:schemeClr val="dk1"/>
                </a:solidFill>
                <a:latin typeface="Montserrat"/>
                <a:ea typeface="Montserrat"/>
                <a:cs typeface="Montserrat"/>
                <a:sym typeface="Montserrat"/>
              </a:rPr>
              <a:t>Incorporation of sex and gender dimension in research</a:t>
            </a:r>
            <a:endParaRPr sz="900" b="1" i="0" u="none" strike="noStrike" cap="none">
              <a:solidFill>
                <a:schemeClr val="dk1"/>
              </a:solidFill>
              <a:latin typeface="Calibri"/>
              <a:ea typeface="Calibri"/>
              <a:cs typeface="Calibri"/>
              <a:sym typeface="Calibri"/>
            </a:endParaRPr>
          </a:p>
        </p:txBody>
      </p:sp>
      <p:sp>
        <p:nvSpPr>
          <p:cNvPr id="463" name="Google Shape;463;p32"/>
          <p:cNvSpPr txBox="1"/>
          <p:nvPr/>
        </p:nvSpPr>
        <p:spPr>
          <a:xfrm>
            <a:off x="7678225" y="1160266"/>
            <a:ext cx="1353300" cy="453900"/>
          </a:xfrm>
          <a:prstGeom prst="rect">
            <a:avLst/>
          </a:prstGeom>
          <a:noFill/>
          <a:ln>
            <a:noFill/>
          </a:ln>
        </p:spPr>
        <p:txBody>
          <a:bodyPr spcFirstLastPara="1" wrap="square" lIns="91425" tIns="91425" rIns="91425" bIns="91425" anchor="ctr" anchorCtr="0">
            <a:noAutofit/>
          </a:bodyPr>
          <a:lstStyle/>
          <a:p>
            <a:pPr marL="0" marR="0" lvl="0" indent="0" algn="l" rtl="0">
              <a:lnSpc>
                <a:spcPct val="114999"/>
              </a:lnSpc>
              <a:spcBef>
                <a:spcPts val="0"/>
              </a:spcBef>
              <a:spcAft>
                <a:spcPts val="0"/>
              </a:spcAft>
              <a:buClr>
                <a:srgbClr val="000000"/>
              </a:buClr>
              <a:buSzPts val="900"/>
              <a:buFont typeface="Arial"/>
              <a:buNone/>
            </a:pPr>
            <a:r>
              <a:rPr lang="es-419" sz="900" b="1" i="0" u="none" strike="noStrike" cap="none">
                <a:solidFill>
                  <a:schemeClr val="dk1"/>
                </a:solidFill>
                <a:latin typeface="Montserrat"/>
                <a:ea typeface="Montserrat"/>
                <a:cs typeface="Montserrat"/>
                <a:sym typeface="Montserrat"/>
              </a:rPr>
              <a:t>B4W Mentoring Programme 2nd Ed.</a:t>
            </a:r>
            <a:endParaRPr sz="900" b="1" i="0" u="none" strike="noStrike" cap="none">
              <a:solidFill>
                <a:schemeClr val="dk1"/>
              </a:solidFill>
              <a:latin typeface="Montserrat"/>
              <a:ea typeface="Montserrat"/>
              <a:cs typeface="Montserrat"/>
              <a:sym typeface="Montserrat"/>
            </a:endParaRPr>
          </a:p>
        </p:txBody>
      </p:sp>
      <p:pic>
        <p:nvPicPr>
          <p:cNvPr id="402" name="Google Shape;402;p32" title="incoming-mail-svgrepo-com.png"/>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6868775" y="772457"/>
            <a:ext cx="338700" cy="338700"/>
          </a:xfrm>
          <a:prstGeom prst="rect">
            <a:avLst/>
          </a:prstGeom>
          <a:noFill/>
          <a:ln>
            <a:noFill/>
          </a:ln>
        </p:spPr>
      </p:pic>
      <p:sp>
        <p:nvSpPr>
          <p:cNvPr id="464" name="Google Shape;464;p32"/>
          <p:cNvSpPr txBox="1"/>
          <p:nvPr/>
        </p:nvSpPr>
        <p:spPr>
          <a:xfrm>
            <a:off x="7182413" y="696397"/>
            <a:ext cx="1085100" cy="482400"/>
          </a:xfrm>
          <a:prstGeom prst="rect">
            <a:avLst/>
          </a:prstGeom>
          <a:noFill/>
          <a:ln>
            <a:noFill/>
          </a:ln>
        </p:spPr>
        <p:txBody>
          <a:bodyPr spcFirstLastPara="1" wrap="square" lIns="91425" tIns="91425" rIns="91425" bIns="91425" anchor="t" anchorCtr="0">
            <a:spAutoFit/>
          </a:bodyPr>
          <a:lstStyle/>
          <a:p>
            <a:pPr marL="0" marR="0" lvl="0" indent="0" algn="l" rtl="0">
              <a:lnSpc>
                <a:spcPct val="114999"/>
              </a:lnSpc>
              <a:spcBef>
                <a:spcPts val="0"/>
              </a:spcBef>
              <a:spcAft>
                <a:spcPts val="0"/>
              </a:spcAft>
              <a:buClr>
                <a:schemeClr val="dk1"/>
              </a:buClr>
              <a:buSzPts val="6000"/>
              <a:buFont typeface="Arial"/>
              <a:buNone/>
            </a:pPr>
            <a:r>
              <a:rPr lang="es-419" sz="900" b="1" i="0" u="none" strike="noStrike" cap="none">
                <a:solidFill>
                  <a:schemeClr val="dk1"/>
                </a:solidFill>
                <a:latin typeface="Montserrat"/>
                <a:ea typeface="Montserrat"/>
                <a:cs typeface="Montserrat"/>
                <a:sym typeface="Montserrat"/>
              </a:rPr>
              <a:t>FEBS Network</a:t>
            </a:r>
            <a:endParaRPr sz="900" b="1" i="0" u="none" strike="noStrike" cap="none">
              <a:solidFill>
                <a:schemeClr val="dk1"/>
              </a:solidFill>
              <a:latin typeface="Montserrat"/>
              <a:ea typeface="Montserrat"/>
              <a:cs typeface="Montserrat"/>
              <a:sym typeface="Montserrat"/>
            </a:endParaRPr>
          </a:p>
          <a:p>
            <a:pPr marL="0" marR="0" lvl="0" indent="0" algn="l" rtl="0">
              <a:lnSpc>
                <a:spcPct val="114999"/>
              </a:lnSpc>
              <a:spcBef>
                <a:spcPts val="0"/>
              </a:spcBef>
              <a:spcAft>
                <a:spcPts val="0"/>
              </a:spcAft>
              <a:buClr>
                <a:schemeClr val="dk1"/>
              </a:buClr>
              <a:buSzPts val="6000"/>
              <a:buFont typeface="Arial"/>
              <a:buNone/>
            </a:pPr>
            <a:r>
              <a:rPr lang="es-419" sz="900" b="1" i="0" u="none" strike="noStrike" cap="none">
                <a:solidFill>
                  <a:schemeClr val="dk1"/>
                </a:solidFill>
                <a:latin typeface="Montserrat"/>
                <a:ea typeface="Montserrat"/>
                <a:cs typeface="Montserrat"/>
                <a:sym typeface="Montserrat"/>
              </a:rPr>
              <a:t>Article</a:t>
            </a:r>
            <a:endParaRPr sz="900" b="1" i="0" u="none" strike="noStrike" cap="none">
              <a:solidFill>
                <a:schemeClr val="dk1"/>
              </a:solidFill>
              <a:latin typeface="Montserrat"/>
              <a:ea typeface="Montserrat"/>
              <a:cs typeface="Montserrat"/>
              <a:sym typeface="Montserrat"/>
            </a:endParaRPr>
          </a:p>
        </p:txBody>
      </p:sp>
      <p:pic>
        <p:nvPicPr>
          <p:cNvPr id="465" name="Google Shape;465;p32" title="step-up-women-business-svgrepo-com.png"/>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7301500" y="1219666"/>
            <a:ext cx="338700" cy="338700"/>
          </a:xfrm>
          <a:prstGeom prst="rect">
            <a:avLst/>
          </a:prstGeom>
          <a:noFill/>
          <a:ln>
            <a:noFill/>
          </a:ln>
        </p:spPr>
      </p:pic>
      <p:cxnSp>
        <p:nvCxnSpPr>
          <p:cNvPr id="466" name="Google Shape;466;p32"/>
          <p:cNvCxnSpPr/>
          <p:nvPr/>
        </p:nvCxnSpPr>
        <p:spPr>
          <a:xfrm>
            <a:off x="8911063" y="2691775"/>
            <a:ext cx="7200" cy="1213500"/>
          </a:xfrm>
          <a:prstGeom prst="straightConnector1">
            <a:avLst/>
          </a:prstGeom>
          <a:noFill/>
          <a:ln w="38100" cap="flat" cmpd="sng">
            <a:solidFill>
              <a:srgbClr val="FFE599"/>
            </a:solidFill>
            <a:prstDash val="solid"/>
            <a:round/>
            <a:headEnd type="none" w="sm" len="sm"/>
            <a:tailEnd type="oval" w="med" len="med"/>
          </a:ln>
        </p:spPr>
      </p:cxnSp>
      <p:sp>
        <p:nvSpPr>
          <p:cNvPr id="467" name="Google Shape;467;p32"/>
          <p:cNvSpPr txBox="1"/>
          <p:nvPr/>
        </p:nvSpPr>
        <p:spPr>
          <a:xfrm>
            <a:off x="8189698" y="4019550"/>
            <a:ext cx="974400" cy="323100"/>
          </a:xfrm>
          <a:prstGeom prst="rect">
            <a:avLst/>
          </a:prstGeom>
          <a:noFill/>
          <a:ln>
            <a:noFill/>
          </a:ln>
        </p:spPr>
        <p:txBody>
          <a:bodyPr spcFirstLastPara="1" wrap="square" lIns="91425" tIns="91425" rIns="91425" bIns="91425" anchor="t" anchorCtr="0">
            <a:spAutoFit/>
          </a:bodyPr>
          <a:lstStyle/>
          <a:p>
            <a:pPr marL="0" marR="0" lvl="0" indent="0" algn="l" rtl="0">
              <a:lnSpc>
                <a:spcPct val="114999"/>
              </a:lnSpc>
              <a:spcBef>
                <a:spcPts val="0"/>
              </a:spcBef>
              <a:spcAft>
                <a:spcPts val="0"/>
              </a:spcAft>
              <a:buClr>
                <a:schemeClr val="dk1"/>
              </a:buClr>
              <a:buSzPts val="6000"/>
              <a:buFont typeface="Arial"/>
              <a:buNone/>
            </a:pPr>
            <a:r>
              <a:rPr lang="es-419" sz="900" b="1" i="0" u="none" strike="noStrike" cap="none">
                <a:solidFill>
                  <a:schemeClr val="dk1"/>
                </a:solidFill>
                <a:latin typeface="Montserrat"/>
                <a:ea typeface="Montserrat"/>
                <a:cs typeface="Montserrat"/>
                <a:sym typeface="Montserrat"/>
              </a:rPr>
              <a:t>AHEAD</a:t>
            </a:r>
            <a:endParaRPr sz="900" b="1" i="0" u="none" strike="noStrike" cap="none">
              <a:solidFill>
                <a:schemeClr val="dk1"/>
              </a:solidFill>
              <a:latin typeface="Montserrat"/>
              <a:ea typeface="Montserrat"/>
              <a:cs typeface="Montserrat"/>
              <a:sym typeface="Montserrat"/>
            </a:endParaRPr>
          </a:p>
        </p:txBody>
      </p:sp>
      <p:sp>
        <p:nvSpPr>
          <p:cNvPr id="468" name="Google Shape;468;p32"/>
          <p:cNvSpPr txBox="1"/>
          <p:nvPr/>
        </p:nvSpPr>
        <p:spPr>
          <a:xfrm>
            <a:off x="6942900" y="3696375"/>
            <a:ext cx="1085100" cy="641700"/>
          </a:xfrm>
          <a:prstGeom prst="rect">
            <a:avLst/>
          </a:prstGeom>
          <a:noFill/>
          <a:ln>
            <a:noFill/>
          </a:ln>
        </p:spPr>
        <p:txBody>
          <a:bodyPr spcFirstLastPara="1" wrap="square" lIns="91425" tIns="91425" rIns="91425" bIns="91425" anchor="t" anchorCtr="0">
            <a:spAutoFit/>
          </a:bodyPr>
          <a:lstStyle/>
          <a:p>
            <a:pPr marL="0" marR="0" lvl="0" indent="0" algn="l" rtl="0">
              <a:lnSpc>
                <a:spcPct val="114999"/>
              </a:lnSpc>
              <a:spcBef>
                <a:spcPts val="0"/>
              </a:spcBef>
              <a:spcAft>
                <a:spcPts val="0"/>
              </a:spcAft>
              <a:buClr>
                <a:schemeClr val="dk1"/>
              </a:buClr>
              <a:buSzPts val="6000"/>
              <a:buFont typeface="Arial"/>
              <a:buNone/>
            </a:pPr>
            <a:r>
              <a:rPr lang="es-419" sz="900" b="1" i="0" u="none" strike="noStrike" cap="none">
                <a:solidFill>
                  <a:schemeClr val="dk1"/>
                </a:solidFill>
                <a:latin typeface="Montserrat"/>
                <a:ea typeface="Montserrat"/>
                <a:cs typeface="Montserrat"/>
                <a:sym typeface="Montserrat"/>
              </a:rPr>
              <a:t>ECCB2024</a:t>
            </a:r>
            <a:endParaRPr sz="900" b="1" i="0" u="none" strike="noStrike" cap="none">
              <a:solidFill>
                <a:schemeClr val="dk1"/>
              </a:solidFill>
              <a:latin typeface="Montserrat"/>
              <a:ea typeface="Montserrat"/>
              <a:cs typeface="Montserrat"/>
              <a:sym typeface="Montserrat"/>
            </a:endParaRPr>
          </a:p>
          <a:p>
            <a:pPr marL="0" marR="0" lvl="0" indent="0" algn="l" rtl="0">
              <a:lnSpc>
                <a:spcPct val="114999"/>
              </a:lnSpc>
              <a:spcBef>
                <a:spcPts val="0"/>
              </a:spcBef>
              <a:spcAft>
                <a:spcPts val="0"/>
              </a:spcAft>
              <a:buClr>
                <a:schemeClr val="dk1"/>
              </a:buClr>
              <a:buSzPts val="6000"/>
              <a:buFont typeface="Arial"/>
              <a:buNone/>
            </a:pPr>
            <a:r>
              <a:rPr lang="es-419" sz="900" b="1" i="0" u="none" strike="noStrike" cap="none">
                <a:solidFill>
                  <a:schemeClr val="dk1"/>
                </a:solidFill>
                <a:latin typeface="Montserrat"/>
                <a:ea typeface="Montserrat"/>
                <a:cs typeface="Montserrat"/>
                <a:sym typeface="Montserrat"/>
              </a:rPr>
              <a:t>Workshop</a:t>
            </a:r>
            <a:endParaRPr sz="900" b="1" i="0" u="none" strike="noStrike" cap="none">
              <a:solidFill>
                <a:schemeClr val="dk1"/>
              </a:solidFill>
              <a:latin typeface="Montserrat"/>
              <a:ea typeface="Montserrat"/>
              <a:cs typeface="Montserrat"/>
              <a:sym typeface="Montserrat"/>
            </a:endParaRPr>
          </a:p>
          <a:p>
            <a:pPr marL="0" marR="0" lvl="0" indent="0" algn="l" rtl="0">
              <a:lnSpc>
                <a:spcPct val="114999"/>
              </a:lnSpc>
              <a:spcBef>
                <a:spcPts val="0"/>
              </a:spcBef>
              <a:spcAft>
                <a:spcPts val="0"/>
              </a:spcAft>
              <a:buClr>
                <a:schemeClr val="dk1"/>
              </a:buClr>
              <a:buSzPts val="6000"/>
              <a:buFont typeface="Arial"/>
              <a:buNone/>
            </a:pPr>
            <a:r>
              <a:rPr lang="es-419" sz="900" b="1" i="0" u="none" strike="noStrike" cap="none">
                <a:solidFill>
                  <a:schemeClr val="dk1"/>
                </a:solidFill>
                <a:latin typeface="Montserrat"/>
                <a:ea typeface="Montserrat"/>
                <a:cs typeface="Montserrat"/>
                <a:sym typeface="Montserrat"/>
              </a:rPr>
              <a:t>ELIXIR BH2024</a:t>
            </a:r>
            <a:endParaRPr sz="900" b="1" i="0" u="none" strike="noStrike" cap="none">
              <a:solidFill>
                <a:schemeClr val="dk1"/>
              </a:solidFill>
              <a:latin typeface="Montserrat"/>
              <a:ea typeface="Montserrat"/>
              <a:cs typeface="Montserrat"/>
              <a:sym typeface="Montserrat"/>
            </a:endParaRPr>
          </a:p>
        </p:txBody>
      </p:sp>
      <p:pic>
        <p:nvPicPr>
          <p:cNvPr id="469" name="Google Shape;469;p32" title="a-woman-who-uses-a-computer-inspiration-svgrepo-com.png"/>
          <p:cNvPicPr preferRelativeResize="0"/>
          <p:nvPr/>
        </p:nvPicPr>
        <p:blipFill rotWithShape="1">
          <a:blip r:embed="rId7" cstate="screen">
            <a:alphaModFix/>
            <a:extLst>
              <a:ext uri="{28A0092B-C50C-407E-A947-70E740481C1C}">
                <a14:useLocalDpi xmlns:a14="http://schemas.microsoft.com/office/drawing/2010/main"/>
              </a:ext>
            </a:extLst>
          </a:blip>
          <a:srcRect l="-7273"/>
          <a:stretch/>
        </p:blipFill>
        <p:spPr>
          <a:xfrm>
            <a:off x="6627475" y="3847875"/>
            <a:ext cx="338700" cy="338700"/>
          </a:xfrm>
          <a:prstGeom prst="rect">
            <a:avLst/>
          </a:prstGeom>
          <a:noFill/>
          <a:ln>
            <a:noFill/>
          </a:ln>
        </p:spPr>
      </p:pic>
      <p:pic>
        <p:nvPicPr>
          <p:cNvPr id="470" name="Google Shape;470;p32" title="a-woman-who-uses-a-computer-inspiration-svgrepo-com.png"/>
          <p:cNvPicPr preferRelativeResize="0"/>
          <p:nvPr/>
        </p:nvPicPr>
        <p:blipFill rotWithShape="1">
          <a:blip r:embed="rId7" cstate="screen">
            <a:alphaModFix/>
            <a:extLst>
              <a:ext uri="{28A0092B-C50C-407E-A947-70E740481C1C}">
                <a14:useLocalDpi xmlns:a14="http://schemas.microsoft.com/office/drawing/2010/main"/>
              </a:ext>
            </a:extLst>
          </a:blip>
          <a:srcRect l="-7273"/>
          <a:stretch/>
        </p:blipFill>
        <p:spPr>
          <a:xfrm>
            <a:off x="8745325" y="3962550"/>
            <a:ext cx="338700" cy="338700"/>
          </a:xfrm>
          <a:prstGeom prst="rect">
            <a:avLst/>
          </a:prstGeom>
          <a:noFill/>
          <a:ln>
            <a:noFill/>
          </a:ln>
        </p:spPr>
      </p:pic>
      <p:sp>
        <p:nvSpPr>
          <p:cNvPr id="471" name="Google Shape;471;p32"/>
          <p:cNvSpPr txBox="1"/>
          <p:nvPr/>
        </p:nvSpPr>
        <p:spPr>
          <a:xfrm>
            <a:off x="7261325" y="3034425"/>
            <a:ext cx="1494900" cy="641700"/>
          </a:xfrm>
          <a:prstGeom prst="rect">
            <a:avLst/>
          </a:prstGeom>
          <a:noFill/>
          <a:ln>
            <a:noFill/>
          </a:ln>
        </p:spPr>
        <p:txBody>
          <a:bodyPr spcFirstLastPara="1" wrap="square" lIns="91425" tIns="91425" rIns="91425" bIns="91425" anchor="t" anchorCtr="0">
            <a:spAutoFit/>
          </a:bodyPr>
          <a:lstStyle/>
          <a:p>
            <a:pPr marL="0" marR="0" lvl="0" indent="0" algn="l" rtl="0">
              <a:lnSpc>
                <a:spcPct val="114999"/>
              </a:lnSpc>
              <a:spcBef>
                <a:spcPts val="0"/>
              </a:spcBef>
              <a:spcAft>
                <a:spcPts val="0"/>
              </a:spcAft>
              <a:buClr>
                <a:schemeClr val="dk1"/>
              </a:buClr>
              <a:buSzPts val="6000"/>
              <a:buFont typeface="Arial"/>
              <a:buNone/>
            </a:pPr>
            <a:r>
              <a:rPr lang="es-419" sz="900" b="1" i="0" u="none" strike="noStrike" cap="none">
                <a:solidFill>
                  <a:schemeClr val="dk1"/>
                </a:solidFill>
                <a:latin typeface="Montserrat"/>
                <a:ea typeface="Montserrat"/>
                <a:cs typeface="Montserrat"/>
                <a:sym typeface="Montserrat"/>
              </a:rPr>
              <a:t>Handbook sex and gender dimension in research</a:t>
            </a:r>
            <a:endParaRPr sz="1800" b="0" i="0" u="none" strike="noStrike" cap="none">
              <a:solidFill>
                <a:schemeClr val="dk1"/>
              </a:solidFill>
              <a:latin typeface="Calibri"/>
              <a:ea typeface="Calibri"/>
              <a:cs typeface="Calibri"/>
              <a:sym typeface="Calibri"/>
            </a:endParaRPr>
          </a:p>
        </p:txBody>
      </p:sp>
      <p:pic>
        <p:nvPicPr>
          <p:cNvPr id="472" name="Google Shape;472;p32" title="a-woman-who-uses-a-computer-inspiration-svgrepo-com.png"/>
          <p:cNvPicPr preferRelativeResize="0"/>
          <p:nvPr/>
        </p:nvPicPr>
        <p:blipFill rotWithShape="1">
          <a:blip r:embed="rId7" cstate="screen">
            <a:alphaModFix/>
            <a:extLst>
              <a:ext uri="{28A0092B-C50C-407E-A947-70E740481C1C}">
                <a14:useLocalDpi xmlns:a14="http://schemas.microsoft.com/office/drawing/2010/main"/>
              </a:ext>
            </a:extLst>
          </a:blip>
          <a:srcRect l="-7273"/>
          <a:stretch/>
        </p:blipFill>
        <p:spPr>
          <a:xfrm>
            <a:off x="6933363" y="3217513"/>
            <a:ext cx="338700" cy="338700"/>
          </a:xfrm>
          <a:prstGeom prst="rect">
            <a:avLst/>
          </a:prstGeom>
          <a:noFill/>
          <a:ln>
            <a:noFill/>
          </a:ln>
        </p:spPr>
      </p:pic>
      <p:sp>
        <p:nvSpPr>
          <p:cNvPr id="473" name="Google Shape;473;p32"/>
          <p:cNvSpPr txBox="1"/>
          <p:nvPr/>
        </p:nvSpPr>
        <p:spPr>
          <a:xfrm>
            <a:off x="5223474" y="3456250"/>
            <a:ext cx="1353300" cy="453900"/>
          </a:xfrm>
          <a:prstGeom prst="rect">
            <a:avLst/>
          </a:prstGeom>
          <a:noFill/>
          <a:ln>
            <a:noFill/>
          </a:ln>
        </p:spPr>
        <p:txBody>
          <a:bodyPr spcFirstLastPara="1" wrap="square" lIns="91425" tIns="91425" rIns="91425" bIns="91425" anchor="ctr" anchorCtr="0">
            <a:noAutofit/>
          </a:bodyPr>
          <a:lstStyle/>
          <a:p>
            <a:pPr marL="0" marR="0" lvl="0" indent="0" algn="l" rtl="0">
              <a:lnSpc>
                <a:spcPct val="114999"/>
              </a:lnSpc>
              <a:spcBef>
                <a:spcPts val="0"/>
              </a:spcBef>
              <a:spcAft>
                <a:spcPts val="0"/>
              </a:spcAft>
              <a:buClr>
                <a:srgbClr val="000000"/>
              </a:buClr>
              <a:buSzPts val="900"/>
              <a:buFont typeface="Arial"/>
              <a:buNone/>
            </a:pPr>
            <a:r>
              <a:rPr lang="es-419" sz="900" b="1" i="0" u="none" strike="noStrike" cap="none">
                <a:solidFill>
                  <a:schemeClr val="dk1"/>
                </a:solidFill>
                <a:latin typeface="Montserrat"/>
                <a:ea typeface="Montserrat"/>
                <a:cs typeface="Montserrat"/>
                <a:sym typeface="Montserrat"/>
              </a:rPr>
              <a:t>B4W Mentoring Programme </a:t>
            </a:r>
            <a:endParaRPr sz="900" b="1" i="0" u="none" strike="noStrike" cap="none">
              <a:solidFill>
                <a:schemeClr val="dk1"/>
              </a:solidFill>
              <a:latin typeface="Montserrat"/>
              <a:ea typeface="Montserrat"/>
              <a:cs typeface="Montserrat"/>
              <a:sym typeface="Montserrat"/>
            </a:endParaRPr>
          </a:p>
        </p:txBody>
      </p:sp>
      <p:pic>
        <p:nvPicPr>
          <p:cNvPr id="474" name="Google Shape;474;p32" title="step-up-women-business-svgrepo-com.png"/>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4846749" y="3515650"/>
            <a:ext cx="338700" cy="338700"/>
          </a:xfrm>
          <a:prstGeom prst="rect">
            <a:avLst/>
          </a:prstGeom>
          <a:noFill/>
          <a:ln>
            <a:noFill/>
          </a:ln>
        </p:spPr>
      </p:pic>
      <p:sp>
        <p:nvSpPr>
          <p:cNvPr id="475" name="Google Shape;475;p32"/>
          <p:cNvSpPr txBox="1"/>
          <p:nvPr/>
        </p:nvSpPr>
        <p:spPr>
          <a:xfrm>
            <a:off x="406571" y="4298741"/>
            <a:ext cx="3815700" cy="2817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1200"/>
              </a:spcBef>
              <a:spcAft>
                <a:spcPts val="1200"/>
              </a:spcAft>
              <a:buClr>
                <a:srgbClr val="000000"/>
              </a:buClr>
              <a:buSzPts val="1000"/>
              <a:buFont typeface="Arial"/>
              <a:buNone/>
            </a:pPr>
            <a:r>
              <a:rPr lang="es-419" sz="1000" b="0" i="0" u="none" strike="noStrike" cap="none">
                <a:solidFill>
                  <a:schemeClr val="dk1"/>
                </a:solidFill>
                <a:latin typeface="Montserrat"/>
                <a:ea typeface="Montserrat"/>
                <a:cs typeface="Montserrat"/>
                <a:sym typeface="Montserrat"/>
              </a:rPr>
              <a:t>* Activities have continued annually since their launch</a:t>
            </a:r>
            <a:endParaRPr sz="1700" b="0" i="0" u="none" strike="noStrike" cap="none">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33"/>
          <p:cNvSpPr txBox="1">
            <a:spLocks noGrp="1"/>
          </p:cNvSpPr>
          <p:nvPr>
            <p:ph type="title"/>
          </p:nvPr>
        </p:nvSpPr>
        <p:spPr>
          <a:xfrm>
            <a:off x="552450" y="54186"/>
            <a:ext cx="6001800" cy="707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200"/>
              <a:buNone/>
            </a:pPr>
            <a:r>
              <a:rPr lang="es-419" sz="2200" b="1">
                <a:solidFill>
                  <a:srgbClr val="9645C0"/>
                </a:solidFill>
                <a:latin typeface="Montserrat"/>
                <a:ea typeface="Montserrat"/>
                <a:cs typeface="Montserrat"/>
                <a:sym typeface="Montserrat"/>
              </a:rPr>
              <a:t>Inspiring similar efforts at BSC</a:t>
            </a:r>
            <a:endParaRPr sz="2200" b="1">
              <a:solidFill>
                <a:srgbClr val="9645C0"/>
              </a:solidFill>
              <a:latin typeface="Montserrat"/>
              <a:ea typeface="Montserrat"/>
              <a:cs typeface="Montserrat"/>
              <a:sym typeface="Montserrat"/>
            </a:endParaRPr>
          </a:p>
        </p:txBody>
      </p:sp>
      <p:pic>
        <p:nvPicPr>
          <p:cNvPr id="481" name="Google Shape;481;p3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482" name="Google Shape;482;p3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sp>
        <p:nvSpPr>
          <p:cNvPr id="483" name="Google Shape;483;p33"/>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4" name="Google Shape;484;p33"/>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85" name="Google Shape;485;p3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07076" y="2337061"/>
            <a:ext cx="2313275" cy="648377"/>
          </a:xfrm>
          <a:prstGeom prst="rect">
            <a:avLst/>
          </a:prstGeom>
          <a:noFill/>
          <a:ln>
            <a:noFill/>
          </a:ln>
        </p:spPr>
      </p:pic>
      <p:grpSp>
        <p:nvGrpSpPr>
          <p:cNvPr id="486" name="Google Shape;486;p33"/>
          <p:cNvGrpSpPr/>
          <p:nvPr/>
        </p:nvGrpSpPr>
        <p:grpSpPr>
          <a:xfrm>
            <a:off x="3153214" y="882698"/>
            <a:ext cx="3248400" cy="3557100"/>
            <a:chOff x="3751600" y="842500"/>
            <a:chExt cx="3248400" cy="3557100"/>
          </a:xfrm>
        </p:grpSpPr>
        <p:sp>
          <p:nvSpPr>
            <p:cNvPr id="487" name="Google Shape;487;p33"/>
            <p:cNvSpPr/>
            <p:nvPr/>
          </p:nvSpPr>
          <p:spPr>
            <a:xfrm>
              <a:off x="3751600" y="842500"/>
              <a:ext cx="3248400" cy="3557100"/>
            </a:xfrm>
            <a:prstGeom prst="roundRect">
              <a:avLst>
                <a:gd name="adj" fmla="val 16667"/>
              </a:avLst>
            </a:prstGeom>
            <a:noFill/>
            <a:ln w="9525" cap="flat" cmpd="sng">
              <a:solidFill>
                <a:srgbClr val="9340B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88" name="Google Shape;488;p33"/>
            <p:cNvGrpSpPr/>
            <p:nvPr/>
          </p:nvGrpSpPr>
          <p:grpSpPr>
            <a:xfrm>
              <a:off x="3924469" y="1079787"/>
              <a:ext cx="2902663" cy="3162891"/>
              <a:chOff x="3924469" y="1079787"/>
              <a:chExt cx="2902663" cy="3162891"/>
            </a:xfrm>
          </p:grpSpPr>
          <p:pic>
            <p:nvPicPr>
              <p:cNvPr id="489" name="Google Shape;489;p33"/>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679502" y="2144737"/>
                <a:ext cx="1392595" cy="966598"/>
              </a:xfrm>
              <a:prstGeom prst="rect">
                <a:avLst/>
              </a:prstGeom>
              <a:noFill/>
              <a:ln>
                <a:noFill/>
              </a:ln>
            </p:spPr>
          </p:pic>
          <p:pic>
            <p:nvPicPr>
              <p:cNvPr id="490" name="Google Shape;490;p33"/>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4287560" y="3276080"/>
                <a:ext cx="2176480" cy="966598"/>
              </a:xfrm>
              <a:prstGeom prst="rect">
                <a:avLst/>
              </a:prstGeom>
              <a:noFill/>
              <a:ln>
                <a:noFill/>
              </a:ln>
            </p:spPr>
          </p:pic>
          <p:pic>
            <p:nvPicPr>
              <p:cNvPr id="491" name="Google Shape;491;p33"/>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3924469" y="1079787"/>
                <a:ext cx="2902663" cy="900203"/>
              </a:xfrm>
              <a:prstGeom prst="rect">
                <a:avLst/>
              </a:prstGeom>
              <a:noFill/>
              <a:ln>
                <a:noFill/>
              </a:ln>
            </p:spPr>
          </p:pic>
        </p:grpSp>
      </p:grpSp>
      <p:pic>
        <p:nvPicPr>
          <p:cNvPr id="492" name="Google Shape;492;p33"/>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6765605" y="2088450"/>
            <a:ext cx="2067978" cy="966600"/>
          </a:xfrm>
          <a:prstGeom prst="rect">
            <a:avLst/>
          </a:prstGeom>
          <a:noFill/>
          <a:ln>
            <a:noFill/>
          </a:ln>
        </p:spPr>
      </p:pic>
      <p:sp>
        <p:nvSpPr>
          <p:cNvPr id="493" name="Google Shape;493;p33"/>
          <p:cNvSpPr/>
          <p:nvPr/>
        </p:nvSpPr>
        <p:spPr>
          <a:xfrm rot="5395156">
            <a:off x="6224977" y="2558205"/>
            <a:ext cx="851701" cy="206100"/>
          </a:xfrm>
          <a:prstGeom prst="triangle">
            <a:avLst>
              <a:gd name="adj" fmla="val 51479"/>
            </a:avLst>
          </a:prstGeom>
          <a:solidFill>
            <a:srgbClr val="434343"/>
          </a:solidFill>
          <a:ln w="76200"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4" name="Google Shape;494;p33"/>
          <p:cNvSpPr/>
          <p:nvPr/>
        </p:nvSpPr>
        <p:spPr>
          <a:xfrm rot="5395156">
            <a:off x="2501898" y="2558205"/>
            <a:ext cx="851701" cy="206100"/>
          </a:xfrm>
          <a:prstGeom prst="triangle">
            <a:avLst>
              <a:gd name="adj" fmla="val 51479"/>
            </a:avLst>
          </a:prstGeom>
          <a:solidFill>
            <a:srgbClr val="434343"/>
          </a:solidFill>
          <a:ln w="76200"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5" name="Google Shape;495;p33"/>
          <p:cNvSpPr txBox="1"/>
          <p:nvPr/>
        </p:nvSpPr>
        <p:spPr>
          <a:xfrm>
            <a:off x="552450" y="4439805"/>
            <a:ext cx="2067900" cy="311700"/>
          </a:xfrm>
          <a:prstGeom prst="rect">
            <a:avLst/>
          </a:prstGeom>
          <a:solidFill>
            <a:schemeClr val="lt1"/>
          </a:solidFill>
          <a:ln>
            <a:noFill/>
          </a:ln>
        </p:spPr>
        <p:txBody>
          <a:bodyPr spcFirstLastPara="1" wrap="square" lIns="68550" tIns="68550" rIns="68550" bIns="68550" anchor="t" anchorCtr="0">
            <a:spAutoFit/>
          </a:bodyPr>
          <a:lstStyle/>
          <a:p>
            <a:pPr marL="0" marR="0" lvl="0" indent="0" algn="l" rtl="0">
              <a:lnSpc>
                <a:spcPct val="100000"/>
              </a:lnSpc>
              <a:spcBef>
                <a:spcPts val="0"/>
              </a:spcBef>
              <a:spcAft>
                <a:spcPts val="0"/>
              </a:spcAft>
              <a:buClr>
                <a:srgbClr val="000000"/>
              </a:buClr>
              <a:buSzPts val="1125"/>
              <a:buFont typeface="Arial"/>
              <a:buNone/>
            </a:pPr>
            <a:r>
              <a:rPr lang="es-419" sz="1125" b="0" i="1" u="none" strike="noStrike" cap="none">
                <a:solidFill>
                  <a:srgbClr val="9645C0"/>
                </a:solidFill>
                <a:highlight>
                  <a:schemeClr val="lt1"/>
                </a:highlight>
                <a:latin typeface="Montserrat"/>
                <a:ea typeface="Montserrat"/>
                <a:cs typeface="Montserrat"/>
                <a:sym typeface="Montserrat"/>
              </a:rPr>
              <a:t>Inspire similar Efforts</a:t>
            </a:r>
            <a:endParaRPr sz="1125" b="0" i="1" u="none" strike="noStrike" cap="none">
              <a:solidFill>
                <a:srgbClr val="9645C0"/>
              </a:solidFill>
              <a:highlight>
                <a:schemeClr val="lt1"/>
              </a:highlight>
              <a:latin typeface="Montserrat"/>
              <a:ea typeface="Montserrat"/>
              <a:cs typeface="Montserrat"/>
              <a:sym typeface="Montserra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34"/>
          <p:cNvSpPr txBox="1">
            <a:spLocks noGrp="1"/>
          </p:cNvSpPr>
          <p:nvPr>
            <p:ph type="title"/>
          </p:nvPr>
        </p:nvSpPr>
        <p:spPr>
          <a:xfrm>
            <a:off x="552450" y="0"/>
            <a:ext cx="6001800" cy="707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200"/>
              <a:buNone/>
            </a:pPr>
            <a:r>
              <a:rPr lang="es-419" sz="2200" b="1">
                <a:solidFill>
                  <a:srgbClr val="9645C0"/>
                </a:solidFill>
                <a:latin typeface="Montserrat"/>
                <a:ea typeface="Montserrat"/>
                <a:cs typeface="Montserrat"/>
                <a:sym typeface="Montserrat"/>
              </a:rPr>
              <a:t>Our mission(s)</a:t>
            </a:r>
            <a:endParaRPr sz="2200" b="1">
              <a:solidFill>
                <a:srgbClr val="9645C0"/>
              </a:solidFill>
              <a:latin typeface="Montserrat"/>
              <a:ea typeface="Montserrat"/>
              <a:cs typeface="Montserrat"/>
              <a:sym typeface="Montserrat"/>
            </a:endParaRPr>
          </a:p>
        </p:txBody>
      </p:sp>
      <p:pic>
        <p:nvPicPr>
          <p:cNvPr id="501" name="Google Shape;501;p3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502" name="Google Shape;502;p34"/>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sp>
        <p:nvSpPr>
          <p:cNvPr id="503" name="Google Shape;503;p34"/>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4" name="Google Shape;504;p34"/>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05" name="Google Shape;505;p34"/>
          <p:cNvGrpSpPr/>
          <p:nvPr/>
        </p:nvGrpSpPr>
        <p:grpSpPr>
          <a:xfrm>
            <a:off x="4357266" y="2358476"/>
            <a:ext cx="4622700" cy="2317874"/>
            <a:chOff x="4546375" y="2358476"/>
            <a:chExt cx="4622700" cy="2317874"/>
          </a:xfrm>
        </p:grpSpPr>
        <p:sp>
          <p:nvSpPr>
            <p:cNvPr id="506" name="Google Shape;506;p34"/>
            <p:cNvSpPr/>
            <p:nvPr/>
          </p:nvSpPr>
          <p:spPr>
            <a:xfrm>
              <a:off x="4546375" y="2828650"/>
              <a:ext cx="4622700" cy="1847700"/>
            </a:xfrm>
            <a:prstGeom prst="rect">
              <a:avLst/>
            </a:prstGeom>
            <a:noFill/>
            <a:ln>
              <a:noFill/>
            </a:ln>
          </p:spPr>
          <p:txBody>
            <a:bodyPr spcFirstLastPara="1" wrap="square" lIns="91425" tIns="45700" rIns="91425" bIns="45700" anchor="t" anchorCtr="0">
              <a:noAutofit/>
            </a:bodyPr>
            <a:lstStyle/>
            <a:p>
              <a:pPr marL="457200" marR="0" lvl="0" indent="-304800" algn="l" rtl="0">
                <a:lnSpc>
                  <a:spcPct val="100000"/>
                </a:lnSpc>
                <a:spcBef>
                  <a:spcPts val="500"/>
                </a:spcBef>
                <a:spcAft>
                  <a:spcPts val="0"/>
                </a:spcAft>
                <a:buClr>
                  <a:schemeClr val="dk1"/>
                </a:buClr>
                <a:buSzPts val="1200"/>
                <a:buFont typeface="Arial"/>
                <a:buChar char="•"/>
              </a:pPr>
              <a:r>
                <a:rPr lang="es-419" sz="1200" b="0" i="0" u="none" strike="noStrike" cap="none">
                  <a:solidFill>
                    <a:schemeClr val="dk1"/>
                  </a:solidFill>
                  <a:latin typeface="Montserrat"/>
                  <a:ea typeface="Montserrat"/>
                  <a:cs typeface="Montserrat"/>
                  <a:sym typeface="Montserrat"/>
                </a:rPr>
                <a:t>Organisation of </a:t>
              </a:r>
              <a:r>
                <a:rPr lang="es-419" sz="1200" b="1" i="0" u="none" strike="noStrike" cap="none">
                  <a:solidFill>
                    <a:schemeClr val="dk1"/>
                  </a:solidFill>
                  <a:latin typeface="Montserrat"/>
                  <a:ea typeface="Montserrat"/>
                  <a:cs typeface="Montserrat"/>
                  <a:sym typeface="Montserrat"/>
                </a:rPr>
                <a:t>events to discuss gender equality</a:t>
              </a:r>
              <a:r>
                <a:rPr lang="es-419" sz="1200" b="0" i="0" u="none" strike="noStrike" cap="none">
                  <a:solidFill>
                    <a:schemeClr val="dk1"/>
                  </a:solidFill>
                  <a:latin typeface="Montserrat"/>
                  <a:ea typeface="Montserrat"/>
                  <a:cs typeface="Montserrat"/>
                  <a:sym typeface="Montserrat"/>
                </a:rPr>
                <a:t> in science and women’s health (ISMB/ECCB BoF, Open Day, WHAW).</a:t>
              </a:r>
              <a:endParaRPr sz="1200" b="0" i="0" u="none" strike="noStrike" cap="none">
                <a:solidFill>
                  <a:schemeClr val="dk1"/>
                </a:solidFill>
                <a:latin typeface="Montserrat"/>
                <a:ea typeface="Montserrat"/>
                <a:cs typeface="Montserrat"/>
                <a:sym typeface="Montserrat"/>
              </a:endParaRPr>
            </a:p>
            <a:p>
              <a:pPr marL="457200" marR="0" lvl="0" indent="-304800" algn="l" rtl="0">
                <a:lnSpc>
                  <a:spcPct val="100000"/>
                </a:lnSpc>
                <a:spcBef>
                  <a:spcPts val="500"/>
                </a:spcBef>
                <a:spcAft>
                  <a:spcPts val="0"/>
                </a:spcAft>
                <a:buClr>
                  <a:schemeClr val="dk1"/>
                </a:buClr>
                <a:buSzPts val="1200"/>
                <a:buFont typeface="Arial"/>
                <a:buChar char="•"/>
              </a:pPr>
              <a:r>
                <a:rPr lang="es-419" sz="1200" b="0" i="0" u="none" strike="noStrike" cap="none">
                  <a:solidFill>
                    <a:schemeClr val="dk1"/>
                  </a:solidFill>
                  <a:latin typeface="Montserrat"/>
                  <a:ea typeface="Montserrat"/>
                  <a:cs typeface="Montserrat"/>
                  <a:sym typeface="Montserrat"/>
                </a:rPr>
                <a:t>Participation/organization of </a:t>
              </a:r>
              <a:r>
                <a:rPr lang="es-419" sz="1200" b="1" i="0" u="none" strike="noStrike" cap="none">
                  <a:solidFill>
                    <a:schemeClr val="dk1"/>
                  </a:solidFill>
                  <a:latin typeface="Montserrat"/>
                  <a:ea typeface="Montserrat"/>
                  <a:cs typeface="Montserrat"/>
                  <a:sym typeface="Montserrat"/>
                </a:rPr>
                <a:t>scientific events</a:t>
              </a:r>
              <a:r>
                <a:rPr lang="es-419" sz="1200" b="0" i="0" u="none" strike="noStrike" cap="none">
                  <a:solidFill>
                    <a:schemeClr val="dk1"/>
                  </a:solidFill>
                  <a:latin typeface="Montserrat"/>
                  <a:ea typeface="Montserrat"/>
                  <a:cs typeface="Montserrat"/>
                  <a:sym typeface="Montserrat"/>
                </a:rPr>
                <a:t> (ELIXIR Biohackathon, de.NBI Biohackathon).</a:t>
              </a:r>
              <a:endParaRPr sz="1200" b="0" i="0" u="none" strike="noStrike" cap="none">
                <a:solidFill>
                  <a:schemeClr val="dk1"/>
                </a:solidFill>
                <a:latin typeface="Montserrat"/>
                <a:ea typeface="Montserrat"/>
                <a:cs typeface="Montserrat"/>
                <a:sym typeface="Montserrat"/>
              </a:endParaRPr>
            </a:p>
            <a:p>
              <a:pPr marL="457200" marR="0" lvl="0" indent="-304800" algn="l" rtl="0">
                <a:lnSpc>
                  <a:spcPct val="100000"/>
                </a:lnSpc>
                <a:spcBef>
                  <a:spcPts val="450"/>
                </a:spcBef>
                <a:spcAft>
                  <a:spcPts val="0"/>
                </a:spcAft>
                <a:buClr>
                  <a:schemeClr val="dk1"/>
                </a:buClr>
                <a:buSzPts val="1200"/>
                <a:buFont typeface="Arial"/>
                <a:buChar char="•"/>
              </a:pPr>
              <a:r>
                <a:rPr lang="es-419" sz="1200" b="0" i="0" u="none" strike="noStrike" cap="none">
                  <a:solidFill>
                    <a:srgbClr val="2F2D2E"/>
                  </a:solidFill>
                  <a:latin typeface="Montserrat"/>
                  <a:ea typeface="Montserrat"/>
                  <a:cs typeface="Montserrat"/>
                  <a:sym typeface="Montserrat"/>
                </a:rPr>
                <a:t>Gender dimension in research incorporated into </a:t>
              </a:r>
              <a:r>
                <a:rPr lang="es-419" sz="1200" b="1" i="0" u="none" strike="noStrike" cap="none">
                  <a:solidFill>
                    <a:srgbClr val="2F2D2E"/>
                  </a:solidFill>
                  <a:latin typeface="Montserrat"/>
                  <a:ea typeface="Montserrat"/>
                  <a:cs typeface="Montserrat"/>
                  <a:sym typeface="Montserrat"/>
                </a:rPr>
                <a:t>PhD training</a:t>
              </a:r>
              <a:r>
                <a:rPr lang="es-419" sz="1200" b="0" i="0" u="none" strike="noStrike" cap="none">
                  <a:solidFill>
                    <a:srgbClr val="2F2D2E"/>
                  </a:solidFill>
                  <a:latin typeface="Montserrat"/>
                  <a:ea typeface="Montserrat"/>
                  <a:cs typeface="Montserrat"/>
                  <a:sym typeface="Montserrat"/>
                </a:rPr>
                <a:t> programme at BSC, external courses.</a:t>
              </a:r>
              <a:endParaRPr sz="1200" b="1" i="0" u="none" strike="noStrike" cap="none">
                <a:solidFill>
                  <a:schemeClr val="dk1"/>
                </a:solidFill>
                <a:latin typeface="Montserrat"/>
                <a:ea typeface="Montserrat"/>
                <a:cs typeface="Montserrat"/>
                <a:sym typeface="Montserrat"/>
              </a:endParaRPr>
            </a:p>
          </p:txBody>
        </p:sp>
        <p:grpSp>
          <p:nvGrpSpPr>
            <p:cNvPr id="507" name="Google Shape;507;p34"/>
            <p:cNvGrpSpPr/>
            <p:nvPr/>
          </p:nvGrpSpPr>
          <p:grpSpPr>
            <a:xfrm>
              <a:off x="4868658" y="2358476"/>
              <a:ext cx="4063753" cy="426600"/>
              <a:chOff x="5162661" y="2358474"/>
              <a:chExt cx="3981339" cy="426600"/>
            </a:xfrm>
          </p:grpSpPr>
          <p:pic>
            <p:nvPicPr>
              <p:cNvPr id="508" name="Google Shape;508;p34" title="people-who-support-svgrepo-com.png"/>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5162661" y="2358500"/>
                <a:ext cx="426525" cy="426525"/>
              </a:xfrm>
              <a:prstGeom prst="rect">
                <a:avLst/>
              </a:prstGeom>
              <a:noFill/>
              <a:ln>
                <a:noFill/>
              </a:ln>
            </p:spPr>
          </p:pic>
          <p:sp>
            <p:nvSpPr>
              <p:cNvPr id="509" name="Google Shape;509;p34"/>
              <p:cNvSpPr txBox="1"/>
              <p:nvPr/>
            </p:nvSpPr>
            <p:spPr>
              <a:xfrm>
                <a:off x="5550900" y="2358474"/>
                <a:ext cx="3593100" cy="426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s-419" sz="1300" b="1" i="0" u="none" strike="noStrike" cap="none">
                    <a:solidFill>
                      <a:srgbClr val="9645C0"/>
                    </a:solidFill>
                    <a:latin typeface="Montserrat"/>
                    <a:ea typeface="Montserrat"/>
                    <a:cs typeface="Montserrat"/>
                    <a:sym typeface="Montserrat"/>
                  </a:rPr>
                  <a:t>Cultural Change and Networking</a:t>
                </a:r>
                <a:endParaRPr sz="1300" b="1" i="0" u="none" strike="noStrike" cap="none">
                  <a:solidFill>
                    <a:srgbClr val="9645C0"/>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2"/>
                  </a:solidFill>
                  <a:latin typeface="Arial"/>
                  <a:ea typeface="Arial"/>
                  <a:cs typeface="Arial"/>
                  <a:sym typeface="Arial"/>
                </a:endParaRPr>
              </a:p>
            </p:txBody>
          </p:sp>
        </p:grpSp>
      </p:grpSp>
      <p:grpSp>
        <p:nvGrpSpPr>
          <p:cNvPr id="510" name="Google Shape;510;p34"/>
          <p:cNvGrpSpPr/>
          <p:nvPr/>
        </p:nvGrpSpPr>
        <p:grpSpPr>
          <a:xfrm>
            <a:off x="4645316" y="807649"/>
            <a:ext cx="4334700" cy="1413339"/>
            <a:chOff x="4834425" y="941199"/>
            <a:chExt cx="4334700" cy="1413339"/>
          </a:xfrm>
        </p:grpSpPr>
        <p:sp>
          <p:nvSpPr>
            <p:cNvPr id="511" name="Google Shape;511;p34"/>
            <p:cNvSpPr/>
            <p:nvPr/>
          </p:nvSpPr>
          <p:spPr>
            <a:xfrm>
              <a:off x="4834425" y="1371738"/>
              <a:ext cx="4334700" cy="982800"/>
            </a:xfrm>
            <a:prstGeom prst="rect">
              <a:avLst/>
            </a:prstGeom>
            <a:noFill/>
            <a:ln>
              <a:noFill/>
            </a:ln>
          </p:spPr>
          <p:txBody>
            <a:bodyPr spcFirstLastPara="1" wrap="square" lIns="91425" tIns="45700" rIns="91425" bIns="45700" anchor="t" anchorCtr="0">
              <a:noAutofit/>
            </a:bodyPr>
            <a:lstStyle/>
            <a:p>
              <a:pPr marL="214313" marR="0" lvl="0" indent="-214313" algn="l" rtl="0">
                <a:lnSpc>
                  <a:spcPct val="100000"/>
                </a:lnSpc>
                <a:spcBef>
                  <a:spcPts val="450"/>
                </a:spcBef>
                <a:spcAft>
                  <a:spcPts val="0"/>
                </a:spcAft>
                <a:buClr>
                  <a:srgbClr val="000000"/>
                </a:buClr>
                <a:buSzPts val="1200"/>
                <a:buFont typeface="Arial"/>
                <a:buChar char="•"/>
              </a:pPr>
              <a:r>
                <a:rPr lang="es-419" sz="1200" b="1" i="0" u="none" strike="noStrike" cap="none">
                  <a:solidFill>
                    <a:srgbClr val="333333"/>
                  </a:solidFill>
                  <a:latin typeface="Montserrat"/>
                  <a:ea typeface="Montserrat"/>
                  <a:cs typeface="Montserrat"/>
                  <a:sym typeface="Montserrat"/>
                </a:rPr>
                <a:t>Dissemination</a:t>
              </a:r>
              <a:r>
                <a:rPr lang="es-419" sz="1200" b="0" i="0" u="none" strike="noStrike" cap="none">
                  <a:solidFill>
                    <a:srgbClr val="333333"/>
                  </a:solidFill>
                  <a:latin typeface="Montserrat"/>
                  <a:ea typeface="Montserrat"/>
                  <a:cs typeface="Montserrat"/>
                  <a:sym typeface="Montserrat"/>
                </a:rPr>
                <a:t> of events organised by B4W and those external of relevance, publications, and inspiring stories.</a:t>
              </a:r>
              <a:endParaRPr sz="1200" b="0" i="0" u="none" strike="noStrike" cap="none">
                <a:solidFill>
                  <a:srgbClr val="000000"/>
                </a:solidFill>
                <a:latin typeface="Montserrat"/>
                <a:ea typeface="Montserrat"/>
                <a:cs typeface="Montserrat"/>
                <a:sym typeface="Montserrat"/>
              </a:endParaRPr>
            </a:p>
            <a:p>
              <a:pPr marL="214313" marR="0" lvl="0" indent="-214313" algn="l" rtl="0">
                <a:lnSpc>
                  <a:spcPct val="100000"/>
                </a:lnSpc>
                <a:spcBef>
                  <a:spcPts val="450"/>
                </a:spcBef>
                <a:spcAft>
                  <a:spcPts val="0"/>
                </a:spcAft>
                <a:buClr>
                  <a:srgbClr val="000000"/>
                </a:buClr>
                <a:buSzPts val="1200"/>
                <a:buFont typeface="Arial"/>
                <a:buChar char="•"/>
              </a:pPr>
              <a:r>
                <a:rPr lang="es-419" sz="1200" b="1" i="0" u="none" strike="noStrike" cap="none">
                  <a:solidFill>
                    <a:srgbClr val="333333"/>
                  </a:solidFill>
                  <a:latin typeface="Montserrat"/>
                  <a:ea typeface="Montserrat"/>
                  <a:cs typeface="Montserrat"/>
                  <a:sym typeface="Montserrat"/>
                </a:rPr>
                <a:t>Outreach </a:t>
              </a:r>
              <a:r>
                <a:rPr lang="es-419" sz="1200" b="0" i="0" u="none" strike="noStrike" cap="none">
                  <a:solidFill>
                    <a:srgbClr val="333333"/>
                  </a:solidFill>
                  <a:latin typeface="Montserrat"/>
                  <a:ea typeface="Montserrat"/>
                  <a:cs typeface="Montserrat"/>
                  <a:sym typeface="Montserrat"/>
                </a:rPr>
                <a:t>to the research community and beyond.</a:t>
              </a:r>
              <a:endParaRPr sz="1200" b="0" i="0" u="none" strike="noStrike" cap="none">
                <a:solidFill>
                  <a:srgbClr val="000000"/>
                </a:solidFill>
                <a:latin typeface="Montserrat"/>
                <a:ea typeface="Montserrat"/>
                <a:cs typeface="Montserrat"/>
                <a:sym typeface="Montserrat"/>
              </a:endParaRPr>
            </a:p>
          </p:txBody>
        </p:sp>
        <p:grpSp>
          <p:nvGrpSpPr>
            <p:cNvPr id="512" name="Google Shape;512;p34"/>
            <p:cNvGrpSpPr/>
            <p:nvPr/>
          </p:nvGrpSpPr>
          <p:grpSpPr>
            <a:xfrm>
              <a:off x="5064251" y="941199"/>
              <a:ext cx="4019624" cy="426600"/>
              <a:chOff x="5064251" y="941199"/>
              <a:chExt cx="4019624" cy="426600"/>
            </a:xfrm>
          </p:grpSpPr>
          <p:pic>
            <p:nvPicPr>
              <p:cNvPr id="513" name="Google Shape;513;p34" title="incoming-mail-svgrepo-com.png"/>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5064251" y="941238"/>
                <a:ext cx="426525" cy="426525"/>
              </a:xfrm>
              <a:prstGeom prst="rect">
                <a:avLst/>
              </a:prstGeom>
              <a:noFill/>
              <a:ln>
                <a:noFill/>
              </a:ln>
            </p:spPr>
          </p:pic>
          <p:sp>
            <p:nvSpPr>
              <p:cNvPr id="514" name="Google Shape;514;p34"/>
              <p:cNvSpPr txBox="1"/>
              <p:nvPr/>
            </p:nvSpPr>
            <p:spPr>
              <a:xfrm>
                <a:off x="5490775" y="941199"/>
                <a:ext cx="3593100" cy="426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300"/>
                  <a:buFont typeface="Arial"/>
                  <a:buNone/>
                </a:pPr>
                <a:r>
                  <a:rPr lang="es-419" sz="1300" b="1" i="0" u="none" strike="noStrike" cap="none">
                    <a:solidFill>
                      <a:srgbClr val="9645C0"/>
                    </a:solidFill>
                    <a:latin typeface="Montserrat"/>
                    <a:ea typeface="Montserrat"/>
                    <a:cs typeface="Montserrat"/>
                    <a:sym typeface="Montserrat"/>
                  </a:rPr>
                  <a:t>Communication</a:t>
                </a:r>
                <a:endParaRPr sz="1300" b="1" i="0" u="none" strike="noStrike" cap="none">
                  <a:solidFill>
                    <a:srgbClr val="9645C0"/>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2"/>
                  </a:solidFill>
                  <a:latin typeface="Arial"/>
                  <a:ea typeface="Arial"/>
                  <a:cs typeface="Arial"/>
                  <a:sym typeface="Arial"/>
                </a:endParaRPr>
              </a:p>
            </p:txBody>
          </p:sp>
        </p:grpSp>
      </p:grpSp>
      <p:grpSp>
        <p:nvGrpSpPr>
          <p:cNvPr id="515" name="Google Shape;515;p34"/>
          <p:cNvGrpSpPr/>
          <p:nvPr/>
        </p:nvGrpSpPr>
        <p:grpSpPr>
          <a:xfrm>
            <a:off x="234666" y="807649"/>
            <a:ext cx="4212563" cy="1441068"/>
            <a:chOff x="423775" y="807649"/>
            <a:chExt cx="4212563" cy="1441068"/>
          </a:xfrm>
        </p:grpSpPr>
        <p:sp>
          <p:nvSpPr>
            <p:cNvPr id="516" name="Google Shape;516;p34"/>
            <p:cNvSpPr/>
            <p:nvPr/>
          </p:nvSpPr>
          <p:spPr>
            <a:xfrm>
              <a:off x="423775" y="1232317"/>
              <a:ext cx="4122600" cy="1016400"/>
            </a:xfrm>
            <a:prstGeom prst="rect">
              <a:avLst/>
            </a:prstGeom>
            <a:noFill/>
            <a:ln>
              <a:noFill/>
            </a:ln>
          </p:spPr>
          <p:txBody>
            <a:bodyPr spcFirstLastPara="1" wrap="square" lIns="91425" tIns="45700" rIns="91425" bIns="45700" anchor="t" anchorCtr="0">
              <a:noAutofit/>
            </a:bodyPr>
            <a:lstStyle/>
            <a:p>
              <a:pPr marL="214313" marR="0" lvl="0" indent="-214313" algn="l" rtl="0">
                <a:lnSpc>
                  <a:spcPct val="100000"/>
                </a:lnSpc>
                <a:spcBef>
                  <a:spcPts val="450"/>
                </a:spcBef>
                <a:spcAft>
                  <a:spcPts val="0"/>
                </a:spcAft>
                <a:buClr>
                  <a:srgbClr val="000000"/>
                </a:buClr>
                <a:buSzPts val="1200"/>
                <a:buFont typeface="Arial"/>
                <a:buChar char="•"/>
              </a:pPr>
              <a:r>
                <a:rPr lang="es-419" sz="1200" b="0" i="0" u="none" strike="noStrike" cap="none">
                  <a:solidFill>
                    <a:srgbClr val="333333"/>
                  </a:solidFill>
                  <a:latin typeface="Montserrat"/>
                  <a:ea typeface="Montserrat"/>
                  <a:cs typeface="Montserrat"/>
                  <a:sym typeface="Montserrat"/>
                </a:rPr>
                <a:t>Include</a:t>
              </a:r>
              <a:r>
                <a:rPr lang="es-419" sz="1200" b="0" i="0" u="none" strike="noStrike" cap="none">
                  <a:solidFill>
                    <a:srgbClr val="2F2D2E"/>
                  </a:solidFill>
                  <a:latin typeface="Montserrat"/>
                  <a:ea typeface="Montserrat"/>
                  <a:cs typeface="Montserrat"/>
                  <a:sym typeface="Montserrat"/>
                </a:rPr>
                <a:t> the </a:t>
              </a:r>
              <a:r>
                <a:rPr lang="es-419" sz="1200" b="1" i="0" u="none" strike="noStrike" cap="none">
                  <a:solidFill>
                    <a:srgbClr val="2F2D2E"/>
                  </a:solidFill>
                  <a:latin typeface="Montserrat"/>
                  <a:ea typeface="Montserrat"/>
                  <a:cs typeface="Montserrat"/>
                  <a:sym typeface="Montserrat"/>
                </a:rPr>
                <a:t>sex </a:t>
              </a:r>
              <a:r>
                <a:rPr lang="es-419" sz="1200" b="0" i="0" u="none" strike="noStrike" cap="none">
                  <a:solidFill>
                    <a:srgbClr val="2F2D2E"/>
                  </a:solidFill>
                  <a:latin typeface="Montserrat"/>
                  <a:ea typeface="Montserrat"/>
                  <a:cs typeface="Montserrat"/>
                  <a:sym typeface="Montserrat"/>
                </a:rPr>
                <a:t>and </a:t>
              </a:r>
              <a:r>
                <a:rPr lang="es-419" sz="1200" b="1" i="0" u="none" strike="noStrike" cap="none">
                  <a:solidFill>
                    <a:srgbClr val="2F2D2E"/>
                  </a:solidFill>
                  <a:latin typeface="Montserrat"/>
                  <a:ea typeface="Montserrat"/>
                  <a:cs typeface="Montserrat"/>
                  <a:sym typeface="Montserrat"/>
                </a:rPr>
                <a:t>gender perspective</a:t>
              </a:r>
              <a:r>
                <a:rPr lang="es-419" sz="1200" b="0" i="0" u="none" strike="noStrike" cap="none">
                  <a:solidFill>
                    <a:srgbClr val="2F2D2E"/>
                  </a:solidFill>
                  <a:latin typeface="Montserrat"/>
                  <a:ea typeface="Montserrat"/>
                  <a:cs typeface="Montserrat"/>
                  <a:sym typeface="Montserrat"/>
                </a:rPr>
                <a:t> in the research practice by:</a:t>
              </a:r>
              <a:endParaRPr sz="1200" b="0" i="0" u="none" strike="noStrike" cap="none">
                <a:solidFill>
                  <a:srgbClr val="000000"/>
                </a:solidFill>
                <a:latin typeface="Montserrat"/>
                <a:ea typeface="Montserrat"/>
                <a:cs typeface="Montserrat"/>
                <a:sym typeface="Montserrat"/>
              </a:endParaRPr>
            </a:p>
            <a:p>
              <a:pPr marL="0" marR="0" lvl="3" indent="0" algn="l" rtl="0">
                <a:lnSpc>
                  <a:spcPct val="100000"/>
                </a:lnSpc>
                <a:spcBef>
                  <a:spcPts val="450"/>
                </a:spcBef>
                <a:spcAft>
                  <a:spcPts val="0"/>
                </a:spcAft>
                <a:buClr>
                  <a:srgbClr val="000000"/>
                </a:buClr>
                <a:buSzPts val="1200"/>
                <a:buFont typeface="Arial"/>
                <a:buNone/>
              </a:pPr>
              <a:r>
                <a:rPr lang="es-419" sz="1200" b="0" i="0" u="none" strike="noStrike" cap="none">
                  <a:solidFill>
                    <a:srgbClr val="2F2D2E"/>
                  </a:solidFill>
                  <a:latin typeface="Montserrat"/>
                  <a:ea typeface="Montserrat"/>
                  <a:cs typeface="Montserrat"/>
                  <a:sym typeface="Montserrat"/>
                </a:rPr>
                <a:t>       -- Developing </a:t>
              </a:r>
              <a:r>
                <a:rPr lang="es-419" sz="1200" b="1" i="0" u="none" strike="noStrike" cap="none">
                  <a:solidFill>
                    <a:srgbClr val="2F2D2E"/>
                  </a:solidFill>
                  <a:latin typeface="Montserrat"/>
                  <a:ea typeface="Montserrat"/>
                  <a:cs typeface="Montserrat"/>
                  <a:sym typeface="Montserrat"/>
                </a:rPr>
                <a:t>guidelines</a:t>
              </a:r>
              <a:r>
                <a:rPr lang="es-419" sz="1200" b="0" i="0" u="none" strike="noStrike" cap="none">
                  <a:solidFill>
                    <a:srgbClr val="2F2D2E"/>
                  </a:solidFill>
                  <a:latin typeface="Montserrat"/>
                  <a:ea typeface="Montserrat"/>
                  <a:cs typeface="Montserrat"/>
                  <a:sym typeface="Montserrat"/>
                </a:rPr>
                <a:t> for researchers.</a:t>
              </a:r>
              <a:endParaRPr sz="1200" b="0" i="0" u="none" strike="noStrike" cap="none">
                <a:solidFill>
                  <a:srgbClr val="000000"/>
                </a:solidFill>
                <a:latin typeface="Montserrat"/>
                <a:ea typeface="Montserrat"/>
                <a:cs typeface="Montserrat"/>
                <a:sym typeface="Montserrat"/>
              </a:endParaRPr>
            </a:p>
            <a:p>
              <a:pPr marL="0" marR="0" lvl="3" indent="0" algn="l" rtl="0">
                <a:lnSpc>
                  <a:spcPct val="100000"/>
                </a:lnSpc>
                <a:spcBef>
                  <a:spcPts val="450"/>
                </a:spcBef>
                <a:spcAft>
                  <a:spcPts val="0"/>
                </a:spcAft>
                <a:buClr>
                  <a:srgbClr val="000000"/>
                </a:buClr>
                <a:buSzPts val="1200"/>
                <a:buFont typeface="Arial"/>
                <a:buNone/>
              </a:pPr>
              <a:r>
                <a:rPr lang="es-419" sz="1200" b="0" i="0" u="none" strike="noStrike" cap="none">
                  <a:solidFill>
                    <a:srgbClr val="2F2D2E"/>
                  </a:solidFill>
                  <a:latin typeface="Montserrat"/>
                  <a:ea typeface="Montserrat"/>
                  <a:cs typeface="Montserrat"/>
                  <a:sym typeface="Montserrat"/>
                </a:rPr>
                <a:t>       -- Producing </a:t>
              </a:r>
              <a:r>
                <a:rPr lang="es-419" sz="1200" b="1" i="0" u="none" strike="noStrike" cap="none">
                  <a:solidFill>
                    <a:srgbClr val="2F2D2E"/>
                  </a:solidFill>
                  <a:latin typeface="Montserrat"/>
                  <a:ea typeface="Montserrat"/>
                  <a:cs typeface="Montserrat"/>
                  <a:sym typeface="Montserrat"/>
                </a:rPr>
                <a:t>peer-reviewed research results</a:t>
              </a:r>
              <a:r>
                <a:rPr lang="es-419" sz="1200" b="0" i="0" u="none" strike="noStrike" cap="none">
                  <a:solidFill>
                    <a:srgbClr val="2F2D2E"/>
                  </a:solidFill>
                  <a:latin typeface="Montserrat"/>
                  <a:ea typeface="Montserrat"/>
                  <a:cs typeface="Montserrat"/>
                  <a:sym typeface="Montserrat"/>
                </a:rPr>
                <a:t>.</a:t>
              </a:r>
              <a:endParaRPr sz="1200" b="0" i="0" u="none" strike="noStrike" cap="none">
                <a:solidFill>
                  <a:srgbClr val="000000"/>
                </a:solidFill>
                <a:latin typeface="Montserrat"/>
                <a:ea typeface="Montserrat"/>
                <a:cs typeface="Montserrat"/>
                <a:sym typeface="Montserrat"/>
              </a:endParaRPr>
            </a:p>
          </p:txBody>
        </p:sp>
        <p:grpSp>
          <p:nvGrpSpPr>
            <p:cNvPr id="517" name="Google Shape;517;p34"/>
            <p:cNvGrpSpPr/>
            <p:nvPr/>
          </p:nvGrpSpPr>
          <p:grpSpPr>
            <a:xfrm>
              <a:off x="616725" y="807649"/>
              <a:ext cx="4019613" cy="426600"/>
              <a:chOff x="616725" y="807649"/>
              <a:chExt cx="4019613" cy="426600"/>
            </a:xfrm>
          </p:grpSpPr>
          <p:pic>
            <p:nvPicPr>
              <p:cNvPr id="518" name="Google Shape;518;p34" title="a-woman-who-uses-a-computer-inspiration-svgrepo-com.png"/>
              <p:cNvPicPr preferRelativeResize="0"/>
              <p:nvPr/>
            </p:nvPicPr>
            <p:blipFill rotWithShape="1">
              <a:blip r:embed="rId7" cstate="screen">
                <a:alphaModFix/>
                <a:extLst>
                  <a:ext uri="{28A0092B-C50C-407E-A947-70E740481C1C}">
                    <a14:useLocalDpi xmlns:a14="http://schemas.microsoft.com/office/drawing/2010/main"/>
                  </a:ext>
                </a:extLst>
              </a:blip>
              <a:srcRect l="-7273"/>
              <a:stretch/>
            </p:blipFill>
            <p:spPr>
              <a:xfrm>
                <a:off x="616725" y="807662"/>
                <a:ext cx="426525" cy="426525"/>
              </a:xfrm>
              <a:prstGeom prst="rect">
                <a:avLst/>
              </a:prstGeom>
              <a:noFill/>
              <a:ln>
                <a:noFill/>
              </a:ln>
            </p:spPr>
          </p:pic>
          <p:sp>
            <p:nvSpPr>
              <p:cNvPr id="519" name="Google Shape;519;p34"/>
              <p:cNvSpPr txBox="1"/>
              <p:nvPr/>
            </p:nvSpPr>
            <p:spPr>
              <a:xfrm>
                <a:off x="1043238" y="807649"/>
                <a:ext cx="3593100" cy="426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300"/>
                  <a:buFont typeface="Arial"/>
                  <a:buNone/>
                </a:pPr>
                <a:r>
                  <a:rPr lang="es-419" sz="1300" b="1" i="0" u="none" strike="noStrike" cap="none">
                    <a:solidFill>
                      <a:srgbClr val="9645C0"/>
                    </a:solidFill>
                    <a:latin typeface="Montserrat"/>
                    <a:ea typeface="Montserrat"/>
                    <a:cs typeface="Montserrat"/>
                    <a:sym typeface="Montserrat"/>
                  </a:rPr>
                  <a:t>Research </a:t>
                </a:r>
                <a:endParaRPr sz="1300" b="1" i="0" u="none" strike="noStrike" cap="none">
                  <a:solidFill>
                    <a:srgbClr val="9645C0"/>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2"/>
                  </a:solidFill>
                  <a:latin typeface="Arial"/>
                  <a:ea typeface="Arial"/>
                  <a:cs typeface="Arial"/>
                  <a:sym typeface="Arial"/>
                </a:endParaRPr>
              </a:p>
            </p:txBody>
          </p:sp>
        </p:grpSp>
      </p:grpSp>
      <p:grpSp>
        <p:nvGrpSpPr>
          <p:cNvPr id="520" name="Google Shape;520;p34"/>
          <p:cNvGrpSpPr/>
          <p:nvPr/>
        </p:nvGrpSpPr>
        <p:grpSpPr>
          <a:xfrm>
            <a:off x="-11476" y="2391397"/>
            <a:ext cx="4612200" cy="2272371"/>
            <a:chOff x="277750" y="2324653"/>
            <a:chExt cx="4612200" cy="2272371"/>
          </a:xfrm>
        </p:grpSpPr>
        <p:sp>
          <p:nvSpPr>
            <p:cNvPr id="521" name="Google Shape;521;p34"/>
            <p:cNvSpPr/>
            <p:nvPr/>
          </p:nvSpPr>
          <p:spPr>
            <a:xfrm>
              <a:off x="277750" y="2749324"/>
              <a:ext cx="4612200" cy="1847700"/>
            </a:xfrm>
            <a:prstGeom prst="rect">
              <a:avLst/>
            </a:prstGeom>
            <a:noFill/>
            <a:ln>
              <a:noFill/>
            </a:ln>
          </p:spPr>
          <p:txBody>
            <a:bodyPr spcFirstLastPara="1" wrap="square" lIns="91425" tIns="45700" rIns="91425" bIns="45700" anchor="t" anchorCtr="0">
              <a:noAutofit/>
            </a:bodyPr>
            <a:lstStyle/>
            <a:p>
              <a:pPr marL="457200" marR="0" lvl="0" indent="-304800" algn="l" rtl="0">
                <a:lnSpc>
                  <a:spcPct val="100000"/>
                </a:lnSpc>
                <a:spcBef>
                  <a:spcPts val="450"/>
                </a:spcBef>
                <a:spcAft>
                  <a:spcPts val="0"/>
                </a:spcAft>
                <a:buClr>
                  <a:schemeClr val="dk1"/>
                </a:buClr>
                <a:buSzPts val="1200"/>
                <a:buFont typeface="Arial"/>
                <a:buChar char="•"/>
              </a:pPr>
              <a:r>
                <a:rPr lang="es-419" sz="1200" b="1" i="0" u="none" strike="noStrike" cap="none">
                  <a:solidFill>
                    <a:srgbClr val="2F2D2E"/>
                  </a:solidFill>
                  <a:latin typeface="Montserrat"/>
                  <a:ea typeface="Montserrat"/>
                  <a:cs typeface="Montserrat"/>
                  <a:sym typeface="Montserrat"/>
                </a:rPr>
                <a:t>B4W Mentoring programme</a:t>
              </a:r>
              <a:r>
                <a:rPr lang="es-419" sz="1200" b="0" i="0" u="none" strike="noStrike" cap="none">
                  <a:solidFill>
                    <a:srgbClr val="2F2D2E"/>
                  </a:solidFill>
                  <a:latin typeface="Montserrat"/>
                  <a:ea typeface="Montserrat"/>
                  <a:cs typeface="Montserrat"/>
                  <a:sym typeface="Montserrat"/>
                </a:rPr>
                <a:t> from 2022 - international </a:t>
              </a:r>
              <a:r>
                <a:rPr lang="es-419" sz="1200" b="1" i="0" u="none" strike="noStrike" cap="none">
                  <a:solidFill>
                    <a:srgbClr val="2F2D2E"/>
                  </a:solidFill>
                  <a:latin typeface="Montserrat"/>
                  <a:ea typeface="Montserrat"/>
                  <a:cs typeface="Montserrat"/>
                  <a:sym typeface="Montserrat"/>
                </a:rPr>
                <a:t>role models </a:t>
              </a:r>
              <a:r>
                <a:rPr lang="es-419" sz="1200" b="0" i="0" u="none" strike="noStrike" cap="none">
                  <a:solidFill>
                    <a:srgbClr val="2F2D2E"/>
                  </a:solidFill>
                  <a:latin typeface="Montserrat"/>
                  <a:ea typeface="Montserrat"/>
                  <a:cs typeface="Montserrat"/>
                  <a:sym typeface="Montserrat"/>
                </a:rPr>
                <a:t>to junior researchers and postdocs.</a:t>
              </a:r>
              <a:endParaRPr sz="1200" b="1" i="0" u="none" strike="noStrike" cap="none">
                <a:solidFill>
                  <a:srgbClr val="2F2D2E"/>
                </a:solidFill>
                <a:latin typeface="Montserrat"/>
                <a:ea typeface="Montserrat"/>
                <a:cs typeface="Montserrat"/>
                <a:sym typeface="Montserrat"/>
              </a:endParaRPr>
            </a:p>
            <a:p>
              <a:pPr marL="457200" marR="0" lvl="0" indent="-304800" algn="l" rtl="0">
                <a:lnSpc>
                  <a:spcPct val="100000"/>
                </a:lnSpc>
                <a:spcBef>
                  <a:spcPts val="450"/>
                </a:spcBef>
                <a:spcAft>
                  <a:spcPts val="0"/>
                </a:spcAft>
                <a:buClr>
                  <a:schemeClr val="dk1"/>
                </a:buClr>
                <a:buSzPts val="1200"/>
                <a:buFont typeface="Arial"/>
                <a:buChar char="•"/>
              </a:pPr>
              <a:r>
                <a:rPr lang="es-419" sz="1200" b="1" i="0" u="none" strike="noStrike" cap="none">
                  <a:solidFill>
                    <a:srgbClr val="2F2D2E"/>
                  </a:solidFill>
                  <a:latin typeface="Montserrat"/>
                  <a:ea typeface="Montserrat"/>
                  <a:cs typeface="Montserrat"/>
                  <a:sym typeface="Montserrat"/>
                </a:rPr>
                <a:t>Research seminars </a:t>
              </a:r>
              <a:r>
                <a:rPr lang="es-419" sz="1200" b="0" i="0" u="none" strike="noStrike" cap="none">
                  <a:solidFill>
                    <a:srgbClr val="2F2D2E"/>
                  </a:solidFill>
                  <a:latin typeface="Montserrat"/>
                  <a:ea typeface="Montserrat"/>
                  <a:cs typeface="Montserrat"/>
                  <a:sym typeface="Montserrat"/>
                </a:rPr>
                <a:t>at BSC including reflection of experiences of </a:t>
              </a:r>
              <a:r>
                <a:rPr lang="es-419" sz="1200" b="1" i="0" u="none" strike="noStrike" cap="none">
                  <a:solidFill>
                    <a:srgbClr val="2F2D2E"/>
                  </a:solidFill>
                  <a:latin typeface="Montserrat"/>
                  <a:ea typeface="Montserrat"/>
                  <a:cs typeface="Montserrat"/>
                  <a:sym typeface="Montserrat"/>
                </a:rPr>
                <a:t>women in science</a:t>
              </a:r>
              <a:r>
                <a:rPr lang="es-419" sz="1200" b="0" i="0" u="none" strike="noStrike" cap="none">
                  <a:solidFill>
                    <a:srgbClr val="2F2D2E"/>
                  </a:solidFill>
                  <a:latin typeface="Montserrat"/>
                  <a:ea typeface="Montserrat"/>
                  <a:cs typeface="Montserrat"/>
                  <a:sym typeface="Montserrat"/>
                </a:rPr>
                <a:t>.</a:t>
              </a:r>
              <a:endParaRPr sz="1200" b="1" i="0" u="none" strike="noStrike" cap="none">
                <a:solidFill>
                  <a:srgbClr val="2F2D2E"/>
                </a:solidFill>
                <a:latin typeface="Montserrat"/>
                <a:ea typeface="Montserrat"/>
                <a:cs typeface="Montserrat"/>
                <a:sym typeface="Montserrat"/>
              </a:endParaRPr>
            </a:p>
            <a:p>
              <a:pPr marL="457200" marR="0" lvl="0" indent="-304800" algn="l" rtl="0">
                <a:lnSpc>
                  <a:spcPct val="100000"/>
                </a:lnSpc>
                <a:spcBef>
                  <a:spcPts val="450"/>
                </a:spcBef>
                <a:spcAft>
                  <a:spcPts val="0"/>
                </a:spcAft>
                <a:buClr>
                  <a:schemeClr val="dk1"/>
                </a:buClr>
                <a:buSzPts val="1200"/>
                <a:buFont typeface="Arial"/>
                <a:buChar char="•"/>
              </a:pPr>
              <a:r>
                <a:rPr lang="es-419" sz="1200" b="1" i="0" u="none" strike="noStrike" cap="none">
                  <a:solidFill>
                    <a:srgbClr val="2F2D2E"/>
                  </a:solidFill>
                  <a:latin typeface="Montserrat"/>
                  <a:ea typeface="Montserrat"/>
                  <a:cs typeface="Montserrat"/>
                  <a:sym typeface="Montserrat"/>
                </a:rPr>
                <a:t>B4W Fellows</a:t>
              </a:r>
              <a:r>
                <a:rPr lang="es-419" sz="1200" b="0" i="0" u="none" strike="noStrike" cap="none">
                  <a:solidFill>
                    <a:srgbClr val="2F2D2E"/>
                  </a:solidFill>
                  <a:latin typeface="Montserrat"/>
                  <a:ea typeface="Montserrat"/>
                  <a:cs typeface="Montserrat"/>
                  <a:sym typeface="Montserrat"/>
                </a:rPr>
                <a:t> programme.</a:t>
              </a:r>
              <a:endParaRPr sz="1200" b="0" i="0" u="none" strike="noStrike" cap="none">
                <a:solidFill>
                  <a:srgbClr val="2F2D2E"/>
                </a:solidFill>
                <a:latin typeface="Montserrat"/>
                <a:ea typeface="Montserrat"/>
                <a:cs typeface="Montserrat"/>
                <a:sym typeface="Montserrat"/>
              </a:endParaRPr>
            </a:p>
            <a:p>
              <a:pPr marL="457200" marR="0" lvl="0" indent="-304800" algn="l" rtl="0">
                <a:lnSpc>
                  <a:spcPct val="100000"/>
                </a:lnSpc>
                <a:spcBef>
                  <a:spcPts val="450"/>
                </a:spcBef>
                <a:spcAft>
                  <a:spcPts val="0"/>
                </a:spcAft>
                <a:buClr>
                  <a:schemeClr val="dk1"/>
                </a:buClr>
                <a:buSzPts val="1200"/>
                <a:buFont typeface="Arial"/>
                <a:buChar char="•"/>
              </a:pPr>
              <a:r>
                <a:rPr lang="es-419" sz="1200" b="0" i="0" u="none" strike="noStrike" cap="none">
                  <a:solidFill>
                    <a:srgbClr val="2F2D2E"/>
                  </a:solidFill>
                  <a:latin typeface="Montserrat"/>
                  <a:ea typeface="Montserrat"/>
                  <a:cs typeface="Montserrat"/>
                  <a:sym typeface="Montserrat"/>
                </a:rPr>
                <a:t>Promote an international collaboration </a:t>
              </a:r>
              <a:r>
                <a:rPr lang="es-419" sz="1200" b="1" i="0" u="none" strike="noStrike" cap="none">
                  <a:solidFill>
                    <a:srgbClr val="2F2D2E"/>
                  </a:solidFill>
                  <a:latin typeface="Montserrat"/>
                  <a:ea typeface="Montserrat"/>
                  <a:cs typeface="Montserrat"/>
                  <a:sym typeface="Montserrat"/>
                </a:rPr>
                <a:t>network</a:t>
              </a:r>
              <a:r>
                <a:rPr lang="es-419" sz="1200" b="0" i="0" u="none" strike="noStrike" cap="none">
                  <a:solidFill>
                    <a:srgbClr val="2F2D2E"/>
                  </a:solidFill>
                  <a:latin typeface="Montserrat"/>
                  <a:ea typeface="Montserrat"/>
                  <a:cs typeface="Montserrat"/>
                  <a:sym typeface="Montserrat"/>
                </a:rPr>
                <a:t> of women in </a:t>
              </a:r>
              <a:r>
                <a:rPr lang="es-419" sz="1200" b="1" i="0" u="none" strike="noStrike" cap="none">
                  <a:solidFill>
                    <a:srgbClr val="2F2D2E"/>
                  </a:solidFill>
                  <a:latin typeface="Montserrat"/>
                  <a:ea typeface="Montserrat"/>
                  <a:cs typeface="Montserrat"/>
                  <a:sym typeface="Montserrat"/>
                </a:rPr>
                <a:t>computational biology.</a:t>
              </a:r>
              <a:endParaRPr sz="1200" b="0" i="0" u="none" strike="noStrike" cap="none">
                <a:solidFill>
                  <a:srgbClr val="2F2D2E"/>
                </a:solidFill>
                <a:latin typeface="Montserrat"/>
                <a:ea typeface="Montserrat"/>
                <a:cs typeface="Montserrat"/>
                <a:sym typeface="Montserrat"/>
              </a:endParaRPr>
            </a:p>
            <a:p>
              <a:pPr marL="457200" marR="0" lvl="0" indent="0" algn="l" rtl="0">
                <a:lnSpc>
                  <a:spcPct val="100000"/>
                </a:lnSpc>
                <a:spcBef>
                  <a:spcPts val="450"/>
                </a:spcBef>
                <a:spcAft>
                  <a:spcPts val="0"/>
                </a:spcAft>
                <a:buClr>
                  <a:srgbClr val="000000"/>
                </a:buClr>
                <a:buSzPts val="1200"/>
                <a:buFont typeface="Arial"/>
                <a:buNone/>
              </a:pPr>
              <a:endParaRPr sz="1200" b="0" i="0" u="none" strike="noStrike" cap="none">
                <a:solidFill>
                  <a:srgbClr val="2F2D2E"/>
                </a:solidFill>
                <a:latin typeface="Montserrat"/>
                <a:ea typeface="Montserrat"/>
                <a:cs typeface="Montserrat"/>
                <a:sym typeface="Montserrat"/>
              </a:endParaRPr>
            </a:p>
            <a:p>
              <a:pPr marL="0" marR="0" lvl="0" indent="0" algn="l" rtl="0">
                <a:lnSpc>
                  <a:spcPct val="100000"/>
                </a:lnSpc>
                <a:spcBef>
                  <a:spcPts val="450"/>
                </a:spcBef>
                <a:spcAft>
                  <a:spcPts val="0"/>
                </a:spcAft>
                <a:buClr>
                  <a:srgbClr val="000000"/>
                </a:buClr>
                <a:buSzPts val="1200"/>
                <a:buFont typeface="Arial"/>
                <a:buNone/>
              </a:pPr>
              <a:endParaRPr sz="1200" b="0" i="0" u="none" strike="noStrike" cap="none">
                <a:solidFill>
                  <a:srgbClr val="2F2D2E"/>
                </a:solidFill>
                <a:latin typeface="Montserrat"/>
                <a:ea typeface="Montserrat"/>
                <a:cs typeface="Montserrat"/>
                <a:sym typeface="Montserrat"/>
              </a:endParaRPr>
            </a:p>
          </p:txBody>
        </p:sp>
        <p:grpSp>
          <p:nvGrpSpPr>
            <p:cNvPr id="522" name="Google Shape;522;p34"/>
            <p:cNvGrpSpPr/>
            <p:nvPr/>
          </p:nvGrpSpPr>
          <p:grpSpPr>
            <a:xfrm>
              <a:off x="719050" y="2324653"/>
              <a:ext cx="3998138" cy="426600"/>
              <a:chOff x="719050" y="2291649"/>
              <a:chExt cx="3998138" cy="426600"/>
            </a:xfrm>
          </p:grpSpPr>
          <p:pic>
            <p:nvPicPr>
              <p:cNvPr id="523" name="Google Shape;523;p34" title="step-up-women-business-svgrepo-com.png"/>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719050" y="2291688"/>
                <a:ext cx="426525" cy="426525"/>
              </a:xfrm>
              <a:prstGeom prst="rect">
                <a:avLst/>
              </a:prstGeom>
              <a:noFill/>
              <a:ln>
                <a:noFill/>
              </a:ln>
            </p:spPr>
          </p:pic>
          <p:sp>
            <p:nvSpPr>
              <p:cNvPr id="524" name="Google Shape;524;p34"/>
              <p:cNvSpPr txBox="1"/>
              <p:nvPr/>
            </p:nvSpPr>
            <p:spPr>
              <a:xfrm>
                <a:off x="1124088" y="2291649"/>
                <a:ext cx="3593100" cy="426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s-419" sz="1300" b="1" i="0" u="none" strike="noStrike" cap="none">
                    <a:solidFill>
                      <a:srgbClr val="9645C0"/>
                    </a:solidFill>
                    <a:latin typeface="Montserrat"/>
                    <a:ea typeface="Montserrat"/>
                    <a:cs typeface="Montserrat"/>
                    <a:sym typeface="Montserrat"/>
                  </a:rPr>
                  <a:t>Support women’s scientific career</a:t>
                </a:r>
                <a:endParaRPr sz="1300" b="0" i="0" u="none" strike="noStrike" cap="none">
                  <a:solidFill>
                    <a:srgbClr val="9645C0"/>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300"/>
                  <a:buFont typeface="Arial"/>
                  <a:buNone/>
                </a:pPr>
                <a:endParaRPr sz="1300" b="1" i="0" u="none" strike="noStrike" cap="none">
                  <a:solidFill>
                    <a:srgbClr val="9645C0"/>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2"/>
                  </a:solidFill>
                  <a:latin typeface="Arial"/>
                  <a:ea typeface="Arial"/>
                  <a:cs typeface="Arial"/>
                  <a:sym typeface="Arial"/>
                </a:endParaRPr>
              </a:p>
            </p:txBody>
          </p:sp>
        </p:gr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s-419"/>
              <a:t>18</a:t>
            </a:fld>
            <a:endParaRPr/>
          </a:p>
        </p:txBody>
      </p:sp>
      <p:sp>
        <p:nvSpPr>
          <p:cNvPr id="530" name="Google Shape;530;p35"/>
          <p:cNvSpPr/>
          <p:nvPr/>
        </p:nvSpPr>
        <p:spPr>
          <a:xfrm flipH="1">
            <a:off x="0" y="0"/>
            <a:ext cx="9144000" cy="5143500"/>
          </a:xfrm>
          <a:prstGeom prst="rect">
            <a:avLst/>
          </a:prstGeom>
          <a:gradFill>
            <a:gsLst>
              <a:gs pos="0">
                <a:srgbClr val="9645C0"/>
              </a:gs>
              <a:gs pos="100000">
                <a:srgbClr val="4FC2C2"/>
              </a:gs>
            </a:gsLst>
            <a:lin ang="10800025"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1" name="Google Shape;531;p35"/>
          <p:cNvSpPr txBox="1"/>
          <p:nvPr/>
        </p:nvSpPr>
        <p:spPr>
          <a:xfrm>
            <a:off x="411450" y="2382775"/>
            <a:ext cx="8061000" cy="5727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rgbClr val="000000"/>
              </a:buClr>
              <a:buSzPts val="2800"/>
              <a:buFont typeface="Arial"/>
              <a:buNone/>
            </a:pPr>
            <a:r>
              <a:rPr lang="es-419" sz="2800" b="1" i="0" u="none" strike="noStrike" cap="none">
                <a:solidFill>
                  <a:schemeClr val="lt1"/>
                </a:solidFill>
                <a:latin typeface="Montserrat"/>
                <a:ea typeface="Montserrat"/>
                <a:cs typeface="Montserrat"/>
                <a:sym typeface="Montserrat"/>
              </a:rPr>
              <a:t>Our outreach and educational activities</a:t>
            </a:r>
            <a:endParaRPr sz="2800" b="1" i="0" u="none" strike="noStrike" cap="none">
              <a:solidFill>
                <a:srgbClr val="FFFFFF"/>
              </a:solidFill>
              <a:latin typeface="Montserrat"/>
              <a:ea typeface="Montserrat"/>
              <a:cs typeface="Montserrat"/>
              <a:sym typeface="Montserrat"/>
            </a:endParaRPr>
          </a:p>
        </p:txBody>
      </p:sp>
      <p:sp>
        <p:nvSpPr>
          <p:cNvPr id="532" name="Google Shape;532;p35"/>
          <p:cNvSpPr/>
          <p:nvPr/>
        </p:nvSpPr>
        <p:spPr>
          <a:xfrm>
            <a:off x="516675" y="3068900"/>
            <a:ext cx="7761600" cy="4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p36"/>
          <p:cNvSpPr txBox="1">
            <a:spLocks noGrp="1"/>
          </p:cNvSpPr>
          <p:nvPr>
            <p:ph type="title"/>
          </p:nvPr>
        </p:nvSpPr>
        <p:spPr>
          <a:xfrm>
            <a:off x="552450" y="0"/>
            <a:ext cx="6001800" cy="707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200"/>
              <a:buNone/>
            </a:pPr>
            <a:r>
              <a:rPr lang="es-419" sz="2200" b="1">
                <a:solidFill>
                  <a:srgbClr val="9645C0"/>
                </a:solidFill>
                <a:latin typeface="Montserrat"/>
                <a:ea typeface="Montserrat"/>
                <a:cs typeface="Montserrat"/>
                <a:sym typeface="Montserrat"/>
              </a:rPr>
              <a:t>Educational Activities</a:t>
            </a:r>
            <a:endParaRPr sz="2200" b="1">
              <a:solidFill>
                <a:srgbClr val="9645C0"/>
              </a:solidFill>
              <a:latin typeface="Montserrat"/>
              <a:ea typeface="Montserrat"/>
              <a:cs typeface="Montserrat"/>
              <a:sym typeface="Montserrat"/>
            </a:endParaRPr>
          </a:p>
        </p:txBody>
      </p:sp>
      <p:pic>
        <p:nvPicPr>
          <p:cNvPr id="538" name="Google Shape;538;p3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539" name="Google Shape;539;p36"/>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sp>
        <p:nvSpPr>
          <p:cNvPr id="540" name="Google Shape;540;p36"/>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1" name="Google Shape;541;p36"/>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42" name="Google Shape;542;p36"/>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5820674" y="936500"/>
            <a:ext cx="2828175" cy="2174874"/>
          </a:xfrm>
          <a:prstGeom prst="rect">
            <a:avLst/>
          </a:prstGeom>
          <a:noFill/>
          <a:ln>
            <a:noFill/>
          </a:ln>
        </p:spPr>
      </p:pic>
      <p:pic>
        <p:nvPicPr>
          <p:cNvPr id="543" name="Google Shape;543;p36"/>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411630" y="2542278"/>
            <a:ext cx="3470795" cy="1981013"/>
          </a:xfrm>
          <a:prstGeom prst="rect">
            <a:avLst/>
          </a:prstGeom>
          <a:noFill/>
          <a:ln>
            <a:noFill/>
          </a:ln>
        </p:spPr>
      </p:pic>
      <p:pic>
        <p:nvPicPr>
          <p:cNvPr id="544" name="Google Shape;544;p36"/>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500251" y="943212"/>
            <a:ext cx="2566826" cy="1599023"/>
          </a:xfrm>
          <a:prstGeom prst="rect">
            <a:avLst/>
          </a:prstGeom>
          <a:noFill/>
          <a:ln>
            <a:noFill/>
          </a:ln>
        </p:spPr>
      </p:pic>
      <p:pic>
        <p:nvPicPr>
          <p:cNvPr id="545" name="Google Shape;545;p36"/>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77517" y="4281791"/>
            <a:ext cx="753046" cy="230574"/>
          </a:xfrm>
          <a:prstGeom prst="rect">
            <a:avLst/>
          </a:prstGeom>
          <a:noFill/>
          <a:ln>
            <a:noFill/>
          </a:ln>
        </p:spPr>
      </p:pic>
      <p:sp>
        <p:nvSpPr>
          <p:cNvPr id="546" name="Google Shape;546;p36"/>
          <p:cNvSpPr txBox="1"/>
          <p:nvPr/>
        </p:nvSpPr>
        <p:spPr>
          <a:xfrm>
            <a:off x="79645" y="4489065"/>
            <a:ext cx="878100" cy="229500"/>
          </a:xfrm>
          <a:prstGeom prst="rect">
            <a:avLst/>
          </a:prstGeom>
          <a:noFill/>
          <a:ln>
            <a:noFill/>
          </a:ln>
        </p:spPr>
        <p:txBody>
          <a:bodyPr spcFirstLastPara="1" wrap="square" lIns="50475" tIns="50475" rIns="50475" bIns="50475" anchor="t" anchorCtr="0">
            <a:spAutoFit/>
          </a:bodyPr>
          <a:lstStyle/>
          <a:p>
            <a:pPr marL="0" marR="0" lvl="0" indent="0" algn="l" rtl="0">
              <a:lnSpc>
                <a:spcPct val="100000"/>
              </a:lnSpc>
              <a:spcBef>
                <a:spcPts val="0"/>
              </a:spcBef>
              <a:spcAft>
                <a:spcPts val="0"/>
              </a:spcAft>
              <a:buClr>
                <a:srgbClr val="000000"/>
              </a:buClr>
              <a:buSzPts val="829"/>
              <a:buFont typeface="Arial"/>
              <a:buNone/>
            </a:pPr>
            <a:r>
              <a:rPr lang="es-419" sz="828" b="0" i="1" u="sng" strike="noStrike" cap="none">
                <a:solidFill>
                  <a:srgbClr val="000000"/>
                </a:solidFill>
                <a:latin typeface="Arial"/>
                <a:ea typeface="Arial"/>
                <a:cs typeface="Arial"/>
                <a:sym typeface="Arial"/>
                <a:hlinkClick r:id="rId9">
                  <a:extLst>
                    <a:ext uri="{A12FA001-AC4F-418D-AE19-62706E023703}">
                      <ahyp:hlinkClr xmlns:ahyp="http://schemas.microsoft.com/office/drawing/2018/hyperlinkcolor" val="tx"/>
                    </a:ext>
                  </a:extLst>
                </a:hlinkClick>
              </a:rPr>
              <a:t>B4W playlist</a:t>
            </a:r>
            <a:endParaRPr sz="828" b="0" i="1" u="none" strike="noStrike" cap="none">
              <a:solidFill>
                <a:srgbClr val="000000"/>
              </a:solidFill>
              <a:latin typeface="Arial"/>
              <a:ea typeface="Arial"/>
              <a:cs typeface="Arial"/>
              <a:sym typeface="Arial"/>
            </a:endParaRPr>
          </a:p>
        </p:txBody>
      </p:sp>
      <p:sp>
        <p:nvSpPr>
          <p:cNvPr id="547" name="Google Shape;547;p36"/>
          <p:cNvSpPr/>
          <p:nvPr/>
        </p:nvSpPr>
        <p:spPr>
          <a:xfrm>
            <a:off x="4207700" y="3384750"/>
            <a:ext cx="4558200" cy="1104300"/>
          </a:xfrm>
          <a:prstGeom prst="roundRect">
            <a:avLst>
              <a:gd name="adj" fmla="val 16667"/>
            </a:avLst>
          </a:prstGeom>
          <a:noFill/>
          <a:ln w="19050" cap="flat" cmpd="sng">
            <a:solidFill>
              <a:srgbClr val="9340B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8" name="Google Shape;548;p36"/>
          <p:cNvSpPr/>
          <p:nvPr/>
        </p:nvSpPr>
        <p:spPr>
          <a:xfrm>
            <a:off x="4280900" y="3515400"/>
            <a:ext cx="4411800" cy="8232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449"/>
              </a:spcBef>
              <a:spcAft>
                <a:spcPts val="0"/>
              </a:spcAft>
              <a:buClr>
                <a:srgbClr val="000000"/>
              </a:buClr>
              <a:buSzPts val="1200"/>
              <a:buFont typeface="Arial"/>
              <a:buNone/>
            </a:pPr>
            <a:r>
              <a:rPr lang="es-419" sz="1200" b="0" i="0" u="none" strike="noStrike" cap="none">
                <a:solidFill>
                  <a:schemeClr val="dk1"/>
                </a:solidFill>
                <a:latin typeface="Montserrat"/>
                <a:ea typeface="Montserrat"/>
                <a:cs typeface="Montserrat"/>
                <a:sym typeface="Montserrat"/>
              </a:rPr>
              <a:t>Training on Sex and </a:t>
            </a:r>
            <a:r>
              <a:rPr lang="es-419" sz="1200" b="0" i="0" u="none" strike="noStrike" cap="none">
                <a:solidFill>
                  <a:srgbClr val="2F2D2E"/>
                </a:solidFill>
                <a:latin typeface="Montserrat"/>
                <a:ea typeface="Montserrat"/>
                <a:cs typeface="Montserrat"/>
                <a:sym typeface="Montserrat"/>
              </a:rPr>
              <a:t>Gender dimension in research and bias</a:t>
            </a:r>
            <a:r>
              <a:rPr lang="es-419" sz="1200" b="0" i="0" u="none" strike="noStrike" cap="none">
                <a:solidFill>
                  <a:schemeClr val="dk1"/>
                </a:solidFill>
                <a:latin typeface="Montserrat"/>
                <a:ea typeface="Montserrat"/>
                <a:cs typeface="Montserrat"/>
                <a:sym typeface="Montserrat"/>
              </a:rPr>
              <a:t> in health and artificial intelligence has been delivered to external healthcare professionals and PHD students across multiple disciplines</a:t>
            </a:r>
            <a:endParaRPr sz="1200" b="1" i="1" u="none" strike="noStrike" cap="none">
              <a:solidFill>
                <a:srgbClr val="2F2D2E"/>
              </a:solidFill>
              <a:latin typeface="Montserrat"/>
              <a:ea typeface="Montserrat"/>
              <a:cs typeface="Montserrat"/>
              <a:sym typeface="Montserrat"/>
            </a:endParaRPr>
          </a:p>
        </p:txBody>
      </p:sp>
      <p:sp>
        <p:nvSpPr>
          <p:cNvPr id="549" name="Google Shape;549;p36"/>
          <p:cNvSpPr txBox="1"/>
          <p:nvPr/>
        </p:nvSpPr>
        <p:spPr>
          <a:xfrm>
            <a:off x="4525366" y="3180375"/>
            <a:ext cx="1309200" cy="3894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14999"/>
              </a:lnSpc>
              <a:spcBef>
                <a:spcPts val="0"/>
              </a:spcBef>
              <a:spcAft>
                <a:spcPts val="0"/>
              </a:spcAft>
              <a:buClr>
                <a:srgbClr val="000000"/>
              </a:buClr>
              <a:buSzPts val="4500"/>
              <a:buFont typeface="Arial"/>
              <a:buNone/>
            </a:pPr>
            <a:r>
              <a:rPr lang="es-419" sz="1500" b="1" i="0" u="none" strike="noStrike" cap="none">
                <a:solidFill>
                  <a:srgbClr val="40BEBE"/>
                </a:solidFill>
                <a:latin typeface="Montserrat"/>
                <a:ea typeface="Montserrat"/>
                <a:cs typeface="Montserrat"/>
                <a:sym typeface="Montserrat"/>
              </a:rPr>
              <a:t>Trainings</a:t>
            </a:r>
            <a:endParaRPr sz="1500" b="1" i="0" u="none" strike="noStrike" cap="none">
              <a:solidFill>
                <a:srgbClr val="40BEBE"/>
              </a:solidFill>
              <a:latin typeface="Montserrat"/>
              <a:ea typeface="Montserrat"/>
              <a:cs typeface="Montserrat"/>
              <a:sym typeface="Montserrat"/>
            </a:endParaRPr>
          </a:p>
        </p:txBody>
      </p:sp>
      <p:sp>
        <p:nvSpPr>
          <p:cNvPr id="550" name="Google Shape;550;p36"/>
          <p:cNvSpPr/>
          <p:nvPr/>
        </p:nvSpPr>
        <p:spPr>
          <a:xfrm>
            <a:off x="3211275" y="1133675"/>
            <a:ext cx="2442900" cy="1104300"/>
          </a:xfrm>
          <a:prstGeom prst="roundRect">
            <a:avLst>
              <a:gd name="adj" fmla="val 16667"/>
            </a:avLst>
          </a:prstGeom>
          <a:noFill/>
          <a:ln w="19050" cap="flat" cmpd="sng">
            <a:solidFill>
              <a:srgbClr val="9340B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1" name="Google Shape;551;p36"/>
          <p:cNvSpPr/>
          <p:nvPr/>
        </p:nvSpPr>
        <p:spPr>
          <a:xfrm>
            <a:off x="3289800" y="1251419"/>
            <a:ext cx="2194200" cy="8232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449"/>
              </a:spcBef>
              <a:spcAft>
                <a:spcPts val="0"/>
              </a:spcAft>
              <a:buClr>
                <a:srgbClr val="000000"/>
              </a:buClr>
              <a:buSzPts val="1200"/>
              <a:buFont typeface="Arial"/>
              <a:buNone/>
            </a:pPr>
            <a:r>
              <a:rPr lang="es-419" sz="1200" b="0" i="0" u="none" strike="noStrike" cap="none">
                <a:solidFill>
                  <a:schemeClr val="dk1"/>
                </a:solidFill>
                <a:latin typeface="Montserrat"/>
                <a:ea typeface="Montserrat"/>
                <a:cs typeface="Montserrat"/>
                <a:sym typeface="Montserrat"/>
              </a:rPr>
              <a:t>Resources are allocated to invite women researchers to present their work at departmental seminars</a:t>
            </a:r>
            <a:endParaRPr sz="1050" b="0" i="0" u="none" strike="noStrike" cap="none">
              <a:solidFill>
                <a:schemeClr val="dk1"/>
              </a:solidFill>
              <a:highlight>
                <a:srgbClr val="FFFF00"/>
              </a:highlight>
              <a:latin typeface="Arial"/>
              <a:ea typeface="Arial"/>
              <a:cs typeface="Arial"/>
              <a:sym typeface="Arial"/>
            </a:endParaRPr>
          </a:p>
          <a:p>
            <a:pPr marL="0" marR="0" lvl="0" indent="0" algn="l" rtl="0">
              <a:lnSpc>
                <a:spcPct val="100000"/>
              </a:lnSpc>
              <a:spcBef>
                <a:spcPts val="449"/>
              </a:spcBef>
              <a:spcAft>
                <a:spcPts val="0"/>
              </a:spcAft>
              <a:buClr>
                <a:srgbClr val="000000"/>
              </a:buClr>
              <a:buSzPts val="1200"/>
              <a:buFont typeface="Arial"/>
              <a:buNone/>
            </a:pPr>
            <a:endParaRPr sz="1200" b="1" i="1" u="none" strike="noStrike" cap="none">
              <a:solidFill>
                <a:srgbClr val="2F2D2E"/>
              </a:solidFill>
              <a:latin typeface="Montserrat"/>
              <a:ea typeface="Montserrat"/>
              <a:cs typeface="Montserrat"/>
              <a:sym typeface="Montserrat"/>
            </a:endParaRPr>
          </a:p>
        </p:txBody>
      </p:sp>
      <p:sp>
        <p:nvSpPr>
          <p:cNvPr id="552" name="Google Shape;552;p36"/>
          <p:cNvSpPr txBox="1"/>
          <p:nvPr/>
        </p:nvSpPr>
        <p:spPr>
          <a:xfrm>
            <a:off x="3381514" y="929300"/>
            <a:ext cx="1153500" cy="3894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14999"/>
              </a:lnSpc>
              <a:spcBef>
                <a:spcPts val="0"/>
              </a:spcBef>
              <a:spcAft>
                <a:spcPts val="0"/>
              </a:spcAft>
              <a:buClr>
                <a:srgbClr val="000000"/>
              </a:buClr>
              <a:buSzPts val="4500"/>
              <a:buFont typeface="Arial"/>
              <a:buNone/>
            </a:pPr>
            <a:r>
              <a:rPr lang="es-419" sz="1500" b="1" i="0" u="none" strike="noStrike" cap="none">
                <a:solidFill>
                  <a:srgbClr val="40BEBE"/>
                </a:solidFill>
                <a:latin typeface="Montserrat"/>
                <a:ea typeface="Montserrat"/>
                <a:cs typeface="Montserrat"/>
                <a:sym typeface="Montserrat"/>
              </a:rPr>
              <a:t>Seminars</a:t>
            </a:r>
            <a:endParaRPr sz="1500" b="1" i="0" u="none" strike="noStrike" cap="none">
              <a:solidFill>
                <a:srgbClr val="40BEBE"/>
              </a:solidFill>
              <a:latin typeface="Montserrat"/>
              <a:ea typeface="Montserrat"/>
              <a:cs typeface="Montserrat"/>
              <a:sym typeface="Montserra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19"/>
          <p:cNvSpPr/>
          <p:nvPr/>
        </p:nvSpPr>
        <p:spPr>
          <a:xfrm flipH="1">
            <a:off x="0" y="0"/>
            <a:ext cx="9144000" cy="5143500"/>
          </a:xfrm>
          <a:prstGeom prst="rect">
            <a:avLst/>
          </a:prstGeom>
          <a:gradFill>
            <a:gsLst>
              <a:gs pos="0">
                <a:srgbClr val="9645C0"/>
              </a:gs>
              <a:gs pos="100000">
                <a:srgbClr val="4FC2C2"/>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9"/>
          <p:cNvSpPr txBox="1"/>
          <p:nvPr/>
        </p:nvSpPr>
        <p:spPr>
          <a:xfrm>
            <a:off x="1453050" y="1938863"/>
            <a:ext cx="6237900" cy="1262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5300">
                <a:solidFill>
                  <a:schemeClr val="lt1"/>
                </a:solidFill>
                <a:latin typeface="Montserrat"/>
                <a:ea typeface="Montserrat"/>
                <a:cs typeface="Montserrat"/>
                <a:sym typeface="Montserrat"/>
              </a:rPr>
              <a:t>Icebreaker</a:t>
            </a:r>
            <a:endParaRPr sz="5300" i="1">
              <a:solidFill>
                <a:schemeClr val="lt1"/>
              </a:solidFill>
              <a:latin typeface="Montserrat"/>
              <a:ea typeface="Montserrat"/>
              <a:cs typeface="Montserrat"/>
              <a:sym typeface="Montserra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37"/>
          <p:cNvSpPr/>
          <p:nvPr/>
        </p:nvSpPr>
        <p:spPr>
          <a:xfrm>
            <a:off x="135125" y="3540250"/>
            <a:ext cx="4437000" cy="1212300"/>
          </a:xfrm>
          <a:prstGeom prst="roundRect">
            <a:avLst>
              <a:gd name="adj" fmla="val 16667"/>
            </a:avLst>
          </a:prstGeom>
          <a:noFill/>
          <a:ln w="19050" cap="flat" cmpd="sng">
            <a:solidFill>
              <a:srgbClr val="9340B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8" name="Google Shape;558;p37"/>
          <p:cNvSpPr/>
          <p:nvPr/>
        </p:nvSpPr>
        <p:spPr>
          <a:xfrm>
            <a:off x="135125" y="2187025"/>
            <a:ext cx="4437000" cy="1212300"/>
          </a:xfrm>
          <a:prstGeom prst="roundRect">
            <a:avLst>
              <a:gd name="adj" fmla="val 16667"/>
            </a:avLst>
          </a:prstGeom>
          <a:noFill/>
          <a:ln w="19050" cap="flat" cmpd="sng">
            <a:solidFill>
              <a:srgbClr val="9340B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9" name="Google Shape;559;p37"/>
          <p:cNvSpPr txBox="1">
            <a:spLocks noGrp="1"/>
          </p:cNvSpPr>
          <p:nvPr>
            <p:ph type="title"/>
          </p:nvPr>
        </p:nvSpPr>
        <p:spPr>
          <a:xfrm>
            <a:off x="552450" y="0"/>
            <a:ext cx="6001800" cy="707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200"/>
              <a:buNone/>
            </a:pPr>
            <a:r>
              <a:rPr lang="es-419" sz="2200" b="1">
                <a:solidFill>
                  <a:srgbClr val="9645C0"/>
                </a:solidFill>
                <a:latin typeface="Montserrat"/>
                <a:ea typeface="Montserrat"/>
                <a:cs typeface="Montserrat"/>
                <a:sym typeface="Montserrat"/>
              </a:rPr>
              <a:t>International Mentoring Programme</a:t>
            </a:r>
            <a:endParaRPr sz="2200" b="1">
              <a:solidFill>
                <a:srgbClr val="9645C0"/>
              </a:solidFill>
              <a:latin typeface="Montserrat"/>
              <a:ea typeface="Montserrat"/>
              <a:cs typeface="Montserrat"/>
              <a:sym typeface="Montserrat"/>
            </a:endParaRPr>
          </a:p>
        </p:txBody>
      </p:sp>
      <p:pic>
        <p:nvPicPr>
          <p:cNvPr id="560" name="Google Shape;560;p3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561" name="Google Shape;561;p37"/>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sp>
        <p:nvSpPr>
          <p:cNvPr id="562" name="Google Shape;562;p37"/>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3" name="Google Shape;563;p37"/>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64" name="Google Shape;564;p37" title="PXL_20241121_130909465.jpg"/>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303164" y="2777150"/>
            <a:ext cx="2554885" cy="1923649"/>
          </a:xfrm>
          <a:prstGeom prst="rect">
            <a:avLst/>
          </a:prstGeom>
          <a:noFill/>
          <a:ln>
            <a:noFill/>
          </a:ln>
        </p:spPr>
      </p:pic>
      <p:pic>
        <p:nvPicPr>
          <p:cNvPr id="565" name="Google Shape;565;p37"/>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289725" y="770400"/>
            <a:ext cx="2335534" cy="1262401"/>
          </a:xfrm>
          <a:prstGeom prst="rect">
            <a:avLst/>
          </a:prstGeom>
          <a:noFill/>
          <a:ln>
            <a:noFill/>
          </a:ln>
        </p:spPr>
      </p:pic>
      <p:sp>
        <p:nvSpPr>
          <p:cNvPr id="566" name="Google Shape;566;p37"/>
          <p:cNvSpPr txBox="1"/>
          <p:nvPr/>
        </p:nvSpPr>
        <p:spPr>
          <a:xfrm>
            <a:off x="2728337" y="915019"/>
            <a:ext cx="2172600" cy="453900"/>
          </a:xfrm>
          <a:prstGeom prst="rect">
            <a:avLst/>
          </a:prstGeom>
          <a:noFill/>
          <a:ln>
            <a:noFill/>
          </a:ln>
        </p:spPr>
        <p:txBody>
          <a:bodyPr spcFirstLastPara="1" wrap="square" lIns="68550" tIns="68550" rIns="68550" bIns="68550" anchor="t" anchorCtr="0">
            <a:spAutoFit/>
          </a:bodyPr>
          <a:lstStyle/>
          <a:p>
            <a:pPr marL="0" marR="0" lvl="0" indent="0" algn="l" rtl="0">
              <a:lnSpc>
                <a:spcPct val="100000"/>
              </a:lnSpc>
              <a:spcBef>
                <a:spcPts val="0"/>
              </a:spcBef>
              <a:spcAft>
                <a:spcPts val="0"/>
              </a:spcAft>
              <a:buClr>
                <a:srgbClr val="000000"/>
              </a:buClr>
              <a:buSzPts val="1025"/>
              <a:buFont typeface="Arial"/>
              <a:buNone/>
            </a:pPr>
            <a:r>
              <a:rPr lang="es-419" sz="1025" b="0" i="1" u="none" strike="noStrike" cap="none">
                <a:solidFill>
                  <a:srgbClr val="9645C0"/>
                </a:solidFill>
                <a:latin typeface="Montserrat"/>
                <a:ea typeface="Montserrat"/>
                <a:cs typeface="Montserrat"/>
                <a:sym typeface="Montserrat"/>
              </a:rPr>
              <a:t>ELEAD - ELIXIR Leadership and Diversity programme</a:t>
            </a:r>
            <a:endParaRPr sz="1025" b="0" i="1" u="none" strike="noStrike" cap="none">
              <a:solidFill>
                <a:srgbClr val="9645C0"/>
              </a:solidFill>
              <a:latin typeface="Montserrat"/>
              <a:ea typeface="Montserrat"/>
              <a:cs typeface="Montserrat"/>
              <a:sym typeface="Montserrat"/>
            </a:endParaRPr>
          </a:p>
        </p:txBody>
      </p:sp>
      <p:sp>
        <p:nvSpPr>
          <p:cNvPr id="567" name="Google Shape;567;p37"/>
          <p:cNvSpPr txBox="1"/>
          <p:nvPr/>
        </p:nvSpPr>
        <p:spPr>
          <a:xfrm>
            <a:off x="4572000" y="4298620"/>
            <a:ext cx="1704300" cy="453900"/>
          </a:xfrm>
          <a:prstGeom prst="rect">
            <a:avLst/>
          </a:prstGeom>
          <a:noFill/>
          <a:ln>
            <a:noFill/>
          </a:ln>
        </p:spPr>
        <p:txBody>
          <a:bodyPr spcFirstLastPara="1" wrap="square" lIns="68550" tIns="68550" rIns="68550" bIns="68550" anchor="t" anchorCtr="0">
            <a:spAutoFit/>
          </a:bodyPr>
          <a:lstStyle/>
          <a:p>
            <a:pPr marL="0" marR="0" lvl="0" indent="0" algn="r" rtl="0">
              <a:lnSpc>
                <a:spcPct val="100000"/>
              </a:lnSpc>
              <a:spcBef>
                <a:spcPts val="0"/>
              </a:spcBef>
              <a:spcAft>
                <a:spcPts val="0"/>
              </a:spcAft>
              <a:buClr>
                <a:srgbClr val="000000"/>
              </a:buClr>
              <a:buSzPts val="1025"/>
              <a:buFont typeface="Arial"/>
              <a:buNone/>
            </a:pPr>
            <a:r>
              <a:rPr lang="es-419" sz="1025" b="0" i="1" u="none" strike="noStrike" cap="none">
                <a:solidFill>
                  <a:srgbClr val="9645C0"/>
                </a:solidFill>
                <a:latin typeface="Montserrat"/>
                <a:ea typeface="Montserrat"/>
                <a:cs typeface="Montserrat"/>
                <a:sym typeface="Montserrat"/>
              </a:rPr>
              <a:t>Mentoring programme for PhD students</a:t>
            </a:r>
            <a:endParaRPr sz="1025" b="0" i="1" u="none" strike="noStrike" cap="none">
              <a:solidFill>
                <a:srgbClr val="9645C0"/>
              </a:solidFill>
              <a:latin typeface="Montserrat"/>
              <a:ea typeface="Montserrat"/>
              <a:cs typeface="Montserrat"/>
              <a:sym typeface="Montserrat"/>
            </a:endParaRPr>
          </a:p>
        </p:txBody>
      </p:sp>
      <p:pic>
        <p:nvPicPr>
          <p:cNvPr id="568" name="Google Shape;568;p37"/>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5518200" y="904589"/>
            <a:ext cx="3097800" cy="2040484"/>
          </a:xfrm>
          <a:prstGeom prst="rect">
            <a:avLst/>
          </a:prstGeom>
          <a:noFill/>
          <a:ln>
            <a:noFill/>
          </a:ln>
        </p:spPr>
      </p:pic>
      <p:sp>
        <p:nvSpPr>
          <p:cNvPr id="569" name="Google Shape;569;p37"/>
          <p:cNvSpPr txBox="1"/>
          <p:nvPr/>
        </p:nvSpPr>
        <p:spPr>
          <a:xfrm>
            <a:off x="3630975" y="1421088"/>
            <a:ext cx="1864800" cy="611700"/>
          </a:xfrm>
          <a:prstGeom prst="rect">
            <a:avLst/>
          </a:prstGeom>
          <a:noFill/>
          <a:ln>
            <a:noFill/>
          </a:ln>
        </p:spPr>
        <p:txBody>
          <a:bodyPr spcFirstLastPara="1" wrap="square" lIns="68550" tIns="68550" rIns="68550" bIns="68550" anchor="t" anchorCtr="0">
            <a:spAutoFit/>
          </a:bodyPr>
          <a:lstStyle/>
          <a:p>
            <a:pPr marL="0" marR="0" lvl="0" indent="0" algn="r" rtl="0">
              <a:lnSpc>
                <a:spcPct val="100000"/>
              </a:lnSpc>
              <a:spcBef>
                <a:spcPts val="0"/>
              </a:spcBef>
              <a:spcAft>
                <a:spcPts val="0"/>
              </a:spcAft>
              <a:buClr>
                <a:srgbClr val="000000"/>
              </a:buClr>
              <a:buSzPts val="1025"/>
              <a:buFont typeface="Arial"/>
              <a:buNone/>
            </a:pPr>
            <a:r>
              <a:rPr lang="es-419" sz="1025" b="0" i="1" u="none" strike="noStrike" cap="none">
                <a:solidFill>
                  <a:srgbClr val="9645C0"/>
                </a:solidFill>
                <a:latin typeface="Montserrat"/>
                <a:ea typeface="Montserrat"/>
                <a:cs typeface="Montserrat"/>
                <a:sym typeface="Montserrat"/>
              </a:rPr>
              <a:t>Peer Mentoring for women Postdoctoral researchers</a:t>
            </a:r>
            <a:endParaRPr sz="1025" b="0" i="1" u="none" strike="noStrike" cap="none">
              <a:solidFill>
                <a:srgbClr val="9645C0"/>
              </a:solidFill>
              <a:latin typeface="Montserrat"/>
              <a:ea typeface="Montserrat"/>
              <a:cs typeface="Montserrat"/>
              <a:sym typeface="Montserrat"/>
            </a:endParaRPr>
          </a:p>
        </p:txBody>
      </p:sp>
      <p:sp>
        <p:nvSpPr>
          <p:cNvPr id="570" name="Google Shape;570;p37"/>
          <p:cNvSpPr/>
          <p:nvPr/>
        </p:nvSpPr>
        <p:spPr>
          <a:xfrm>
            <a:off x="492250" y="3450650"/>
            <a:ext cx="3097800" cy="326100"/>
          </a:xfrm>
          <a:prstGeom prst="rect">
            <a:avLst/>
          </a:pr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71" name="Google Shape;571;p37"/>
          <p:cNvSpPr/>
          <p:nvPr/>
        </p:nvSpPr>
        <p:spPr>
          <a:xfrm>
            <a:off x="537100" y="2121450"/>
            <a:ext cx="1935600" cy="326100"/>
          </a:xfrm>
          <a:prstGeom prst="rect">
            <a:avLst/>
          </a:pr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72" name="Google Shape;572;p37"/>
          <p:cNvSpPr txBox="1"/>
          <p:nvPr/>
        </p:nvSpPr>
        <p:spPr>
          <a:xfrm>
            <a:off x="444345" y="2004899"/>
            <a:ext cx="2095200" cy="389400"/>
          </a:xfrm>
          <a:prstGeom prst="rect">
            <a:avLst/>
          </a:prstGeom>
          <a:noFill/>
          <a:ln>
            <a:noFill/>
          </a:ln>
        </p:spPr>
        <p:txBody>
          <a:bodyPr spcFirstLastPara="1" wrap="square" lIns="68575" tIns="34275" rIns="68575" bIns="34275" anchor="ctr" anchorCtr="0">
            <a:noAutofit/>
          </a:bodyPr>
          <a:lstStyle/>
          <a:p>
            <a:pPr marL="0" marR="0" lvl="0" indent="0" algn="ctr" rtl="0">
              <a:lnSpc>
                <a:spcPct val="114999"/>
              </a:lnSpc>
              <a:spcBef>
                <a:spcPts val="0"/>
              </a:spcBef>
              <a:spcAft>
                <a:spcPts val="0"/>
              </a:spcAft>
              <a:buClr>
                <a:srgbClr val="000000"/>
              </a:buClr>
              <a:buSzPts val="4500"/>
              <a:buFont typeface="Arial"/>
              <a:buNone/>
            </a:pPr>
            <a:r>
              <a:rPr lang="es-419" sz="1500" b="1" i="0" u="none" strike="noStrike" cap="none">
                <a:solidFill>
                  <a:srgbClr val="40BEBE"/>
                </a:solidFill>
                <a:latin typeface="Montserrat"/>
                <a:ea typeface="Montserrat"/>
                <a:cs typeface="Montserrat"/>
                <a:sym typeface="Montserrat"/>
              </a:rPr>
              <a:t>For PHD students</a:t>
            </a:r>
            <a:endParaRPr sz="1500" b="1" i="0" u="none" strike="noStrike" cap="none">
              <a:solidFill>
                <a:srgbClr val="40BEBE"/>
              </a:solidFill>
              <a:latin typeface="Montserrat"/>
              <a:ea typeface="Montserrat"/>
              <a:cs typeface="Montserrat"/>
              <a:sym typeface="Montserrat"/>
            </a:endParaRPr>
          </a:p>
        </p:txBody>
      </p:sp>
      <p:sp>
        <p:nvSpPr>
          <p:cNvPr id="573" name="Google Shape;573;p37"/>
          <p:cNvSpPr txBox="1"/>
          <p:nvPr/>
        </p:nvSpPr>
        <p:spPr>
          <a:xfrm>
            <a:off x="436600" y="3362011"/>
            <a:ext cx="3170400" cy="389400"/>
          </a:xfrm>
          <a:prstGeom prst="rect">
            <a:avLst/>
          </a:prstGeom>
          <a:noFill/>
          <a:ln>
            <a:noFill/>
          </a:ln>
        </p:spPr>
        <p:txBody>
          <a:bodyPr spcFirstLastPara="1" wrap="square" lIns="68575" tIns="34275" rIns="68575" bIns="34275" anchor="ctr" anchorCtr="0">
            <a:noAutofit/>
          </a:bodyPr>
          <a:lstStyle/>
          <a:p>
            <a:pPr marL="0" marR="0" lvl="0" indent="0" algn="ctr" rtl="0">
              <a:lnSpc>
                <a:spcPct val="114999"/>
              </a:lnSpc>
              <a:spcBef>
                <a:spcPts val="0"/>
              </a:spcBef>
              <a:spcAft>
                <a:spcPts val="0"/>
              </a:spcAft>
              <a:buClr>
                <a:srgbClr val="000000"/>
              </a:buClr>
              <a:buSzPts val="4500"/>
              <a:buFont typeface="Arial"/>
              <a:buNone/>
            </a:pPr>
            <a:r>
              <a:rPr lang="es-419" sz="1500" b="1" i="0" u="none" strike="noStrike" cap="none">
                <a:solidFill>
                  <a:srgbClr val="40BEBE"/>
                </a:solidFill>
                <a:latin typeface="Montserrat"/>
                <a:ea typeface="Montserrat"/>
                <a:cs typeface="Montserrat"/>
                <a:sym typeface="Montserrat"/>
              </a:rPr>
              <a:t>For Postdoctoral Researchers</a:t>
            </a:r>
            <a:endParaRPr sz="1500" b="1" i="0" u="none" strike="noStrike" cap="none">
              <a:solidFill>
                <a:srgbClr val="40BEBE"/>
              </a:solidFill>
              <a:latin typeface="Montserrat"/>
              <a:ea typeface="Montserrat"/>
              <a:cs typeface="Montserrat"/>
              <a:sym typeface="Montserrat"/>
            </a:endParaRPr>
          </a:p>
        </p:txBody>
      </p:sp>
      <p:sp>
        <p:nvSpPr>
          <p:cNvPr id="574" name="Google Shape;574;p37"/>
          <p:cNvSpPr txBox="1"/>
          <p:nvPr/>
        </p:nvSpPr>
        <p:spPr>
          <a:xfrm>
            <a:off x="198125" y="3655494"/>
            <a:ext cx="4311000" cy="981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449"/>
              </a:spcBef>
              <a:spcAft>
                <a:spcPts val="0"/>
              </a:spcAft>
              <a:buClr>
                <a:srgbClr val="000000"/>
              </a:buClr>
              <a:buSzPts val="1200"/>
              <a:buFont typeface="Arial"/>
              <a:buNone/>
            </a:pPr>
            <a:r>
              <a:rPr lang="es-419" sz="1200" b="0" i="0" u="none" strike="noStrike" cap="none">
                <a:solidFill>
                  <a:schemeClr val="dk1"/>
                </a:solidFill>
                <a:latin typeface="Montserrat"/>
                <a:ea typeface="Montserrat"/>
                <a:cs typeface="Montserrat"/>
                <a:sym typeface="Montserrat"/>
              </a:rPr>
              <a:t>Helping scientists to establish themselves as independent researchers</a:t>
            </a:r>
            <a:endParaRPr sz="1200" b="0" i="0" u="none" strike="noStrike" cap="none">
              <a:solidFill>
                <a:schemeClr val="dk1"/>
              </a:solidFill>
              <a:latin typeface="Montserrat"/>
              <a:ea typeface="Montserrat"/>
              <a:cs typeface="Montserrat"/>
              <a:sym typeface="Montserrat"/>
            </a:endParaRPr>
          </a:p>
          <a:p>
            <a:pPr marL="0" marR="0" lvl="0" indent="0" algn="l" rtl="0">
              <a:lnSpc>
                <a:spcPct val="100000"/>
              </a:lnSpc>
              <a:spcBef>
                <a:spcPts val="449"/>
              </a:spcBef>
              <a:spcAft>
                <a:spcPts val="0"/>
              </a:spcAft>
              <a:buClr>
                <a:srgbClr val="000000"/>
              </a:buClr>
              <a:buSzPts val="1200"/>
              <a:buFont typeface="Arial"/>
              <a:buNone/>
            </a:pPr>
            <a:r>
              <a:rPr lang="es-419" sz="1200" b="0" i="0" u="none" strike="noStrike" cap="none">
                <a:solidFill>
                  <a:schemeClr val="dk1"/>
                </a:solidFill>
                <a:latin typeface="Montserrat"/>
                <a:ea typeface="Montserrat"/>
                <a:cs typeface="Montserrat"/>
                <a:sym typeface="Montserrat"/>
              </a:rPr>
              <a:t>Aimed at women postdoctoral researchers who stay at BSC for at least the entire length of the programme</a:t>
            </a:r>
            <a:endParaRPr sz="1200" b="0" i="0" u="none" strike="noStrike" cap="none">
              <a:solidFill>
                <a:schemeClr val="dk1"/>
              </a:solidFill>
              <a:latin typeface="Montserrat"/>
              <a:ea typeface="Montserrat"/>
              <a:cs typeface="Montserrat"/>
              <a:sym typeface="Montserrat"/>
            </a:endParaRPr>
          </a:p>
        </p:txBody>
      </p:sp>
      <p:sp>
        <p:nvSpPr>
          <p:cNvPr id="575" name="Google Shape;575;p37"/>
          <p:cNvSpPr/>
          <p:nvPr/>
        </p:nvSpPr>
        <p:spPr>
          <a:xfrm>
            <a:off x="277750" y="2343189"/>
            <a:ext cx="3985500" cy="981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449"/>
              </a:spcBef>
              <a:spcAft>
                <a:spcPts val="0"/>
              </a:spcAft>
              <a:buClr>
                <a:srgbClr val="000000"/>
              </a:buClr>
              <a:buSzPts val="1200"/>
              <a:buFont typeface="Arial"/>
              <a:buNone/>
            </a:pPr>
            <a:r>
              <a:rPr lang="es-419" sz="1200" b="0" i="0" u="none" strike="noStrike" cap="none">
                <a:solidFill>
                  <a:schemeClr val="dk1"/>
                </a:solidFill>
                <a:latin typeface="Montserrat"/>
                <a:ea typeface="Montserrat"/>
                <a:cs typeface="Montserrat"/>
                <a:sym typeface="Montserrat"/>
              </a:rPr>
              <a:t>Duration increased from 12 to 18 months</a:t>
            </a:r>
            <a:endParaRPr sz="1200" b="0" i="0" u="none" strike="noStrike" cap="none">
              <a:solidFill>
                <a:schemeClr val="dk1"/>
              </a:solidFill>
              <a:latin typeface="Montserrat"/>
              <a:ea typeface="Montserrat"/>
              <a:cs typeface="Montserrat"/>
              <a:sym typeface="Montserrat"/>
            </a:endParaRPr>
          </a:p>
          <a:p>
            <a:pPr marL="0" marR="0" lvl="0" indent="0" algn="l" rtl="0">
              <a:lnSpc>
                <a:spcPct val="100000"/>
              </a:lnSpc>
              <a:spcBef>
                <a:spcPts val="449"/>
              </a:spcBef>
              <a:spcAft>
                <a:spcPts val="0"/>
              </a:spcAft>
              <a:buClr>
                <a:srgbClr val="000000"/>
              </a:buClr>
              <a:buSzPts val="1200"/>
              <a:buFont typeface="Arial"/>
              <a:buNone/>
            </a:pPr>
            <a:r>
              <a:rPr lang="es-419" sz="1200" b="0" i="0" u="none" strike="noStrike" cap="none">
                <a:solidFill>
                  <a:schemeClr val="dk1"/>
                </a:solidFill>
                <a:latin typeface="Montserrat"/>
                <a:ea typeface="Montserrat"/>
                <a:cs typeface="Montserrat"/>
                <a:sym typeface="Montserrat"/>
              </a:rPr>
              <a:t>Including interim meetings among mentees</a:t>
            </a:r>
            <a:endParaRPr sz="1200" b="0" i="0" u="none" strike="noStrike" cap="none">
              <a:solidFill>
                <a:schemeClr val="dk1"/>
              </a:solidFill>
              <a:latin typeface="Montserrat"/>
              <a:ea typeface="Montserrat"/>
              <a:cs typeface="Montserrat"/>
              <a:sym typeface="Montserrat"/>
            </a:endParaRPr>
          </a:p>
          <a:p>
            <a:pPr marL="0" marR="0" lvl="0" indent="0" algn="l" rtl="0">
              <a:lnSpc>
                <a:spcPct val="100000"/>
              </a:lnSpc>
              <a:spcBef>
                <a:spcPts val="449"/>
              </a:spcBef>
              <a:spcAft>
                <a:spcPts val="0"/>
              </a:spcAft>
              <a:buClr>
                <a:srgbClr val="000000"/>
              </a:buClr>
              <a:buSzPts val="1200"/>
              <a:buFont typeface="Arial"/>
              <a:buNone/>
            </a:pPr>
            <a:r>
              <a:rPr lang="es-419" sz="1200" b="0" i="0" u="none" strike="noStrike" cap="none">
                <a:solidFill>
                  <a:schemeClr val="dk1"/>
                </a:solidFill>
                <a:latin typeface="Montserrat"/>
                <a:ea typeface="Montserrat"/>
                <a:cs typeface="Montserrat"/>
                <a:sym typeface="Montserrat"/>
              </a:rPr>
              <a:t>For PhD students and junior profiles staying at BSC for at least 18 months</a:t>
            </a:r>
            <a:endParaRPr sz="1200" b="0" i="0" u="none" strike="noStrike" cap="none">
              <a:solidFill>
                <a:schemeClr val="dk1"/>
              </a:solidFill>
              <a:latin typeface="Arial"/>
              <a:ea typeface="Arial"/>
              <a:cs typeface="Arial"/>
              <a:sym typeface="Arial"/>
            </a:endParaRPr>
          </a:p>
          <a:p>
            <a:pPr marL="0" marR="0" lvl="0" indent="0" algn="l" rtl="0">
              <a:lnSpc>
                <a:spcPct val="100000"/>
              </a:lnSpc>
              <a:spcBef>
                <a:spcPts val="449"/>
              </a:spcBef>
              <a:spcAft>
                <a:spcPts val="0"/>
              </a:spcAft>
              <a:buClr>
                <a:srgbClr val="000000"/>
              </a:buClr>
              <a:buSzPts val="1050"/>
              <a:buFont typeface="Arial"/>
              <a:buNone/>
            </a:pPr>
            <a:endParaRPr sz="1050" b="0" i="0" u="none" strike="noStrike" cap="none">
              <a:solidFill>
                <a:schemeClr val="dk1"/>
              </a:solidFill>
              <a:highlight>
                <a:srgbClr val="FFFF00"/>
              </a:highlight>
              <a:latin typeface="Arial"/>
              <a:ea typeface="Arial"/>
              <a:cs typeface="Arial"/>
              <a:sym typeface="Arial"/>
            </a:endParaRPr>
          </a:p>
          <a:p>
            <a:pPr marL="0" marR="0" lvl="0" indent="0" algn="l" rtl="0">
              <a:lnSpc>
                <a:spcPct val="100000"/>
              </a:lnSpc>
              <a:spcBef>
                <a:spcPts val="449"/>
              </a:spcBef>
              <a:spcAft>
                <a:spcPts val="0"/>
              </a:spcAft>
              <a:buClr>
                <a:srgbClr val="000000"/>
              </a:buClr>
              <a:buSzPts val="1200"/>
              <a:buFont typeface="Arial"/>
              <a:buNone/>
            </a:pPr>
            <a:endParaRPr sz="1200" b="1" i="1" u="none" strike="noStrike" cap="none">
              <a:solidFill>
                <a:srgbClr val="2F2D2E"/>
              </a:solidFill>
              <a:latin typeface="Montserrat"/>
              <a:ea typeface="Montserrat"/>
              <a:cs typeface="Montserrat"/>
              <a:sym typeface="Montserra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38"/>
          <p:cNvSpPr txBox="1">
            <a:spLocks noGrp="1"/>
          </p:cNvSpPr>
          <p:nvPr>
            <p:ph type="title"/>
          </p:nvPr>
        </p:nvSpPr>
        <p:spPr>
          <a:xfrm>
            <a:off x="552449" y="0"/>
            <a:ext cx="6155700" cy="707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200"/>
              <a:buNone/>
            </a:pPr>
            <a:r>
              <a:rPr lang="es-419" sz="2200" b="1">
                <a:solidFill>
                  <a:srgbClr val="9645C0"/>
                </a:solidFill>
                <a:latin typeface="Montserrat"/>
                <a:ea typeface="Montserrat"/>
                <a:cs typeface="Montserrat"/>
                <a:sym typeface="Montserrat"/>
              </a:rPr>
              <a:t>Women role models at the </a:t>
            </a:r>
            <a:br>
              <a:rPr lang="es-419" sz="2200" b="1">
                <a:solidFill>
                  <a:srgbClr val="9645C0"/>
                </a:solidFill>
                <a:latin typeface="Montserrat"/>
                <a:ea typeface="Montserrat"/>
                <a:cs typeface="Montserrat"/>
                <a:sym typeface="Montserrat"/>
              </a:rPr>
            </a:br>
            <a:r>
              <a:rPr lang="es-419" sz="2200" b="1">
                <a:solidFill>
                  <a:srgbClr val="9645C0"/>
                </a:solidFill>
                <a:latin typeface="Montserrat"/>
                <a:ea typeface="Montserrat"/>
                <a:cs typeface="Montserrat"/>
                <a:sym typeface="Montserrat"/>
              </a:rPr>
              <a:t>BSC Life Science Department Open Day</a:t>
            </a:r>
            <a:endParaRPr sz="2200" b="1">
              <a:solidFill>
                <a:srgbClr val="9645C0"/>
              </a:solidFill>
              <a:latin typeface="Montserrat"/>
              <a:ea typeface="Montserrat"/>
              <a:cs typeface="Montserrat"/>
              <a:sym typeface="Montserrat"/>
            </a:endParaRPr>
          </a:p>
        </p:txBody>
      </p:sp>
      <p:pic>
        <p:nvPicPr>
          <p:cNvPr id="581" name="Google Shape;581;p3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582" name="Google Shape;582;p38"/>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sp>
        <p:nvSpPr>
          <p:cNvPr id="583" name="Google Shape;583;p38"/>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4" name="Google Shape;584;p38"/>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85" name="Google Shape;585;p38"/>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474504" y="2491598"/>
            <a:ext cx="1920650" cy="2234699"/>
          </a:xfrm>
          <a:prstGeom prst="rect">
            <a:avLst/>
          </a:prstGeom>
          <a:noFill/>
          <a:ln>
            <a:noFill/>
          </a:ln>
          <a:effectLst>
            <a:outerShdw blurRad="57150" dist="19050" dir="5400000" algn="bl" rotWithShape="0">
              <a:srgbClr val="72C9EE">
                <a:alpha val="49020"/>
              </a:srgbClr>
            </a:outerShdw>
          </a:effectLst>
        </p:spPr>
      </p:pic>
      <p:pic>
        <p:nvPicPr>
          <p:cNvPr id="586" name="Google Shape;586;p38"/>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3594075" y="2491589"/>
            <a:ext cx="1955849" cy="2234700"/>
          </a:xfrm>
          <a:prstGeom prst="rect">
            <a:avLst/>
          </a:prstGeom>
          <a:noFill/>
          <a:ln>
            <a:noFill/>
          </a:ln>
          <a:effectLst>
            <a:outerShdw blurRad="57150" dist="19050" dir="5400000" algn="bl" rotWithShape="0">
              <a:srgbClr val="72C9EE">
                <a:alpha val="49020"/>
              </a:srgbClr>
            </a:outerShdw>
          </a:effectLst>
        </p:spPr>
      </p:pic>
      <p:pic>
        <p:nvPicPr>
          <p:cNvPr id="587" name="Google Shape;587;p38"/>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5748850" y="2489100"/>
            <a:ext cx="1920652" cy="2239690"/>
          </a:xfrm>
          <a:prstGeom prst="rect">
            <a:avLst/>
          </a:prstGeom>
          <a:noFill/>
          <a:ln>
            <a:noFill/>
          </a:ln>
        </p:spPr>
      </p:pic>
      <p:sp>
        <p:nvSpPr>
          <p:cNvPr id="588" name="Google Shape;588;p38"/>
          <p:cNvSpPr txBox="1"/>
          <p:nvPr/>
        </p:nvSpPr>
        <p:spPr>
          <a:xfrm>
            <a:off x="324000" y="807900"/>
            <a:ext cx="8496000" cy="1584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s-419" sz="1600" b="0" i="0" u="none" strike="noStrike" cap="none">
                <a:solidFill>
                  <a:schemeClr val="dk1"/>
                </a:solidFill>
                <a:latin typeface="Montserrat"/>
                <a:ea typeface="Montserrat"/>
                <a:cs typeface="Montserrat"/>
                <a:sym typeface="Montserrat"/>
              </a:rPr>
              <a:t>An event </a:t>
            </a:r>
            <a:r>
              <a:rPr lang="es-419" sz="1600" b="1" i="0" u="none" strike="noStrike" cap="none">
                <a:solidFill>
                  <a:srgbClr val="9645C0"/>
                </a:solidFill>
                <a:latin typeface="Montserrat"/>
                <a:ea typeface="Montserrat"/>
                <a:cs typeface="Montserrat"/>
                <a:sym typeface="Montserrat"/>
              </a:rPr>
              <a:t>for Bachelor’s and Master’s students</a:t>
            </a:r>
            <a:r>
              <a:rPr lang="es-419" sz="1600" b="1" i="0" u="none" strike="noStrike" cap="none">
                <a:solidFill>
                  <a:schemeClr val="dk1"/>
                </a:solidFill>
                <a:latin typeface="Montserrat"/>
                <a:ea typeface="Montserrat"/>
                <a:cs typeface="Montserrat"/>
                <a:sym typeface="Montserrat"/>
              </a:rPr>
              <a:t> </a:t>
            </a:r>
            <a:r>
              <a:rPr lang="es-419" sz="1600" b="0" i="0" u="none" strike="noStrike" cap="none">
                <a:solidFill>
                  <a:schemeClr val="dk1"/>
                </a:solidFill>
                <a:latin typeface="Montserrat"/>
                <a:ea typeface="Montserrat"/>
                <a:cs typeface="Montserrat"/>
                <a:sym typeface="Montserrat"/>
              </a:rPr>
              <a:t>to discover the work of women bioinformaticians at the BSC.</a:t>
            </a:r>
            <a:endParaRPr sz="1600" b="0"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Clr>
                <a:schemeClr val="dk1"/>
              </a:buClr>
              <a:buSzPts val="1100"/>
              <a:buFont typeface="Arial"/>
              <a:buNone/>
            </a:pPr>
            <a:endParaRPr sz="1600" b="0"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Clr>
                <a:srgbClr val="000000"/>
              </a:buClr>
              <a:buSzPts val="1600"/>
              <a:buFont typeface="Arial"/>
              <a:buNone/>
            </a:pPr>
            <a:r>
              <a:rPr lang="es-419" sz="1600" b="0" i="0" u="none" strike="noStrike" cap="none">
                <a:solidFill>
                  <a:schemeClr val="dk1"/>
                </a:solidFill>
                <a:latin typeface="Montserrat"/>
                <a:ea typeface="Montserrat"/>
                <a:cs typeface="Montserrat"/>
                <a:sym typeface="Montserrat"/>
              </a:rPr>
              <a:t>Through informal 15-minute talks, participants are able to </a:t>
            </a:r>
            <a:r>
              <a:rPr lang="es-419" sz="1600" b="1" i="0" u="none" strike="noStrike" cap="none">
                <a:solidFill>
                  <a:srgbClr val="9645C0"/>
                </a:solidFill>
                <a:latin typeface="Montserrat"/>
                <a:ea typeface="Montserrat"/>
                <a:cs typeface="Montserrat"/>
                <a:sym typeface="Montserrat"/>
              </a:rPr>
              <a:t>connect with women researchers </a:t>
            </a:r>
            <a:r>
              <a:rPr lang="es-419" sz="1600" b="0" i="0" u="none" strike="noStrike" cap="none">
                <a:solidFill>
                  <a:schemeClr val="dk1"/>
                </a:solidFill>
                <a:latin typeface="Montserrat"/>
                <a:ea typeface="Montserrat"/>
                <a:cs typeface="Montserrat"/>
                <a:sym typeface="Montserrat"/>
              </a:rPr>
              <a:t>working in cutting-edge areas in bioinformatics and are </a:t>
            </a:r>
            <a:r>
              <a:rPr lang="es-419" sz="1600" b="1" i="0" u="none" strike="noStrike" cap="none">
                <a:solidFill>
                  <a:srgbClr val="9340BF"/>
                </a:solidFill>
                <a:latin typeface="Montserrat"/>
                <a:ea typeface="Montserrat"/>
                <a:cs typeface="Montserrat"/>
                <a:sym typeface="Montserrat"/>
              </a:rPr>
              <a:t>introduced to the different teams within the Life Sciences Department</a:t>
            </a:r>
            <a:endParaRPr sz="1600" b="0" i="0" u="none" strike="noStrike" cap="none">
              <a:solidFill>
                <a:srgbClr val="9340BF"/>
              </a:solidFill>
              <a:latin typeface="Montserrat"/>
              <a:ea typeface="Montserrat"/>
              <a:cs typeface="Montserrat"/>
              <a:sym typeface="Montserra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3" name="Google Shape;593;p39"/>
          <p:cNvSpPr txBox="1">
            <a:spLocks noGrp="1"/>
          </p:cNvSpPr>
          <p:nvPr>
            <p:ph type="title"/>
          </p:nvPr>
        </p:nvSpPr>
        <p:spPr>
          <a:xfrm>
            <a:off x="552450" y="0"/>
            <a:ext cx="7092600" cy="707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Clr>
                <a:srgbClr val="000000"/>
              </a:buClr>
              <a:buSzPts val="2200"/>
              <a:buFont typeface="Arial"/>
              <a:buNone/>
            </a:pPr>
            <a:r>
              <a:rPr lang="es-419" sz="2200" b="1">
                <a:solidFill>
                  <a:srgbClr val="9645C0"/>
                </a:solidFill>
                <a:latin typeface="Montserrat"/>
                <a:ea typeface="Montserrat"/>
                <a:cs typeface="Montserrat"/>
                <a:sym typeface="Montserrat"/>
              </a:rPr>
              <a:t>Women's Health Awareness Week (WHAW)</a:t>
            </a:r>
            <a:endParaRPr sz="2200" b="1">
              <a:solidFill>
                <a:srgbClr val="9645C0"/>
              </a:solidFill>
              <a:latin typeface="Montserrat"/>
              <a:ea typeface="Montserrat"/>
              <a:cs typeface="Montserrat"/>
              <a:sym typeface="Montserrat"/>
            </a:endParaRPr>
          </a:p>
        </p:txBody>
      </p:sp>
      <p:pic>
        <p:nvPicPr>
          <p:cNvPr id="594" name="Google Shape;594;p3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595" name="Google Shape;595;p3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sp>
        <p:nvSpPr>
          <p:cNvPr id="596" name="Google Shape;596;p39"/>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7" name="Google Shape;597;p39"/>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98" name="Google Shape;598;p39"/>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002401" y="2573828"/>
            <a:ext cx="2835648" cy="2135043"/>
          </a:xfrm>
          <a:prstGeom prst="rect">
            <a:avLst/>
          </a:prstGeom>
          <a:noFill/>
          <a:ln>
            <a:noFill/>
          </a:ln>
        </p:spPr>
      </p:pic>
      <p:sp>
        <p:nvSpPr>
          <p:cNvPr id="599" name="Google Shape;599;p39"/>
          <p:cNvSpPr txBox="1"/>
          <p:nvPr/>
        </p:nvSpPr>
        <p:spPr>
          <a:xfrm>
            <a:off x="512975" y="919744"/>
            <a:ext cx="5229900" cy="1046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419" sz="1400" b="0" i="0" u="none" strike="noStrike" cap="none">
                <a:solidFill>
                  <a:schemeClr val="dk1"/>
                </a:solidFill>
                <a:latin typeface="Montserrat"/>
                <a:ea typeface="Montserrat"/>
                <a:cs typeface="Montserrat"/>
                <a:sym typeface="Montserrat"/>
              </a:rPr>
              <a:t>Aligned with the </a:t>
            </a:r>
            <a:r>
              <a:rPr lang="es-419" sz="1400" b="1" i="0" u="none" strike="noStrike" cap="none">
                <a:solidFill>
                  <a:srgbClr val="9645C0"/>
                </a:solidFill>
                <a:latin typeface="Montserrat"/>
                <a:ea typeface="Montserrat"/>
                <a:cs typeface="Montserrat"/>
                <a:sym typeface="Montserrat"/>
              </a:rPr>
              <a:t>International Day of Action for Women's Health on May 28</a:t>
            </a:r>
            <a:r>
              <a:rPr lang="es-419" sz="1400" b="0" i="0" u="none" strike="noStrike" cap="none">
                <a:solidFill>
                  <a:srgbClr val="9645C0"/>
                </a:solidFill>
                <a:latin typeface="Montserrat"/>
                <a:ea typeface="Montserrat"/>
                <a:cs typeface="Montserrat"/>
                <a:sym typeface="Montserrat"/>
              </a:rPr>
              <a:t>,</a:t>
            </a:r>
            <a:r>
              <a:rPr lang="es-419" sz="1400" b="0" i="0" u="none" strike="noStrike" cap="none">
                <a:solidFill>
                  <a:schemeClr val="dk1"/>
                </a:solidFill>
                <a:latin typeface="Montserrat"/>
                <a:ea typeface="Montserrat"/>
                <a:cs typeface="Montserrat"/>
                <a:sym typeface="Montserrat"/>
              </a:rPr>
              <a:t> WHAW aims to raise awareness about</a:t>
            </a:r>
            <a:r>
              <a:rPr lang="es-419" sz="1400" b="1" i="0" u="none" strike="noStrike" cap="none">
                <a:solidFill>
                  <a:schemeClr val="dk1"/>
                </a:solidFill>
                <a:latin typeface="Montserrat"/>
                <a:ea typeface="Montserrat"/>
                <a:cs typeface="Montserrat"/>
                <a:sym typeface="Montserrat"/>
              </a:rPr>
              <a:t> women's health issues </a:t>
            </a:r>
            <a:r>
              <a:rPr lang="es-419" sz="1400" b="0" i="0" u="none" strike="noStrike" cap="none">
                <a:solidFill>
                  <a:schemeClr val="dk1"/>
                </a:solidFill>
                <a:latin typeface="Montserrat"/>
                <a:ea typeface="Montserrat"/>
                <a:cs typeface="Montserrat"/>
                <a:sym typeface="Montserrat"/>
              </a:rPr>
              <a:t>and promote</a:t>
            </a:r>
            <a:r>
              <a:rPr lang="es-419" sz="1400" b="1" i="0" u="none" strike="noStrike" cap="none">
                <a:solidFill>
                  <a:schemeClr val="dk1"/>
                </a:solidFill>
                <a:latin typeface="Montserrat"/>
                <a:ea typeface="Montserrat"/>
                <a:cs typeface="Montserrat"/>
                <a:sym typeface="Montserrat"/>
              </a:rPr>
              <a:t> gender equity </a:t>
            </a:r>
            <a:r>
              <a:rPr lang="es-419" sz="1400" b="0" i="0" u="none" strike="noStrike" cap="none">
                <a:solidFill>
                  <a:schemeClr val="dk1"/>
                </a:solidFill>
                <a:latin typeface="Montserrat"/>
                <a:ea typeface="Montserrat"/>
                <a:cs typeface="Montserrat"/>
                <a:sym typeface="Montserrat"/>
              </a:rPr>
              <a:t>in biomedical research.</a:t>
            </a:r>
            <a:endParaRPr sz="1400" b="0" i="0" u="none" strike="noStrike" cap="none">
              <a:solidFill>
                <a:schemeClr val="dk1"/>
              </a:solidFill>
              <a:latin typeface="Montserrat"/>
              <a:ea typeface="Montserrat"/>
              <a:cs typeface="Montserrat"/>
              <a:sym typeface="Montserrat"/>
            </a:endParaRPr>
          </a:p>
        </p:txBody>
      </p:sp>
      <p:sp>
        <p:nvSpPr>
          <p:cNvPr id="600" name="Google Shape;600;p39"/>
          <p:cNvSpPr txBox="1"/>
          <p:nvPr/>
        </p:nvSpPr>
        <p:spPr>
          <a:xfrm>
            <a:off x="512975" y="2039475"/>
            <a:ext cx="5552400" cy="17931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1200"/>
              </a:spcBef>
              <a:spcAft>
                <a:spcPts val="0"/>
              </a:spcAft>
              <a:buClr>
                <a:srgbClr val="000000"/>
              </a:buClr>
              <a:buSzPts val="1400"/>
              <a:buFont typeface="Arial"/>
              <a:buNone/>
            </a:pPr>
            <a:r>
              <a:rPr lang="es-419" sz="1400" b="0" i="0" u="none" strike="noStrike" cap="none">
                <a:solidFill>
                  <a:schemeClr val="dk1"/>
                </a:solidFill>
                <a:latin typeface="Montserrat"/>
                <a:ea typeface="Montserrat"/>
                <a:cs typeface="Montserrat"/>
                <a:sym typeface="Montserrat"/>
              </a:rPr>
              <a:t>The week-long event features a diverse range of activities:</a:t>
            </a:r>
            <a:endParaRPr sz="1400" b="0" i="0" u="none" strike="noStrike" cap="none">
              <a:solidFill>
                <a:schemeClr val="dk1"/>
              </a:solidFill>
              <a:latin typeface="Montserrat"/>
              <a:ea typeface="Montserrat"/>
              <a:cs typeface="Montserrat"/>
              <a:sym typeface="Montserrat"/>
            </a:endParaRPr>
          </a:p>
          <a:p>
            <a:pPr marL="457200" marR="0" lvl="0" indent="-317500" algn="l" rtl="0">
              <a:lnSpc>
                <a:spcPct val="115000"/>
              </a:lnSpc>
              <a:spcBef>
                <a:spcPts val="1200"/>
              </a:spcBef>
              <a:spcAft>
                <a:spcPts val="0"/>
              </a:spcAft>
              <a:buClr>
                <a:schemeClr val="dk1"/>
              </a:buClr>
              <a:buSzPts val="1400"/>
              <a:buFont typeface="Montserrat"/>
              <a:buChar char="●"/>
            </a:pPr>
            <a:r>
              <a:rPr lang="es-419" sz="1400" b="1" i="0" u="none" strike="noStrike" cap="none">
                <a:solidFill>
                  <a:schemeClr val="dk1"/>
                </a:solidFill>
                <a:latin typeface="Montserrat"/>
                <a:ea typeface="Montserrat"/>
                <a:cs typeface="Montserrat"/>
                <a:sym typeface="Montserrat"/>
              </a:rPr>
              <a:t>Scientific Seminars</a:t>
            </a:r>
            <a:endParaRPr sz="1400" b="0" i="0" u="sng" strike="noStrike" cap="none">
              <a:solidFill>
                <a:schemeClr val="dk1"/>
              </a:solidFill>
              <a:latin typeface="Montserrat"/>
              <a:ea typeface="Montserrat"/>
              <a:cs typeface="Montserrat"/>
              <a:sym typeface="Montserrat"/>
            </a:endParaRPr>
          </a:p>
          <a:p>
            <a:pPr marL="457200" marR="0" lvl="0" indent="-317500" algn="l" rtl="0">
              <a:lnSpc>
                <a:spcPct val="115000"/>
              </a:lnSpc>
              <a:spcBef>
                <a:spcPts val="0"/>
              </a:spcBef>
              <a:spcAft>
                <a:spcPts val="0"/>
              </a:spcAft>
              <a:buClr>
                <a:schemeClr val="dk1"/>
              </a:buClr>
              <a:buSzPts val="1400"/>
              <a:buFont typeface="Montserrat"/>
              <a:buChar char="●"/>
            </a:pPr>
            <a:r>
              <a:rPr lang="es-419" sz="1400" b="1" i="0" u="none" strike="noStrike" cap="none">
                <a:solidFill>
                  <a:schemeClr val="dk1"/>
                </a:solidFill>
                <a:latin typeface="Montserrat"/>
                <a:ea typeface="Montserrat"/>
                <a:cs typeface="Montserrat"/>
                <a:sym typeface="Montserrat"/>
              </a:rPr>
              <a:t>Round Tables</a:t>
            </a:r>
            <a:endParaRPr sz="1400" b="0" i="0" u="none" strike="noStrike" cap="none">
              <a:solidFill>
                <a:schemeClr val="dk1"/>
              </a:solidFill>
              <a:latin typeface="Montserrat"/>
              <a:ea typeface="Montserrat"/>
              <a:cs typeface="Montserrat"/>
              <a:sym typeface="Montserrat"/>
            </a:endParaRPr>
          </a:p>
          <a:p>
            <a:pPr marL="457200" marR="0" lvl="0" indent="-317500" algn="l" rtl="0">
              <a:lnSpc>
                <a:spcPct val="115000"/>
              </a:lnSpc>
              <a:spcBef>
                <a:spcPts val="0"/>
              </a:spcBef>
              <a:spcAft>
                <a:spcPts val="0"/>
              </a:spcAft>
              <a:buClr>
                <a:schemeClr val="dk1"/>
              </a:buClr>
              <a:buSzPts val="1400"/>
              <a:buFont typeface="Arial"/>
              <a:buChar char="●"/>
            </a:pPr>
            <a:r>
              <a:rPr lang="es-419" sz="1400" b="1" i="0" u="none" strike="noStrike" cap="none">
                <a:solidFill>
                  <a:schemeClr val="dk1"/>
                </a:solidFill>
                <a:latin typeface="Montserrat"/>
                <a:ea typeface="Montserrat"/>
                <a:cs typeface="Montserrat"/>
                <a:sym typeface="Montserrat"/>
              </a:rPr>
              <a:t>Art and Science Dialogues</a:t>
            </a:r>
            <a:endParaRPr sz="1400" b="0" i="0" u="sng" strike="noStrike" cap="none">
              <a:solidFill>
                <a:schemeClr val="dk1"/>
              </a:solidFill>
              <a:latin typeface="Montserrat"/>
              <a:ea typeface="Montserrat"/>
              <a:cs typeface="Montserrat"/>
              <a:sym typeface="Montserrat"/>
            </a:endParaRPr>
          </a:p>
          <a:p>
            <a:pPr marL="457200" marR="0" lvl="0" indent="-317500" algn="l" rtl="0">
              <a:lnSpc>
                <a:spcPct val="115000"/>
              </a:lnSpc>
              <a:spcBef>
                <a:spcPts val="0"/>
              </a:spcBef>
              <a:spcAft>
                <a:spcPts val="0"/>
              </a:spcAft>
              <a:buClr>
                <a:schemeClr val="dk1"/>
              </a:buClr>
              <a:buSzPts val="1400"/>
              <a:buFont typeface="Montserrat"/>
              <a:buChar char="●"/>
            </a:pPr>
            <a:r>
              <a:rPr lang="es-419" sz="1400" b="1" i="0" u="none" strike="noStrike" cap="none">
                <a:solidFill>
                  <a:schemeClr val="dk1"/>
                </a:solidFill>
                <a:latin typeface="Montserrat"/>
                <a:ea typeface="Montserrat"/>
                <a:cs typeface="Montserrat"/>
                <a:sym typeface="Montserrat"/>
              </a:rPr>
              <a:t>Interactive Sessions</a:t>
            </a:r>
            <a:endParaRPr sz="1400" b="1" i="0" u="none" strike="noStrike" cap="none">
              <a:solidFill>
                <a:schemeClr val="dk1"/>
              </a:solidFill>
              <a:latin typeface="Montserrat"/>
              <a:ea typeface="Montserrat"/>
              <a:cs typeface="Montserrat"/>
              <a:sym typeface="Montserrat"/>
            </a:endParaRPr>
          </a:p>
          <a:p>
            <a:pPr marL="457200" marR="0" lvl="0" indent="-317500" algn="l" rtl="0">
              <a:lnSpc>
                <a:spcPct val="115000"/>
              </a:lnSpc>
              <a:spcBef>
                <a:spcPts val="0"/>
              </a:spcBef>
              <a:spcAft>
                <a:spcPts val="0"/>
              </a:spcAft>
              <a:buClr>
                <a:schemeClr val="dk1"/>
              </a:buClr>
              <a:buSzPts val="1400"/>
              <a:buFont typeface="Montserrat"/>
              <a:buChar char="●"/>
            </a:pPr>
            <a:r>
              <a:rPr lang="es-419" sz="1400" b="1" i="0" u="none" strike="noStrike" cap="none">
                <a:solidFill>
                  <a:schemeClr val="dk1"/>
                </a:solidFill>
                <a:latin typeface="Montserrat"/>
                <a:ea typeface="Montserrat"/>
                <a:cs typeface="Montserrat"/>
                <a:sym typeface="Montserrat"/>
              </a:rPr>
              <a:t>Quizs</a:t>
            </a:r>
            <a:endParaRPr sz="1400" b="1" i="0" u="none" strike="noStrike" cap="none">
              <a:solidFill>
                <a:schemeClr val="dk1"/>
              </a:solidFill>
              <a:latin typeface="Montserrat"/>
              <a:ea typeface="Montserrat"/>
              <a:cs typeface="Montserrat"/>
              <a:sym typeface="Montserrat"/>
            </a:endParaRPr>
          </a:p>
        </p:txBody>
      </p:sp>
      <p:pic>
        <p:nvPicPr>
          <p:cNvPr id="601" name="Google Shape;601;p39"/>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002399" y="887629"/>
            <a:ext cx="2835651" cy="1552173"/>
          </a:xfrm>
          <a:prstGeom prst="rect">
            <a:avLst/>
          </a:prstGeom>
          <a:noFill/>
          <a:ln>
            <a:noFill/>
          </a:ln>
        </p:spPr>
      </p:pic>
      <p:pic>
        <p:nvPicPr>
          <p:cNvPr id="602" name="Google Shape;602;p39"/>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4011300" y="2597202"/>
            <a:ext cx="1909550" cy="208826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40"/>
          <p:cNvSpPr txBox="1">
            <a:spLocks noGrp="1"/>
          </p:cNvSpPr>
          <p:nvPr>
            <p:ph type="title"/>
          </p:nvPr>
        </p:nvSpPr>
        <p:spPr>
          <a:xfrm>
            <a:off x="552450" y="0"/>
            <a:ext cx="7092600" cy="707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200"/>
              <a:buNone/>
            </a:pPr>
            <a:r>
              <a:rPr lang="es-419" sz="2200" b="1">
                <a:solidFill>
                  <a:srgbClr val="9645C0"/>
                </a:solidFill>
                <a:latin typeface="Montserrat"/>
                <a:ea typeface="Montserrat"/>
                <a:cs typeface="Montserrat"/>
                <a:sym typeface="Montserrat"/>
              </a:rPr>
              <a:t>Women's Health Awareness Week (WHAW)</a:t>
            </a:r>
            <a:endParaRPr sz="2200" b="1">
              <a:solidFill>
                <a:srgbClr val="9645C0"/>
              </a:solidFill>
              <a:latin typeface="Montserrat"/>
              <a:ea typeface="Montserrat"/>
              <a:cs typeface="Montserrat"/>
              <a:sym typeface="Montserrat"/>
            </a:endParaRPr>
          </a:p>
        </p:txBody>
      </p:sp>
      <p:pic>
        <p:nvPicPr>
          <p:cNvPr id="608" name="Google Shape;608;p4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609" name="Google Shape;609;p4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sp>
        <p:nvSpPr>
          <p:cNvPr id="610" name="Google Shape;610;p40"/>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1" name="Google Shape;611;p40"/>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2" name="Google Shape;612;p40"/>
          <p:cNvSpPr/>
          <p:nvPr/>
        </p:nvSpPr>
        <p:spPr>
          <a:xfrm>
            <a:off x="67234" y="875796"/>
            <a:ext cx="3644100" cy="3633000"/>
          </a:xfrm>
          <a:prstGeom prst="roundRect">
            <a:avLst>
              <a:gd name="adj" fmla="val 7973"/>
            </a:avLst>
          </a:prstGeom>
          <a:solidFill>
            <a:srgbClr val="DCEBEB"/>
          </a:solidFill>
          <a:ln w="9525" cap="flat" cmpd="sng">
            <a:solidFill>
              <a:srgbClr val="DCEBEB"/>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3" name="Google Shape;613;p40"/>
          <p:cNvSpPr/>
          <p:nvPr/>
        </p:nvSpPr>
        <p:spPr>
          <a:xfrm>
            <a:off x="5912741" y="861625"/>
            <a:ext cx="3133200" cy="1779600"/>
          </a:xfrm>
          <a:prstGeom prst="roundRect">
            <a:avLst>
              <a:gd name="adj" fmla="val 7973"/>
            </a:avLst>
          </a:prstGeom>
          <a:solidFill>
            <a:srgbClr val="DCEBEB"/>
          </a:solidFill>
          <a:ln w="9525" cap="flat" cmpd="sng">
            <a:solidFill>
              <a:srgbClr val="DCEBEB"/>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14" name="Google Shape;614;p40"/>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759784" y="896821"/>
            <a:ext cx="2044643" cy="3633000"/>
          </a:xfrm>
          <a:prstGeom prst="rect">
            <a:avLst/>
          </a:prstGeom>
          <a:noFill/>
          <a:ln>
            <a:noFill/>
          </a:ln>
        </p:spPr>
      </p:pic>
      <p:pic>
        <p:nvPicPr>
          <p:cNvPr id="615" name="Google Shape;615;p40"/>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176508" y="1699764"/>
            <a:ext cx="3425550" cy="1259075"/>
          </a:xfrm>
          <a:prstGeom prst="rect">
            <a:avLst/>
          </a:prstGeom>
          <a:solidFill>
            <a:srgbClr val="DCEBEB"/>
          </a:solidFill>
          <a:ln w="9525" cap="flat" cmpd="sng">
            <a:solidFill>
              <a:srgbClr val="DCEBEB"/>
            </a:solidFill>
            <a:prstDash val="solid"/>
            <a:round/>
            <a:headEnd type="none" w="sm" len="sm"/>
            <a:tailEnd type="none" w="sm" len="sm"/>
          </a:ln>
        </p:spPr>
      </p:pic>
      <p:pic>
        <p:nvPicPr>
          <p:cNvPr id="616" name="Google Shape;616;p40"/>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176509" y="3132781"/>
            <a:ext cx="3425550" cy="1141842"/>
          </a:xfrm>
          <a:prstGeom prst="rect">
            <a:avLst/>
          </a:prstGeom>
          <a:noFill/>
          <a:ln>
            <a:noFill/>
          </a:ln>
        </p:spPr>
      </p:pic>
      <p:sp>
        <p:nvSpPr>
          <p:cNvPr id="617" name="Google Shape;617;p40"/>
          <p:cNvSpPr txBox="1"/>
          <p:nvPr/>
        </p:nvSpPr>
        <p:spPr>
          <a:xfrm>
            <a:off x="5743225" y="875803"/>
            <a:ext cx="3425400" cy="594600"/>
          </a:xfrm>
          <a:prstGeom prst="rect">
            <a:avLst/>
          </a:prstGeom>
          <a:noFill/>
          <a:ln>
            <a:noFill/>
          </a:ln>
        </p:spPr>
        <p:txBody>
          <a:bodyPr spcFirstLastPara="1" wrap="square" lIns="68575" tIns="34275" rIns="68575" bIns="34275" anchor="ctr" anchorCtr="0">
            <a:noAutofit/>
          </a:bodyPr>
          <a:lstStyle/>
          <a:p>
            <a:pPr marL="0" marR="0" lvl="0" indent="0" algn="ctr" rtl="0">
              <a:lnSpc>
                <a:spcPct val="114999"/>
              </a:lnSpc>
              <a:spcBef>
                <a:spcPts val="0"/>
              </a:spcBef>
              <a:spcAft>
                <a:spcPts val="0"/>
              </a:spcAft>
              <a:buClr>
                <a:srgbClr val="000000"/>
              </a:buClr>
              <a:buSzPts val="4500"/>
              <a:buFont typeface="Arial"/>
              <a:buNone/>
            </a:pPr>
            <a:r>
              <a:rPr lang="es-419" sz="2000" b="1" i="0" u="none" strike="noStrike" cap="none">
                <a:solidFill>
                  <a:srgbClr val="40BEBE"/>
                </a:solidFill>
                <a:latin typeface="Montserrat"/>
                <a:ea typeface="Montserrat"/>
                <a:cs typeface="Montserrat"/>
                <a:sym typeface="Montserrat"/>
              </a:rPr>
              <a:t>Scientific Seminars</a:t>
            </a:r>
            <a:endParaRPr sz="2000" b="1" i="0" u="none" strike="noStrike" cap="none">
              <a:solidFill>
                <a:srgbClr val="40BEBE"/>
              </a:solidFill>
              <a:latin typeface="Montserrat"/>
              <a:ea typeface="Montserrat"/>
              <a:cs typeface="Montserrat"/>
              <a:sym typeface="Montserrat"/>
            </a:endParaRPr>
          </a:p>
        </p:txBody>
      </p:sp>
      <p:pic>
        <p:nvPicPr>
          <p:cNvPr id="618" name="Google Shape;618;p40"/>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6151524" y="1419523"/>
            <a:ext cx="2763901" cy="1050542"/>
          </a:xfrm>
          <a:prstGeom prst="rect">
            <a:avLst/>
          </a:prstGeom>
          <a:noFill/>
          <a:ln>
            <a:noFill/>
          </a:ln>
        </p:spPr>
      </p:pic>
      <p:sp>
        <p:nvSpPr>
          <p:cNvPr id="619" name="Google Shape;619;p40"/>
          <p:cNvSpPr txBox="1"/>
          <p:nvPr/>
        </p:nvSpPr>
        <p:spPr>
          <a:xfrm>
            <a:off x="231335" y="1004737"/>
            <a:ext cx="3315900" cy="594600"/>
          </a:xfrm>
          <a:prstGeom prst="rect">
            <a:avLst/>
          </a:prstGeom>
          <a:noFill/>
          <a:ln>
            <a:noFill/>
          </a:ln>
        </p:spPr>
        <p:txBody>
          <a:bodyPr spcFirstLastPara="1" wrap="square" lIns="68575" tIns="34275" rIns="68575" bIns="34275" anchor="ctr" anchorCtr="0">
            <a:noAutofit/>
          </a:bodyPr>
          <a:lstStyle/>
          <a:p>
            <a:pPr marL="0" marR="0" lvl="0" indent="0" algn="ctr" rtl="0">
              <a:lnSpc>
                <a:spcPct val="114999"/>
              </a:lnSpc>
              <a:spcBef>
                <a:spcPts val="0"/>
              </a:spcBef>
              <a:spcAft>
                <a:spcPts val="0"/>
              </a:spcAft>
              <a:buClr>
                <a:srgbClr val="000000"/>
              </a:buClr>
              <a:buSzPts val="4500"/>
              <a:buFont typeface="Arial"/>
              <a:buNone/>
            </a:pPr>
            <a:r>
              <a:rPr lang="es-419" sz="2000" b="1" i="0" u="none" strike="noStrike" cap="none">
                <a:solidFill>
                  <a:srgbClr val="40BEBE"/>
                </a:solidFill>
                <a:latin typeface="Montserrat"/>
                <a:ea typeface="Montserrat"/>
                <a:cs typeface="Montserrat"/>
                <a:sym typeface="Montserrat"/>
              </a:rPr>
              <a:t>Round Tables</a:t>
            </a:r>
            <a:endParaRPr sz="2000" b="1" i="0" u="none" strike="noStrike" cap="none">
              <a:solidFill>
                <a:srgbClr val="40BEBE"/>
              </a:solidFill>
              <a:latin typeface="Montserrat"/>
              <a:ea typeface="Montserrat"/>
              <a:cs typeface="Montserrat"/>
              <a:sym typeface="Montserrat"/>
            </a:endParaRPr>
          </a:p>
        </p:txBody>
      </p:sp>
      <p:sp>
        <p:nvSpPr>
          <p:cNvPr id="620" name="Google Shape;620;p40"/>
          <p:cNvSpPr/>
          <p:nvPr/>
        </p:nvSpPr>
        <p:spPr>
          <a:xfrm>
            <a:off x="5926055" y="2755796"/>
            <a:ext cx="3133200" cy="1779600"/>
          </a:xfrm>
          <a:prstGeom prst="roundRect">
            <a:avLst>
              <a:gd name="adj" fmla="val 7973"/>
            </a:avLst>
          </a:prstGeom>
          <a:solidFill>
            <a:srgbClr val="DCEBEB"/>
          </a:solidFill>
          <a:ln w="9525" cap="flat" cmpd="sng">
            <a:solidFill>
              <a:srgbClr val="DCEBEB"/>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1" name="Google Shape;621;p40"/>
          <p:cNvSpPr txBox="1"/>
          <p:nvPr/>
        </p:nvSpPr>
        <p:spPr>
          <a:xfrm>
            <a:off x="5756539" y="2769974"/>
            <a:ext cx="3425400" cy="594600"/>
          </a:xfrm>
          <a:prstGeom prst="rect">
            <a:avLst/>
          </a:prstGeom>
          <a:noFill/>
          <a:ln>
            <a:noFill/>
          </a:ln>
        </p:spPr>
        <p:txBody>
          <a:bodyPr spcFirstLastPara="1" wrap="square" lIns="68575" tIns="34275" rIns="68575" bIns="34275" anchor="ctr" anchorCtr="0">
            <a:noAutofit/>
          </a:bodyPr>
          <a:lstStyle/>
          <a:p>
            <a:pPr marL="0" marR="0" lvl="0" indent="0" algn="ctr" rtl="0">
              <a:lnSpc>
                <a:spcPct val="114999"/>
              </a:lnSpc>
              <a:spcBef>
                <a:spcPts val="0"/>
              </a:spcBef>
              <a:spcAft>
                <a:spcPts val="0"/>
              </a:spcAft>
              <a:buClr>
                <a:srgbClr val="000000"/>
              </a:buClr>
              <a:buSzPts val="4500"/>
              <a:buFont typeface="Arial"/>
              <a:buNone/>
            </a:pPr>
            <a:r>
              <a:rPr lang="es-419" sz="2000" b="1" i="0" u="none" strike="noStrike" cap="none">
                <a:solidFill>
                  <a:srgbClr val="40BEBE"/>
                </a:solidFill>
                <a:latin typeface="Montserrat"/>
                <a:ea typeface="Montserrat"/>
                <a:cs typeface="Montserrat"/>
                <a:sym typeface="Montserrat"/>
              </a:rPr>
              <a:t>WHAQ (Quiz)</a:t>
            </a:r>
            <a:endParaRPr sz="2000" b="1" i="0" u="none" strike="noStrike" cap="none">
              <a:solidFill>
                <a:srgbClr val="40BEBE"/>
              </a:solidFill>
              <a:latin typeface="Montserrat"/>
              <a:ea typeface="Montserrat"/>
              <a:cs typeface="Montserrat"/>
              <a:sym typeface="Montserrat"/>
            </a:endParaRPr>
          </a:p>
        </p:txBody>
      </p:sp>
      <p:pic>
        <p:nvPicPr>
          <p:cNvPr id="622" name="Google Shape;622;p40"/>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6062532" y="3364575"/>
            <a:ext cx="2879975" cy="10505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627" name="Google Shape;627;p4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s-419"/>
              <a:t>24</a:t>
            </a:fld>
            <a:endParaRPr/>
          </a:p>
        </p:txBody>
      </p:sp>
      <p:sp>
        <p:nvSpPr>
          <p:cNvPr id="628" name="Google Shape;628;p41"/>
          <p:cNvSpPr/>
          <p:nvPr/>
        </p:nvSpPr>
        <p:spPr>
          <a:xfrm flipH="1">
            <a:off x="0" y="0"/>
            <a:ext cx="9144000" cy="5143500"/>
          </a:xfrm>
          <a:prstGeom prst="rect">
            <a:avLst/>
          </a:prstGeom>
          <a:gradFill>
            <a:gsLst>
              <a:gs pos="0">
                <a:srgbClr val="9645C0"/>
              </a:gs>
              <a:gs pos="100000">
                <a:srgbClr val="4FC2C2"/>
              </a:gs>
            </a:gsLst>
            <a:lin ang="10800025"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9" name="Google Shape;629;p41"/>
          <p:cNvSpPr txBox="1"/>
          <p:nvPr/>
        </p:nvSpPr>
        <p:spPr>
          <a:xfrm>
            <a:off x="411450" y="2382775"/>
            <a:ext cx="8061000" cy="5727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rgbClr val="000000"/>
              </a:buClr>
              <a:buSzPts val="2800"/>
              <a:buFont typeface="Arial"/>
              <a:buNone/>
            </a:pPr>
            <a:r>
              <a:rPr lang="es-419" sz="2800" b="1" i="0" u="none" strike="noStrike" cap="none">
                <a:solidFill>
                  <a:schemeClr val="lt1"/>
                </a:solidFill>
                <a:latin typeface="Montserrat"/>
                <a:ea typeface="Montserrat"/>
                <a:cs typeface="Montserrat"/>
                <a:sym typeface="Montserrat"/>
              </a:rPr>
              <a:t>Our research and academic contributions</a:t>
            </a:r>
            <a:endParaRPr sz="2800" b="1" i="0" u="none" strike="noStrike" cap="none">
              <a:solidFill>
                <a:srgbClr val="FFFFFF"/>
              </a:solidFill>
              <a:latin typeface="Montserrat"/>
              <a:ea typeface="Montserrat"/>
              <a:cs typeface="Montserrat"/>
              <a:sym typeface="Montserrat"/>
            </a:endParaRPr>
          </a:p>
        </p:txBody>
      </p:sp>
      <p:sp>
        <p:nvSpPr>
          <p:cNvPr id="630" name="Google Shape;630;p41"/>
          <p:cNvSpPr/>
          <p:nvPr/>
        </p:nvSpPr>
        <p:spPr>
          <a:xfrm>
            <a:off x="516675" y="3068900"/>
            <a:ext cx="7761600" cy="4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pic>
        <p:nvPicPr>
          <p:cNvPr id="635" name="Google Shape;635;p4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071243" y="132453"/>
            <a:ext cx="977208" cy="273900"/>
          </a:xfrm>
          <a:prstGeom prst="rect">
            <a:avLst/>
          </a:prstGeom>
          <a:noFill/>
          <a:ln>
            <a:noFill/>
          </a:ln>
        </p:spPr>
      </p:pic>
      <p:sp>
        <p:nvSpPr>
          <p:cNvPr id="636" name="Google Shape;636;p42"/>
          <p:cNvSpPr txBox="1"/>
          <p:nvPr/>
        </p:nvSpPr>
        <p:spPr>
          <a:xfrm>
            <a:off x="175025" y="132450"/>
            <a:ext cx="4397100" cy="53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419" sz="2300" i="1">
                <a:latin typeface="Helvetica Neue Light"/>
                <a:ea typeface="Helvetica Neue Light"/>
                <a:cs typeface="Helvetica Neue Light"/>
                <a:sym typeface="Helvetica Neue Light"/>
              </a:rPr>
              <a:t>Bioinfo4Women Research Line</a:t>
            </a:r>
            <a:r>
              <a:rPr lang="es-419" sz="1900">
                <a:latin typeface="Lato"/>
                <a:ea typeface="Lato"/>
                <a:cs typeface="Lato"/>
                <a:sym typeface="Lato"/>
              </a:rPr>
              <a:t> </a:t>
            </a:r>
            <a:endParaRPr sz="1900">
              <a:latin typeface="Lato"/>
              <a:ea typeface="Lato"/>
              <a:cs typeface="Lato"/>
              <a:sym typeface="Lato"/>
            </a:endParaRPr>
          </a:p>
        </p:txBody>
      </p:sp>
      <p:sp>
        <p:nvSpPr>
          <p:cNvPr id="637" name="Google Shape;637;p42"/>
          <p:cNvSpPr/>
          <p:nvPr/>
        </p:nvSpPr>
        <p:spPr>
          <a:xfrm>
            <a:off x="119825" y="209250"/>
            <a:ext cx="55200" cy="385200"/>
          </a:xfrm>
          <a:prstGeom prst="rect">
            <a:avLst/>
          </a:prstGeom>
          <a:solidFill>
            <a:srgbClr val="40BFBF"/>
          </a:solidFill>
          <a:ln w="9525" cap="flat" cmpd="sng">
            <a:solidFill>
              <a:srgbClr val="40BFB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38" name="Google Shape;638;p42"/>
          <p:cNvSpPr txBox="1"/>
          <p:nvPr/>
        </p:nvSpPr>
        <p:spPr>
          <a:xfrm>
            <a:off x="311700" y="830255"/>
            <a:ext cx="3999900" cy="3907200"/>
          </a:xfrm>
          <a:prstGeom prst="rect">
            <a:avLst/>
          </a:prstGeom>
          <a:noFill/>
          <a:ln>
            <a:noFill/>
          </a:ln>
        </p:spPr>
        <p:txBody>
          <a:bodyPr spcFirstLastPara="1" wrap="square" lIns="68575" tIns="34275" rIns="68575" bIns="34275" anchor="t" anchorCtr="0">
            <a:normAutofit fontScale="85000" lnSpcReduction="10000"/>
          </a:bodyPr>
          <a:lstStyle/>
          <a:p>
            <a:pPr marL="139700" lvl="0" indent="0" algn="l" rtl="0">
              <a:lnSpc>
                <a:spcPct val="90000"/>
              </a:lnSpc>
              <a:spcBef>
                <a:spcPts val="800"/>
              </a:spcBef>
              <a:spcAft>
                <a:spcPts val="0"/>
              </a:spcAft>
              <a:buNone/>
            </a:pPr>
            <a:r>
              <a:rPr lang="es-419" sz="2400" b="1">
                <a:solidFill>
                  <a:srgbClr val="1F2328"/>
                </a:solidFill>
                <a:latin typeface="Calibri"/>
                <a:ea typeface="Calibri"/>
                <a:cs typeface="Calibri"/>
                <a:sym typeface="Calibri"/>
              </a:rPr>
              <a:t>Opportunities:</a:t>
            </a:r>
            <a:endParaRPr sz="1800">
              <a:solidFill>
                <a:srgbClr val="1F2328"/>
              </a:solidFill>
            </a:endParaRPr>
          </a:p>
          <a:p>
            <a:pPr marL="457200" lvl="0" indent="-323850" algn="l" rtl="0">
              <a:lnSpc>
                <a:spcPct val="90000"/>
              </a:lnSpc>
              <a:spcBef>
                <a:spcPts val="800"/>
              </a:spcBef>
              <a:spcAft>
                <a:spcPts val="0"/>
              </a:spcAft>
              <a:buClr>
                <a:srgbClr val="000000"/>
              </a:buClr>
              <a:buSzPct val="103806"/>
              <a:buChar char="•"/>
            </a:pPr>
            <a:r>
              <a:rPr lang="es-419" sz="1700" b="1">
                <a:solidFill>
                  <a:srgbClr val="9340BF"/>
                </a:solidFill>
                <a:latin typeface="Calibri"/>
                <a:ea typeface="Calibri"/>
                <a:cs typeface="Calibri"/>
                <a:sym typeface="Calibri"/>
              </a:rPr>
              <a:t>Artificial Intelligence</a:t>
            </a:r>
            <a:r>
              <a:rPr lang="es-419" sz="1700" b="1">
                <a:solidFill>
                  <a:srgbClr val="761E86"/>
                </a:solidFill>
                <a:latin typeface="Calibri"/>
                <a:ea typeface="Calibri"/>
                <a:cs typeface="Calibri"/>
                <a:sym typeface="Calibri"/>
              </a:rPr>
              <a:t> </a:t>
            </a:r>
            <a:r>
              <a:rPr lang="es-419" sz="1700">
                <a:solidFill>
                  <a:srgbClr val="000000"/>
                </a:solidFill>
                <a:latin typeface="Calibri"/>
                <a:ea typeface="Calibri"/>
                <a:cs typeface="Calibri"/>
                <a:sym typeface="Calibri"/>
              </a:rPr>
              <a:t>has a huge </a:t>
            </a:r>
            <a:r>
              <a:rPr lang="es-419" sz="1700" b="1">
                <a:solidFill>
                  <a:srgbClr val="9340BF"/>
                </a:solidFill>
                <a:latin typeface="Calibri"/>
                <a:ea typeface="Calibri"/>
                <a:cs typeface="Calibri"/>
                <a:sym typeface="Calibri"/>
              </a:rPr>
              <a:t>impact on our society,</a:t>
            </a:r>
            <a:r>
              <a:rPr lang="es-419" sz="1700" b="1">
                <a:solidFill>
                  <a:srgbClr val="761E86"/>
                </a:solidFill>
                <a:latin typeface="Calibri"/>
                <a:ea typeface="Calibri"/>
                <a:cs typeface="Calibri"/>
                <a:sym typeface="Calibri"/>
              </a:rPr>
              <a:t> </a:t>
            </a:r>
            <a:r>
              <a:rPr lang="es-419" sz="1700">
                <a:solidFill>
                  <a:srgbClr val="000000"/>
                </a:solidFill>
                <a:latin typeface="Calibri"/>
                <a:ea typeface="Calibri"/>
                <a:cs typeface="Calibri"/>
                <a:sym typeface="Calibri"/>
              </a:rPr>
              <a:t>in particular biomedical research and </a:t>
            </a:r>
            <a:r>
              <a:rPr lang="es-419" sz="1700" b="1">
                <a:solidFill>
                  <a:srgbClr val="9340BF"/>
                </a:solidFill>
                <a:latin typeface="Calibri"/>
                <a:ea typeface="Calibri"/>
                <a:cs typeface="Calibri"/>
                <a:sym typeface="Calibri"/>
              </a:rPr>
              <a:t>decision making in clinical research.</a:t>
            </a:r>
            <a:endParaRPr sz="1500">
              <a:solidFill>
                <a:srgbClr val="9340BF"/>
              </a:solidFill>
            </a:endParaRPr>
          </a:p>
          <a:p>
            <a:pPr marL="457200" lvl="0" indent="-323850" algn="l" rtl="0">
              <a:lnSpc>
                <a:spcPct val="90000"/>
              </a:lnSpc>
              <a:spcBef>
                <a:spcPts val="800"/>
              </a:spcBef>
              <a:spcAft>
                <a:spcPts val="0"/>
              </a:spcAft>
              <a:buClr>
                <a:srgbClr val="000000"/>
              </a:buClr>
              <a:buSzPct val="103806"/>
              <a:buChar char="•"/>
            </a:pPr>
            <a:r>
              <a:rPr lang="es-419" sz="1700">
                <a:solidFill>
                  <a:srgbClr val="000000"/>
                </a:solidFill>
                <a:latin typeface="Calibri"/>
                <a:ea typeface="Calibri"/>
                <a:cs typeface="Calibri"/>
                <a:sym typeface="Calibri"/>
              </a:rPr>
              <a:t>Cost-efficiency, dynamic access to health information, effective handling of complex problems related to human diseases.</a:t>
            </a:r>
            <a:endParaRPr sz="1500">
              <a:solidFill>
                <a:srgbClr val="595959"/>
              </a:solidFill>
            </a:endParaRPr>
          </a:p>
          <a:p>
            <a:pPr marL="139700" lvl="0" indent="0" algn="l" rtl="0">
              <a:lnSpc>
                <a:spcPct val="90000"/>
              </a:lnSpc>
              <a:spcBef>
                <a:spcPts val="800"/>
              </a:spcBef>
              <a:spcAft>
                <a:spcPts val="0"/>
              </a:spcAft>
              <a:buNone/>
            </a:pPr>
            <a:endParaRPr sz="1700">
              <a:solidFill>
                <a:srgbClr val="000000"/>
              </a:solidFill>
              <a:latin typeface="Calibri"/>
              <a:ea typeface="Calibri"/>
              <a:cs typeface="Calibri"/>
              <a:sym typeface="Calibri"/>
            </a:endParaRPr>
          </a:p>
          <a:p>
            <a:pPr marL="139700" lvl="0" indent="0" algn="l" rtl="0">
              <a:lnSpc>
                <a:spcPct val="90000"/>
              </a:lnSpc>
              <a:spcBef>
                <a:spcPts val="800"/>
              </a:spcBef>
              <a:spcAft>
                <a:spcPts val="0"/>
              </a:spcAft>
              <a:buNone/>
            </a:pPr>
            <a:r>
              <a:rPr lang="es-419" sz="2400" b="1">
                <a:solidFill>
                  <a:schemeClr val="dk1"/>
                </a:solidFill>
                <a:latin typeface="Calibri"/>
                <a:ea typeface="Calibri"/>
                <a:cs typeface="Calibri"/>
                <a:sym typeface="Calibri"/>
              </a:rPr>
              <a:t>Challenges:</a:t>
            </a:r>
            <a:endParaRPr sz="2400">
              <a:solidFill>
                <a:schemeClr val="dk1"/>
              </a:solidFill>
            </a:endParaRPr>
          </a:p>
          <a:p>
            <a:pPr marL="457200" lvl="0" indent="-323850" algn="l" rtl="0">
              <a:lnSpc>
                <a:spcPct val="90000"/>
              </a:lnSpc>
              <a:spcBef>
                <a:spcPts val="800"/>
              </a:spcBef>
              <a:spcAft>
                <a:spcPts val="0"/>
              </a:spcAft>
              <a:buClr>
                <a:srgbClr val="000000"/>
              </a:buClr>
              <a:buSzPct val="103806"/>
              <a:buChar char="•"/>
            </a:pPr>
            <a:r>
              <a:rPr lang="es-419" sz="1700" b="1">
                <a:solidFill>
                  <a:srgbClr val="9340BF"/>
                </a:solidFill>
                <a:latin typeface="Calibri"/>
                <a:ea typeface="Calibri"/>
                <a:cs typeface="Calibri"/>
                <a:sym typeface="Calibri"/>
              </a:rPr>
              <a:t>Identify unnoticed bias</a:t>
            </a:r>
            <a:r>
              <a:rPr lang="es-419" sz="1700">
                <a:solidFill>
                  <a:srgbClr val="9340BF"/>
                </a:solidFill>
                <a:latin typeface="Calibri"/>
                <a:ea typeface="Calibri"/>
                <a:cs typeface="Calibri"/>
                <a:sym typeface="Calibri"/>
              </a:rPr>
              <a:t> </a:t>
            </a:r>
            <a:r>
              <a:rPr lang="es-419" sz="1700">
                <a:latin typeface="Calibri"/>
                <a:ea typeface="Calibri"/>
                <a:cs typeface="Calibri"/>
                <a:sym typeface="Calibri"/>
              </a:rPr>
              <a:t>towards </a:t>
            </a:r>
            <a:r>
              <a:rPr lang="es-419" sz="1700" b="1">
                <a:solidFill>
                  <a:srgbClr val="9340BF"/>
                </a:solidFill>
                <a:latin typeface="Calibri"/>
                <a:ea typeface="Calibri"/>
                <a:cs typeface="Calibri"/>
                <a:sym typeface="Calibri"/>
              </a:rPr>
              <a:t>sex and gender categories</a:t>
            </a:r>
            <a:r>
              <a:rPr lang="es-419" sz="1700">
                <a:latin typeface="Calibri"/>
                <a:ea typeface="Calibri"/>
                <a:cs typeface="Calibri"/>
                <a:sym typeface="Calibri"/>
              </a:rPr>
              <a:t> could potentially lead to propagation of </a:t>
            </a:r>
            <a:r>
              <a:rPr lang="es-419" sz="1700" b="1">
                <a:solidFill>
                  <a:srgbClr val="9340BF"/>
                </a:solidFill>
                <a:latin typeface="Calibri"/>
                <a:ea typeface="Calibri"/>
                <a:cs typeface="Calibri"/>
                <a:sym typeface="Calibri"/>
              </a:rPr>
              <a:t>discrimination and inequality.</a:t>
            </a:r>
            <a:endParaRPr sz="1700">
              <a:solidFill>
                <a:srgbClr val="9340BF"/>
              </a:solidFill>
            </a:endParaRPr>
          </a:p>
          <a:p>
            <a:pPr marL="457200" lvl="0" indent="-323850" algn="l" rtl="0">
              <a:lnSpc>
                <a:spcPct val="90000"/>
              </a:lnSpc>
              <a:spcBef>
                <a:spcPts val="800"/>
              </a:spcBef>
              <a:spcAft>
                <a:spcPts val="0"/>
              </a:spcAft>
              <a:buClr>
                <a:srgbClr val="000000"/>
              </a:buClr>
              <a:buSzPct val="103806"/>
              <a:buChar char="•"/>
            </a:pPr>
            <a:r>
              <a:rPr lang="es-419" sz="1700" b="1">
                <a:solidFill>
                  <a:srgbClr val="9340BF"/>
                </a:solidFill>
                <a:latin typeface="Calibri"/>
                <a:ea typeface="Calibri"/>
                <a:cs typeface="Calibri"/>
                <a:sym typeface="Calibri"/>
              </a:rPr>
              <a:t>Understand sex and gender differences</a:t>
            </a:r>
            <a:r>
              <a:rPr lang="es-419" sz="1700">
                <a:solidFill>
                  <a:srgbClr val="9340BF"/>
                </a:solidFill>
                <a:latin typeface="Calibri"/>
                <a:ea typeface="Calibri"/>
                <a:cs typeface="Calibri"/>
                <a:sym typeface="Calibri"/>
              </a:rPr>
              <a:t> </a:t>
            </a:r>
            <a:r>
              <a:rPr lang="es-419" sz="1700">
                <a:latin typeface="Calibri"/>
                <a:ea typeface="Calibri"/>
                <a:cs typeface="Calibri"/>
                <a:sym typeface="Calibri"/>
              </a:rPr>
              <a:t>medically relevant and needed in training dataset to achieve </a:t>
            </a:r>
            <a:r>
              <a:rPr lang="es-419" sz="1700" b="1">
                <a:solidFill>
                  <a:srgbClr val="9340BF"/>
                </a:solidFill>
                <a:latin typeface="Calibri"/>
                <a:ea typeface="Calibri"/>
                <a:cs typeface="Calibri"/>
                <a:sym typeface="Calibri"/>
              </a:rPr>
              <a:t>fair Precision Medicine.</a:t>
            </a:r>
            <a:endParaRPr sz="1500">
              <a:solidFill>
                <a:srgbClr val="9340BF"/>
              </a:solidFill>
            </a:endParaRPr>
          </a:p>
          <a:p>
            <a:pPr marL="139700" lvl="0" indent="0" algn="l" rtl="0">
              <a:lnSpc>
                <a:spcPct val="90000"/>
              </a:lnSpc>
              <a:spcBef>
                <a:spcPts val="800"/>
              </a:spcBef>
              <a:spcAft>
                <a:spcPts val="0"/>
              </a:spcAft>
              <a:buNone/>
            </a:pPr>
            <a:endParaRPr sz="1500">
              <a:solidFill>
                <a:srgbClr val="595959"/>
              </a:solidFill>
            </a:endParaRPr>
          </a:p>
        </p:txBody>
      </p:sp>
      <p:pic>
        <p:nvPicPr>
          <p:cNvPr id="639" name="Google Shape;639;p42"/>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311600" y="1059508"/>
            <a:ext cx="4733699" cy="3044733"/>
          </a:xfrm>
          <a:prstGeom prst="rect">
            <a:avLst/>
          </a:prstGeom>
          <a:noFill/>
          <a:ln>
            <a:noFill/>
          </a:ln>
        </p:spPr>
      </p:pic>
      <p:sp>
        <p:nvSpPr>
          <p:cNvPr id="640" name="Google Shape;640;p42"/>
          <p:cNvSpPr/>
          <p:nvPr/>
        </p:nvSpPr>
        <p:spPr>
          <a:xfrm>
            <a:off x="4473300" y="4167926"/>
            <a:ext cx="4572000" cy="215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s-419" sz="800" b="0" i="1" u="none" strike="noStrike" cap="none">
                <a:solidFill>
                  <a:srgbClr val="434343"/>
                </a:solidFill>
                <a:latin typeface="Helvetica Neue"/>
                <a:ea typeface="Helvetica Neue"/>
                <a:cs typeface="Helvetica Neue"/>
                <a:sym typeface="Helvetica Neue"/>
              </a:rPr>
              <a:t>Cirillo D., Catuara-Solarz, S. et al. npj Digit. Med. 3, 81 (2020) DOI: 10.1038/s41746-020-0288-5</a:t>
            </a:r>
            <a:endParaRPr sz="800" b="0" i="1" u="none" strike="noStrike" cap="none">
              <a:solidFill>
                <a:srgbClr val="434343"/>
              </a:solidFill>
              <a:latin typeface="Helvetica Neue"/>
              <a:ea typeface="Helvetica Neue"/>
              <a:cs typeface="Helvetica Neue"/>
              <a:sym typeface="Helvetica Neue"/>
            </a:endParaRPr>
          </a:p>
        </p:txBody>
      </p:sp>
      <p:pic>
        <p:nvPicPr>
          <p:cNvPr id="641" name="Google Shape;641;p42"/>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77743" y="4598550"/>
            <a:ext cx="1309128" cy="326033"/>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Google Shape;646;p43"/>
          <p:cNvSpPr txBox="1">
            <a:spLocks noGrp="1"/>
          </p:cNvSpPr>
          <p:nvPr>
            <p:ph type="title"/>
          </p:nvPr>
        </p:nvSpPr>
        <p:spPr>
          <a:xfrm>
            <a:off x="552450" y="0"/>
            <a:ext cx="6001800" cy="707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200"/>
              <a:buNone/>
            </a:pPr>
            <a:r>
              <a:rPr lang="es-419" sz="2200" b="1">
                <a:solidFill>
                  <a:srgbClr val="9645C0"/>
                </a:solidFill>
                <a:latin typeface="Montserrat"/>
                <a:ea typeface="Montserrat"/>
                <a:cs typeface="Montserrat"/>
                <a:sym typeface="Montserrat"/>
              </a:rPr>
              <a:t>Scientific Publications</a:t>
            </a:r>
            <a:endParaRPr sz="2200" b="1">
              <a:solidFill>
                <a:srgbClr val="9645C0"/>
              </a:solidFill>
              <a:latin typeface="Montserrat"/>
              <a:ea typeface="Montserrat"/>
              <a:cs typeface="Montserrat"/>
              <a:sym typeface="Montserrat"/>
            </a:endParaRPr>
          </a:p>
        </p:txBody>
      </p:sp>
      <p:pic>
        <p:nvPicPr>
          <p:cNvPr id="647" name="Google Shape;647;p4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648" name="Google Shape;648;p4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sp>
        <p:nvSpPr>
          <p:cNvPr id="649" name="Google Shape;649;p43"/>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0" name="Google Shape;650;p43"/>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1" name="Google Shape;651;p43"/>
          <p:cNvSpPr txBox="1"/>
          <p:nvPr/>
        </p:nvSpPr>
        <p:spPr>
          <a:xfrm>
            <a:off x="1975788" y="2018329"/>
            <a:ext cx="1171500" cy="179700"/>
          </a:xfrm>
          <a:prstGeom prst="rect">
            <a:avLst/>
          </a:prstGeom>
          <a:noFill/>
          <a:ln>
            <a:noFill/>
          </a:ln>
        </p:spPr>
        <p:txBody>
          <a:bodyPr spcFirstLastPara="1" wrap="square" lIns="70125" tIns="70125" rIns="70125" bIns="70125" anchor="t" anchorCtr="0">
            <a:noAutofit/>
          </a:bodyPr>
          <a:lstStyle/>
          <a:p>
            <a:pPr marL="0" marR="0" lvl="0" indent="0" algn="l" rtl="0">
              <a:lnSpc>
                <a:spcPct val="100000"/>
              </a:lnSpc>
              <a:spcBef>
                <a:spcPts val="0"/>
              </a:spcBef>
              <a:spcAft>
                <a:spcPts val="0"/>
              </a:spcAft>
              <a:buClr>
                <a:srgbClr val="000000"/>
              </a:buClr>
              <a:buSzPts val="1380"/>
              <a:buFont typeface="Arial"/>
              <a:buNone/>
            </a:pPr>
            <a:endParaRPr sz="1380" b="0" i="0" u="none" strike="noStrike" cap="none">
              <a:solidFill>
                <a:schemeClr val="dk2"/>
              </a:solidFill>
              <a:latin typeface="Arial"/>
              <a:ea typeface="Arial"/>
              <a:cs typeface="Arial"/>
              <a:sym typeface="Arial"/>
            </a:endParaRPr>
          </a:p>
        </p:txBody>
      </p:sp>
      <p:pic>
        <p:nvPicPr>
          <p:cNvPr id="652" name="Google Shape;652;p43"/>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340846" y="820689"/>
            <a:ext cx="2583654" cy="1897967"/>
          </a:xfrm>
          <a:prstGeom prst="rect">
            <a:avLst/>
          </a:prstGeom>
          <a:noFill/>
          <a:ln>
            <a:noFill/>
          </a:ln>
          <a:effectLst>
            <a:outerShdw blurRad="43838" dist="14613" dir="5400000" algn="bl" rotWithShape="0">
              <a:srgbClr val="000000">
                <a:alpha val="49020"/>
              </a:srgbClr>
            </a:outerShdw>
          </a:effectLst>
        </p:spPr>
      </p:pic>
      <p:pic>
        <p:nvPicPr>
          <p:cNvPr id="653" name="Google Shape;653;p43"/>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4282381" y="3025555"/>
            <a:ext cx="1944210" cy="1629285"/>
          </a:xfrm>
          <a:prstGeom prst="rect">
            <a:avLst/>
          </a:prstGeom>
          <a:noFill/>
          <a:ln>
            <a:noFill/>
          </a:ln>
          <a:effectLst>
            <a:outerShdw blurRad="43838" dist="14613" dir="5400000" algn="bl" rotWithShape="0">
              <a:srgbClr val="000000">
                <a:alpha val="49020"/>
              </a:srgbClr>
            </a:outerShdw>
          </a:effectLst>
        </p:spPr>
      </p:pic>
      <p:pic>
        <p:nvPicPr>
          <p:cNvPr id="654" name="Google Shape;654;p43"/>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923074" y="849837"/>
            <a:ext cx="2123491" cy="1259237"/>
          </a:xfrm>
          <a:prstGeom prst="rect">
            <a:avLst/>
          </a:prstGeom>
          <a:noFill/>
          <a:ln>
            <a:noFill/>
          </a:ln>
          <a:effectLst>
            <a:outerShdw blurRad="43838" dist="14613" dir="5400000" algn="bl" rotWithShape="0">
              <a:srgbClr val="000000">
                <a:alpha val="49020"/>
              </a:srgbClr>
            </a:outerShdw>
          </a:effectLst>
        </p:spPr>
      </p:pic>
      <p:pic>
        <p:nvPicPr>
          <p:cNvPr id="655" name="Google Shape;655;p43"/>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2401714" y="1895261"/>
            <a:ext cx="2583651" cy="1168316"/>
          </a:xfrm>
          <a:prstGeom prst="rect">
            <a:avLst/>
          </a:prstGeom>
          <a:noFill/>
          <a:ln>
            <a:noFill/>
          </a:ln>
          <a:effectLst>
            <a:outerShdw blurRad="43838" dist="14613" dir="5400000" algn="bl" rotWithShape="0">
              <a:srgbClr val="000000">
                <a:alpha val="49020"/>
              </a:srgbClr>
            </a:outerShdw>
          </a:effectLst>
        </p:spPr>
      </p:pic>
      <p:pic>
        <p:nvPicPr>
          <p:cNvPr id="656" name="Google Shape;656;p43"/>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449898" y="2168390"/>
            <a:ext cx="1788882" cy="1676622"/>
          </a:xfrm>
          <a:prstGeom prst="rect">
            <a:avLst/>
          </a:prstGeom>
          <a:noFill/>
          <a:ln>
            <a:noFill/>
          </a:ln>
          <a:effectLst>
            <a:outerShdw blurRad="43838" dist="14613" dir="5400000" algn="bl" rotWithShape="0">
              <a:srgbClr val="000000">
                <a:alpha val="49020"/>
              </a:srgbClr>
            </a:outerShdw>
          </a:effectLst>
        </p:spPr>
      </p:pic>
      <p:pic>
        <p:nvPicPr>
          <p:cNvPr id="657" name="Google Shape;657;p43" title="Captura desde 2025-07-19 20-48-43.png"/>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5998720" y="816983"/>
            <a:ext cx="2324713" cy="2058950"/>
          </a:xfrm>
          <a:prstGeom prst="rect">
            <a:avLst/>
          </a:prstGeom>
          <a:noFill/>
          <a:ln>
            <a:noFill/>
          </a:ln>
          <a:effectLst>
            <a:outerShdw blurRad="43838" dist="14613" dir="5400000" algn="bl" rotWithShape="0">
              <a:srgbClr val="000000">
                <a:alpha val="49020"/>
              </a:srgbClr>
            </a:outerShdw>
          </a:effectLst>
        </p:spPr>
      </p:pic>
      <p:pic>
        <p:nvPicPr>
          <p:cNvPr id="658" name="Google Shape;658;p43" title="Captura desde 2025-07-19 20-51-12.png"/>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6283322" y="3028333"/>
            <a:ext cx="1737962" cy="1640178"/>
          </a:xfrm>
          <a:prstGeom prst="rect">
            <a:avLst/>
          </a:prstGeom>
          <a:noFill/>
          <a:ln>
            <a:noFill/>
          </a:ln>
          <a:effectLst>
            <a:outerShdw blurRad="43838" dist="14613" dir="5400000" algn="bl" rotWithShape="0">
              <a:srgbClr val="000000">
                <a:alpha val="49020"/>
              </a:srgbClr>
            </a:outerShdw>
          </a:effectLst>
        </p:spPr>
      </p:pic>
      <p:pic>
        <p:nvPicPr>
          <p:cNvPr id="659" name="Google Shape;659;p43"/>
          <p:cNvPicPr preferRelativeResize="0"/>
          <p:nvPr/>
        </p:nvPicPr>
        <p:blipFill>
          <a:blip r:embed="rId12" cstate="screen">
            <a:alphaModFix/>
            <a:extLst>
              <a:ext uri="{28A0092B-C50C-407E-A947-70E740481C1C}">
                <a14:useLocalDpi xmlns:a14="http://schemas.microsoft.com/office/drawing/2010/main"/>
              </a:ext>
            </a:extLst>
          </a:blip>
          <a:stretch>
            <a:fillRect/>
          </a:stretch>
        </p:blipFill>
        <p:spPr>
          <a:xfrm>
            <a:off x="1216658" y="3131938"/>
            <a:ext cx="3008992" cy="12592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4" name="Google Shape;664;p44"/>
          <p:cNvSpPr txBox="1">
            <a:spLocks noGrp="1"/>
          </p:cNvSpPr>
          <p:nvPr>
            <p:ph type="title"/>
          </p:nvPr>
        </p:nvSpPr>
        <p:spPr>
          <a:xfrm>
            <a:off x="552450" y="0"/>
            <a:ext cx="6001800" cy="707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200"/>
              <a:buNone/>
            </a:pPr>
            <a:r>
              <a:rPr lang="es-419" sz="2200" b="1">
                <a:solidFill>
                  <a:srgbClr val="9645C0"/>
                </a:solidFill>
                <a:latin typeface="Montserrat"/>
                <a:ea typeface="Montserrat"/>
                <a:cs typeface="Montserrat"/>
                <a:sym typeface="Montserrat"/>
              </a:rPr>
              <a:t>Scientific Publications</a:t>
            </a:r>
            <a:endParaRPr sz="2200" b="1">
              <a:solidFill>
                <a:srgbClr val="9645C0"/>
              </a:solidFill>
              <a:latin typeface="Montserrat"/>
              <a:ea typeface="Montserrat"/>
              <a:cs typeface="Montserrat"/>
              <a:sym typeface="Montserrat"/>
            </a:endParaRPr>
          </a:p>
        </p:txBody>
      </p:sp>
      <p:pic>
        <p:nvPicPr>
          <p:cNvPr id="665" name="Google Shape;665;p4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666" name="Google Shape;666;p44"/>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sp>
        <p:nvSpPr>
          <p:cNvPr id="667" name="Google Shape;667;p44"/>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8" name="Google Shape;668;p44"/>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9" name="Google Shape;669;p44"/>
          <p:cNvSpPr txBox="1"/>
          <p:nvPr/>
        </p:nvSpPr>
        <p:spPr>
          <a:xfrm>
            <a:off x="1975788" y="2018329"/>
            <a:ext cx="1171500" cy="179700"/>
          </a:xfrm>
          <a:prstGeom prst="rect">
            <a:avLst/>
          </a:prstGeom>
          <a:noFill/>
          <a:ln>
            <a:noFill/>
          </a:ln>
        </p:spPr>
        <p:txBody>
          <a:bodyPr spcFirstLastPara="1" wrap="square" lIns="70125" tIns="70125" rIns="70125" bIns="70125" anchor="t" anchorCtr="0">
            <a:noAutofit/>
          </a:bodyPr>
          <a:lstStyle/>
          <a:p>
            <a:pPr marL="0" marR="0" lvl="0" indent="0" algn="l" rtl="0">
              <a:lnSpc>
                <a:spcPct val="100000"/>
              </a:lnSpc>
              <a:spcBef>
                <a:spcPts val="0"/>
              </a:spcBef>
              <a:spcAft>
                <a:spcPts val="0"/>
              </a:spcAft>
              <a:buClr>
                <a:srgbClr val="000000"/>
              </a:buClr>
              <a:buSzPts val="1380"/>
              <a:buFont typeface="Arial"/>
              <a:buNone/>
            </a:pPr>
            <a:endParaRPr sz="1380" b="0" i="0" u="none" strike="noStrike" cap="none">
              <a:solidFill>
                <a:schemeClr val="dk2"/>
              </a:solidFill>
              <a:latin typeface="Arial"/>
              <a:ea typeface="Arial"/>
              <a:cs typeface="Arial"/>
              <a:sym typeface="Arial"/>
            </a:endParaRPr>
          </a:p>
        </p:txBody>
      </p:sp>
      <p:pic>
        <p:nvPicPr>
          <p:cNvPr id="670" name="Google Shape;670;p44"/>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340846" y="820689"/>
            <a:ext cx="2583654" cy="1897967"/>
          </a:xfrm>
          <a:prstGeom prst="rect">
            <a:avLst/>
          </a:prstGeom>
          <a:noFill/>
          <a:ln>
            <a:noFill/>
          </a:ln>
          <a:effectLst>
            <a:outerShdw blurRad="43838" dist="14613" dir="5400000" algn="bl" rotWithShape="0">
              <a:srgbClr val="000000">
                <a:alpha val="49020"/>
              </a:srgbClr>
            </a:outerShdw>
          </a:effectLst>
        </p:spPr>
      </p:pic>
      <p:pic>
        <p:nvPicPr>
          <p:cNvPr id="671" name="Google Shape;671;p44"/>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4282381" y="3025555"/>
            <a:ext cx="1944210" cy="1629285"/>
          </a:xfrm>
          <a:prstGeom prst="rect">
            <a:avLst/>
          </a:prstGeom>
          <a:noFill/>
          <a:ln>
            <a:noFill/>
          </a:ln>
          <a:effectLst>
            <a:outerShdw blurRad="43838" dist="14613" dir="5400000" algn="bl" rotWithShape="0">
              <a:srgbClr val="000000">
                <a:alpha val="49020"/>
              </a:srgbClr>
            </a:outerShdw>
          </a:effectLst>
        </p:spPr>
      </p:pic>
      <p:pic>
        <p:nvPicPr>
          <p:cNvPr id="672" name="Google Shape;672;p44"/>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923074" y="849837"/>
            <a:ext cx="2123491" cy="1259237"/>
          </a:xfrm>
          <a:prstGeom prst="rect">
            <a:avLst/>
          </a:prstGeom>
          <a:noFill/>
          <a:ln>
            <a:noFill/>
          </a:ln>
          <a:effectLst>
            <a:outerShdw blurRad="43838" dist="14613" dir="5400000" algn="bl" rotWithShape="0">
              <a:srgbClr val="000000">
                <a:alpha val="49020"/>
              </a:srgbClr>
            </a:outerShdw>
          </a:effectLst>
        </p:spPr>
      </p:pic>
      <p:pic>
        <p:nvPicPr>
          <p:cNvPr id="673" name="Google Shape;673;p44"/>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2401714" y="1895261"/>
            <a:ext cx="2583651" cy="1168316"/>
          </a:xfrm>
          <a:prstGeom prst="rect">
            <a:avLst/>
          </a:prstGeom>
          <a:noFill/>
          <a:ln>
            <a:noFill/>
          </a:ln>
          <a:effectLst>
            <a:outerShdw blurRad="43838" dist="14613" dir="5400000" algn="bl" rotWithShape="0">
              <a:srgbClr val="000000">
                <a:alpha val="49020"/>
              </a:srgbClr>
            </a:outerShdw>
          </a:effectLst>
        </p:spPr>
      </p:pic>
      <p:pic>
        <p:nvPicPr>
          <p:cNvPr id="674" name="Google Shape;674;p44"/>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449898" y="2168390"/>
            <a:ext cx="1788882" cy="1676622"/>
          </a:xfrm>
          <a:prstGeom prst="rect">
            <a:avLst/>
          </a:prstGeom>
          <a:noFill/>
          <a:ln>
            <a:noFill/>
          </a:ln>
          <a:effectLst>
            <a:outerShdw blurRad="43838" dist="14613" dir="5400000" algn="bl" rotWithShape="0">
              <a:srgbClr val="000000">
                <a:alpha val="49020"/>
              </a:srgbClr>
            </a:outerShdw>
          </a:effectLst>
        </p:spPr>
      </p:pic>
      <p:pic>
        <p:nvPicPr>
          <p:cNvPr id="675" name="Google Shape;675;p44" title="Captura desde 2025-07-19 20-48-43.png"/>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5998720" y="816983"/>
            <a:ext cx="2324713" cy="2058950"/>
          </a:xfrm>
          <a:prstGeom prst="rect">
            <a:avLst/>
          </a:prstGeom>
          <a:noFill/>
          <a:ln>
            <a:noFill/>
          </a:ln>
          <a:effectLst>
            <a:outerShdw blurRad="43838" dist="14613" dir="5400000" algn="bl" rotWithShape="0">
              <a:srgbClr val="000000">
                <a:alpha val="49020"/>
              </a:srgbClr>
            </a:outerShdw>
          </a:effectLst>
        </p:spPr>
      </p:pic>
      <p:pic>
        <p:nvPicPr>
          <p:cNvPr id="676" name="Google Shape;676;p44" title="Captura desde 2025-07-19 20-51-12.png"/>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6283322" y="3028333"/>
            <a:ext cx="1737962" cy="1640178"/>
          </a:xfrm>
          <a:prstGeom prst="rect">
            <a:avLst/>
          </a:prstGeom>
          <a:noFill/>
          <a:ln>
            <a:noFill/>
          </a:ln>
          <a:effectLst>
            <a:outerShdw blurRad="43838" dist="14613" dir="5400000" algn="bl" rotWithShape="0">
              <a:srgbClr val="000000">
                <a:alpha val="49020"/>
              </a:srgbClr>
            </a:outerShdw>
          </a:effectLst>
        </p:spPr>
      </p:pic>
      <p:pic>
        <p:nvPicPr>
          <p:cNvPr id="677" name="Google Shape;677;p44"/>
          <p:cNvPicPr preferRelativeResize="0"/>
          <p:nvPr/>
        </p:nvPicPr>
        <p:blipFill>
          <a:blip r:embed="rId12" cstate="screen">
            <a:alphaModFix/>
            <a:extLst>
              <a:ext uri="{28A0092B-C50C-407E-A947-70E740481C1C}">
                <a14:useLocalDpi xmlns:a14="http://schemas.microsoft.com/office/drawing/2010/main"/>
              </a:ext>
            </a:extLst>
          </a:blip>
          <a:stretch>
            <a:fillRect/>
          </a:stretch>
        </p:blipFill>
        <p:spPr>
          <a:xfrm>
            <a:off x="1216658" y="3131938"/>
            <a:ext cx="3008992" cy="1259250"/>
          </a:xfrm>
          <a:prstGeom prst="rect">
            <a:avLst/>
          </a:prstGeom>
          <a:noFill/>
          <a:ln w="28575" cap="flat" cmpd="sng">
            <a:solidFill>
              <a:srgbClr val="CC0000"/>
            </a:solidFill>
            <a:prstDash val="solid"/>
            <a:round/>
            <a:headEnd type="none" w="sm" len="sm"/>
            <a:tailEnd type="none" w="sm" len="sm"/>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45"/>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3" name="Google Shape;683;p45"/>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84" name="Google Shape;684;p4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21088" y="4886781"/>
            <a:ext cx="1299044" cy="324761"/>
          </a:xfrm>
          <a:prstGeom prst="rect">
            <a:avLst/>
          </a:prstGeom>
          <a:noFill/>
          <a:ln>
            <a:noFill/>
          </a:ln>
        </p:spPr>
      </p:pic>
      <p:sp>
        <p:nvSpPr>
          <p:cNvPr id="685" name="Google Shape;685;p45"/>
          <p:cNvSpPr txBox="1">
            <a:spLocks noGrp="1"/>
          </p:cNvSpPr>
          <p:nvPr>
            <p:ph type="title"/>
          </p:nvPr>
        </p:nvSpPr>
        <p:spPr>
          <a:xfrm>
            <a:off x="552450" y="0"/>
            <a:ext cx="6001800" cy="707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SzPts val="2200"/>
              <a:buNone/>
            </a:pPr>
            <a:r>
              <a:rPr lang="es-419" sz="2200" b="1">
                <a:solidFill>
                  <a:srgbClr val="9645C0"/>
                </a:solidFill>
                <a:latin typeface="Montserrat"/>
                <a:ea typeface="Montserrat"/>
                <a:cs typeface="Montserrat"/>
                <a:sym typeface="Montserrat"/>
              </a:rPr>
              <a:t>Scientific Publications</a:t>
            </a:r>
            <a:endParaRPr sz="2200" b="1">
              <a:solidFill>
                <a:srgbClr val="9645C0"/>
              </a:solidFill>
              <a:latin typeface="Montserrat"/>
              <a:ea typeface="Montserrat"/>
              <a:cs typeface="Montserrat"/>
              <a:sym typeface="Montserrat"/>
            </a:endParaRPr>
          </a:p>
        </p:txBody>
      </p:sp>
      <p:pic>
        <p:nvPicPr>
          <p:cNvPr id="686" name="Google Shape;686;p45"/>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687" name="Google Shape;687;p45"/>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sp>
        <p:nvSpPr>
          <p:cNvPr id="688" name="Google Shape;688;p45"/>
          <p:cNvSpPr txBox="1"/>
          <p:nvPr/>
        </p:nvSpPr>
        <p:spPr>
          <a:xfrm>
            <a:off x="4843463" y="3422532"/>
            <a:ext cx="1543200" cy="205500"/>
          </a:xfrm>
          <a:prstGeom prst="rect">
            <a:avLst/>
          </a:prstGeom>
          <a:noFill/>
          <a:ln>
            <a:noFill/>
          </a:ln>
        </p:spPr>
        <p:txBody>
          <a:bodyPr spcFirstLastPara="1" wrap="square" lIns="68575" tIns="34275" rIns="68575" bIns="34275" anchor="ctr" anchorCtr="0">
            <a:normAutofit lnSpcReduction="20000"/>
          </a:bodyPr>
          <a:lstStyle/>
          <a:p>
            <a:pPr marL="0" lvl="0" indent="0" algn="r" rtl="0">
              <a:spcBef>
                <a:spcPts val="0"/>
              </a:spcBef>
              <a:spcAft>
                <a:spcPts val="0"/>
              </a:spcAft>
              <a:buNone/>
            </a:pPr>
            <a:fld id="{00000000-1234-1234-1234-123412341234}" type="slidenum">
              <a:rPr lang="es-419" sz="1000">
                <a:solidFill>
                  <a:srgbClr val="595959"/>
                </a:solidFill>
              </a:rPr>
              <a:t>28</a:t>
            </a:fld>
            <a:endParaRPr sz="1000">
              <a:solidFill>
                <a:srgbClr val="595959"/>
              </a:solidFill>
            </a:endParaRPr>
          </a:p>
        </p:txBody>
      </p:sp>
      <p:sp>
        <p:nvSpPr>
          <p:cNvPr id="689" name="Google Shape;689;p45"/>
          <p:cNvSpPr txBox="1"/>
          <p:nvPr/>
        </p:nvSpPr>
        <p:spPr>
          <a:xfrm>
            <a:off x="217599" y="4119447"/>
            <a:ext cx="2013600" cy="228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es-419" sz="1500" b="0" i="0" u="none" strike="noStrike" cap="none">
                <a:solidFill>
                  <a:srgbClr val="000000"/>
                </a:solidFill>
                <a:latin typeface="Calibri"/>
                <a:ea typeface="Calibri"/>
                <a:cs typeface="Calibri"/>
                <a:sym typeface="Calibri"/>
              </a:rPr>
              <a:t>ISBN: 9780128213926</a:t>
            </a:r>
            <a:endParaRPr sz="1500" b="0" i="0" u="none" strike="noStrike" cap="none">
              <a:solidFill>
                <a:srgbClr val="000000"/>
              </a:solidFill>
              <a:latin typeface="Calibri"/>
              <a:ea typeface="Calibri"/>
              <a:cs typeface="Calibri"/>
              <a:sym typeface="Calibri"/>
            </a:endParaRPr>
          </a:p>
        </p:txBody>
      </p:sp>
      <p:pic>
        <p:nvPicPr>
          <p:cNvPr id="690" name="Google Shape;690;p45"/>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2309838" y="3991772"/>
            <a:ext cx="576282" cy="635742"/>
          </a:xfrm>
          <a:prstGeom prst="rect">
            <a:avLst/>
          </a:prstGeom>
          <a:noFill/>
          <a:ln>
            <a:noFill/>
          </a:ln>
        </p:spPr>
      </p:pic>
      <p:pic>
        <p:nvPicPr>
          <p:cNvPr id="691" name="Google Shape;691;p45"/>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4368403" y="4237910"/>
            <a:ext cx="978167" cy="247211"/>
          </a:xfrm>
          <a:prstGeom prst="rect">
            <a:avLst/>
          </a:prstGeom>
          <a:noFill/>
          <a:ln>
            <a:noFill/>
          </a:ln>
        </p:spPr>
      </p:pic>
      <p:pic>
        <p:nvPicPr>
          <p:cNvPr id="692" name="Google Shape;692;p45"/>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5707430" y="3246624"/>
            <a:ext cx="1172641" cy="635747"/>
          </a:xfrm>
          <a:prstGeom prst="rect">
            <a:avLst/>
          </a:prstGeom>
          <a:noFill/>
          <a:ln>
            <a:noFill/>
          </a:ln>
        </p:spPr>
      </p:pic>
      <p:pic>
        <p:nvPicPr>
          <p:cNvPr id="693" name="Google Shape;693;p45"/>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4691791" y="2429683"/>
            <a:ext cx="618014" cy="565828"/>
          </a:xfrm>
          <a:prstGeom prst="rect">
            <a:avLst/>
          </a:prstGeom>
          <a:noFill/>
          <a:ln>
            <a:noFill/>
          </a:ln>
        </p:spPr>
      </p:pic>
      <p:pic>
        <p:nvPicPr>
          <p:cNvPr id="694" name="Google Shape;694;p45"/>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7009564" y="3246624"/>
            <a:ext cx="618015" cy="635763"/>
          </a:xfrm>
          <a:prstGeom prst="rect">
            <a:avLst/>
          </a:prstGeom>
          <a:noFill/>
          <a:ln>
            <a:noFill/>
          </a:ln>
        </p:spPr>
      </p:pic>
      <p:pic>
        <p:nvPicPr>
          <p:cNvPr id="695" name="Google Shape;695;p45"/>
          <p:cNvPicPr preferRelativeResize="0"/>
          <p:nvPr/>
        </p:nvPicPr>
        <p:blipFill rotWithShape="1">
          <a:blip r:embed="rId11" cstate="screen">
            <a:alphaModFix/>
            <a:extLst>
              <a:ext uri="{28A0092B-C50C-407E-A947-70E740481C1C}">
                <a14:useLocalDpi xmlns:a14="http://schemas.microsoft.com/office/drawing/2010/main"/>
              </a:ext>
            </a:extLst>
          </a:blip>
          <a:srcRect l="-7782"/>
          <a:stretch/>
        </p:blipFill>
        <p:spPr>
          <a:xfrm>
            <a:off x="5317299" y="4171995"/>
            <a:ext cx="1172646" cy="379044"/>
          </a:xfrm>
          <a:prstGeom prst="rect">
            <a:avLst/>
          </a:prstGeom>
          <a:noFill/>
          <a:ln>
            <a:noFill/>
          </a:ln>
        </p:spPr>
      </p:pic>
      <p:pic>
        <p:nvPicPr>
          <p:cNvPr id="696" name="Google Shape;696;p45"/>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a:off x="7840023" y="2339322"/>
            <a:ext cx="506128" cy="746552"/>
          </a:xfrm>
          <a:prstGeom prst="rect">
            <a:avLst/>
          </a:prstGeom>
          <a:noFill/>
          <a:ln>
            <a:noFill/>
          </a:ln>
        </p:spPr>
      </p:pic>
      <p:pic>
        <p:nvPicPr>
          <p:cNvPr id="697" name="Google Shape;697;p45"/>
          <p:cNvPicPr preferRelativeResize="0"/>
          <p:nvPr/>
        </p:nvPicPr>
        <p:blipFill rotWithShape="1">
          <a:blip r:embed="rId13" cstate="screen">
            <a:alphaModFix/>
            <a:extLst>
              <a:ext uri="{28A0092B-C50C-407E-A947-70E740481C1C}">
                <a14:useLocalDpi xmlns:a14="http://schemas.microsoft.com/office/drawing/2010/main"/>
              </a:ext>
            </a:extLst>
          </a:blip>
          <a:srcRect/>
          <a:stretch/>
        </p:blipFill>
        <p:spPr>
          <a:xfrm>
            <a:off x="7603997" y="4156911"/>
            <a:ext cx="978185" cy="409212"/>
          </a:xfrm>
          <a:prstGeom prst="rect">
            <a:avLst/>
          </a:prstGeom>
          <a:noFill/>
          <a:ln>
            <a:noFill/>
          </a:ln>
        </p:spPr>
      </p:pic>
      <p:pic>
        <p:nvPicPr>
          <p:cNvPr id="698" name="Google Shape;698;p45"/>
          <p:cNvPicPr preferRelativeResize="0"/>
          <p:nvPr/>
        </p:nvPicPr>
        <p:blipFill rotWithShape="1">
          <a:blip r:embed="rId14" cstate="screen">
            <a:alphaModFix/>
            <a:extLst>
              <a:ext uri="{28A0092B-C50C-407E-A947-70E740481C1C}">
                <a14:useLocalDpi xmlns:a14="http://schemas.microsoft.com/office/drawing/2010/main"/>
              </a:ext>
            </a:extLst>
          </a:blip>
          <a:srcRect/>
          <a:stretch/>
        </p:blipFill>
        <p:spPr>
          <a:xfrm>
            <a:off x="6460655" y="4219428"/>
            <a:ext cx="1172619" cy="284181"/>
          </a:xfrm>
          <a:prstGeom prst="rect">
            <a:avLst/>
          </a:prstGeom>
          <a:noFill/>
          <a:ln>
            <a:noFill/>
          </a:ln>
        </p:spPr>
      </p:pic>
      <p:pic>
        <p:nvPicPr>
          <p:cNvPr id="699" name="Google Shape;699;p45"/>
          <p:cNvPicPr preferRelativeResize="0"/>
          <p:nvPr/>
        </p:nvPicPr>
        <p:blipFill rotWithShape="1">
          <a:blip r:embed="rId15" cstate="screen">
            <a:alphaModFix/>
            <a:extLst>
              <a:ext uri="{28A0092B-C50C-407E-A947-70E740481C1C}">
                <a14:useLocalDpi xmlns:a14="http://schemas.microsoft.com/office/drawing/2010/main"/>
              </a:ext>
            </a:extLst>
          </a:blip>
          <a:srcRect/>
          <a:stretch/>
        </p:blipFill>
        <p:spPr>
          <a:xfrm>
            <a:off x="4405297" y="3389380"/>
            <a:ext cx="1172646" cy="350233"/>
          </a:xfrm>
          <a:prstGeom prst="rect">
            <a:avLst/>
          </a:prstGeom>
          <a:noFill/>
          <a:ln>
            <a:noFill/>
          </a:ln>
        </p:spPr>
      </p:pic>
      <p:pic>
        <p:nvPicPr>
          <p:cNvPr id="700" name="Google Shape;700;p45"/>
          <p:cNvPicPr preferRelativeResize="0"/>
          <p:nvPr/>
        </p:nvPicPr>
        <p:blipFill rotWithShape="1">
          <a:blip r:embed="rId16" cstate="screen">
            <a:alphaModFix/>
            <a:extLst>
              <a:ext uri="{28A0092B-C50C-407E-A947-70E740481C1C}">
                <a14:useLocalDpi xmlns:a14="http://schemas.microsoft.com/office/drawing/2010/main"/>
              </a:ext>
            </a:extLst>
          </a:blip>
          <a:srcRect/>
          <a:stretch/>
        </p:blipFill>
        <p:spPr>
          <a:xfrm>
            <a:off x="7060820" y="2452270"/>
            <a:ext cx="506132" cy="520654"/>
          </a:xfrm>
          <a:prstGeom prst="rect">
            <a:avLst/>
          </a:prstGeom>
          <a:noFill/>
          <a:ln>
            <a:noFill/>
          </a:ln>
        </p:spPr>
      </p:pic>
      <p:pic>
        <p:nvPicPr>
          <p:cNvPr id="701" name="Google Shape;701;p45"/>
          <p:cNvPicPr preferRelativeResize="0"/>
          <p:nvPr/>
        </p:nvPicPr>
        <p:blipFill rotWithShape="1">
          <a:blip r:embed="rId17" cstate="screen">
            <a:alphaModFix/>
            <a:extLst>
              <a:ext uri="{28A0092B-C50C-407E-A947-70E740481C1C}">
                <a14:useLocalDpi xmlns:a14="http://schemas.microsoft.com/office/drawing/2010/main"/>
              </a:ext>
            </a:extLst>
          </a:blip>
          <a:srcRect/>
          <a:stretch/>
        </p:blipFill>
        <p:spPr>
          <a:xfrm>
            <a:off x="3541393" y="3359888"/>
            <a:ext cx="734403" cy="409219"/>
          </a:xfrm>
          <a:prstGeom prst="rect">
            <a:avLst/>
          </a:prstGeom>
          <a:noFill/>
          <a:ln>
            <a:noFill/>
          </a:ln>
        </p:spPr>
      </p:pic>
      <p:pic>
        <p:nvPicPr>
          <p:cNvPr id="702" name="Google Shape;702;p45"/>
          <p:cNvPicPr preferRelativeResize="0"/>
          <p:nvPr/>
        </p:nvPicPr>
        <p:blipFill rotWithShape="1">
          <a:blip r:embed="rId18" cstate="screen">
            <a:alphaModFix/>
            <a:extLst>
              <a:ext uri="{28A0092B-C50C-407E-A947-70E740481C1C}">
                <a14:useLocalDpi xmlns:a14="http://schemas.microsoft.com/office/drawing/2010/main"/>
              </a:ext>
            </a:extLst>
          </a:blip>
          <a:srcRect/>
          <a:stretch/>
        </p:blipFill>
        <p:spPr>
          <a:xfrm>
            <a:off x="3419508" y="4078506"/>
            <a:ext cx="978182" cy="566017"/>
          </a:xfrm>
          <a:prstGeom prst="rect">
            <a:avLst/>
          </a:prstGeom>
          <a:noFill/>
          <a:ln>
            <a:noFill/>
          </a:ln>
        </p:spPr>
      </p:pic>
      <p:pic>
        <p:nvPicPr>
          <p:cNvPr id="703" name="Google Shape;703;p45"/>
          <p:cNvPicPr preferRelativeResize="0"/>
          <p:nvPr/>
        </p:nvPicPr>
        <p:blipFill rotWithShape="1">
          <a:blip r:embed="rId19" cstate="screen">
            <a:alphaModFix/>
            <a:extLst>
              <a:ext uri="{28A0092B-C50C-407E-A947-70E740481C1C}">
                <a14:useLocalDpi xmlns:a14="http://schemas.microsoft.com/office/drawing/2010/main"/>
              </a:ext>
            </a:extLst>
          </a:blip>
          <a:srcRect/>
          <a:stretch/>
        </p:blipFill>
        <p:spPr>
          <a:xfrm>
            <a:off x="7757070" y="3115322"/>
            <a:ext cx="672036" cy="898348"/>
          </a:xfrm>
          <a:prstGeom prst="rect">
            <a:avLst/>
          </a:prstGeom>
          <a:noFill/>
          <a:ln>
            <a:noFill/>
          </a:ln>
        </p:spPr>
      </p:pic>
      <p:pic>
        <p:nvPicPr>
          <p:cNvPr id="704" name="Google Shape;704;p45"/>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659076" y="2549882"/>
            <a:ext cx="1128669" cy="325429"/>
          </a:xfrm>
          <a:prstGeom prst="rect">
            <a:avLst/>
          </a:prstGeom>
          <a:noFill/>
          <a:ln>
            <a:noFill/>
          </a:ln>
        </p:spPr>
      </p:pic>
      <p:sp>
        <p:nvSpPr>
          <p:cNvPr id="705" name="Google Shape;705;p45"/>
          <p:cNvSpPr txBox="1"/>
          <p:nvPr/>
        </p:nvSpPr>
        <p:spPr>
          <a:xfrm>
            <a:off x="2959600" y="980035"/>
            <a:ext cx="6138900" cy="10374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1200"/>
              </a:spcBef>
              <a:spcAft>
                <a:spcPts val="0"/>
              </a:spcAft>
              <a:buClr>
                <a:srgbClr val="000000"/>
              </a:buClr>
              <a:buSzPts val="1500"/>
              <a:buFont typeface="Arial"/>
              <a:buNone/>
            </a:pPr>
            <a:r>
              <a:rPr lang="es-419" sz="1500" b="0" i="1" u="none" strike="noStrike" cap="none">
                <a:solidFill>
                  <a:srgbClr val="000000"/>
                </a:solidFill>
                <a:latin typeface="Arial"/>
                <a:ea typeface="Arial"/>
                <a:cs typeface="Arial"/>
                <a:sym typeface="Arial"/>
              </a:rPr>
              <a:t>“It’s a must read for anyone working in this area; the materials presented here should be integrated into medical school curricula.”</a:t>
            </a:r>
            <a:endParaRPr sz="1500" b="0" i="1" u="none" strike="noStrike" cap="none">
              <a:solidFill>
                <a:srgbClr val="000000"/>
              </a:solidFill>
              <a:latin typeface="Arial"/>
              <a:ea typeface="Arial"/>
              <a:cs typeface="Arial"/>
              <a:sym typeface="Arial"/>
            </a:endParaRPr>
          </a:p>
          <a:p>
            <a:pPr marL="0" marR="0" lvl="0" indent="0" algn="l" rtl="0">
              <a:lnSpc>
                <a:spcPct val="100000"/>
              </a:lnSpc>
              <a:spcBef>
                <a:spcPts val="1200"/>
              </a:spcBef>
              <a:spcAft>
                <a:spcPts val="0"/>
              </a:spcAft>
              <a:buClr>
                <a:srgbClr val="000000"/>
              </a:buClr>
              <a:buSzPts val="1300"/>
              <a:buFont typeface="Arial"/>
              <a:buNone/>
            </a:pPr>
            <a:r>
              <a:rPr lang="es-419" sz="1300" b="1" i="0" u="none" strike="noStrike" cap="none">
                <a:solidFill>
                  <a:srgbClr val="000000"/>
                </a:solidFill>
                <a:latin typeface="Arial"/>
                <a:ea typeface="Arial"/>
                <a:cs typeface="Arial"/>
                <a:sym typeface="Arial"/>
              </a:rPr>
              <a:t>Londa Schiebinger</a:t>
            </a:r>
            <a:endParaRPr sz="13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800"/>
              <a:buFont typeface="Arial"/>
              <a:buNone/>
            </a:pPr>
            <a:r>
              <a:rPr lang="es-419" sz="800" b="0" i="0" u="none" strike="noStrike" cap="none">
                <a:solidFill>
                  <a:srgbClr val="000000"/>
                </a:solidFill>
                <a:latin typeface="Arial"/>
                <a:ea typeface="Arial"/>
                <a:cs typeface="Arial"/>
                <a:sym typeface="Arial"/>
              </a:rPr>
              <a:t>John L. Hinds Professor of History of Science, Stanford University</a:t>
            </a:r>
            <a:endParaRPr sz="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800"/>
              <a:buFont typeface="Arial"/>
              <a:buNone/>
            </a:pPr>
            <a:r>
              <a:rPr lang="es-419" sz="800" b="0" i="0" u="none" strike="noStrike" cap="none">
                <a:solidFill>
                  <a:srgbClr val="000000"/>
                </a:solidFill>
                <a:latin typeface="Arial"/>
                <a:ea typeface="Arial"/>
                <a:cs typeface="Arial"/>
                <a:sym typeface="Arial"/>
              </a:rPr>
              <a:t>Founding director, Gendered Innovations in Science, Health &amp; Medicine, Engineering, and Environment</a:t>
            </a:r>
            <a:endParaRPr sz="800" b="0" i="0" u="none" strike="noStrike" cap="none">
              <a:solidFill>
                <a:srgbClr val="000000"/>
              </a:solidFill>
              <a:latin typeface="Arial"/>
              <a:ea typeface="Arial"/>
              <a:cs typeface="Arial"/>
              <a:sym typeface="Arial"/>
            </a:endParaRPr>
          </a:p>
        </p:txBody>
      </p:sp>
      <p:pic>
        <p:nvPicPr>
          <p:cNvPr id="706" name="Google Shape;706;p45"/>
          <p:cNvPicPr preferRelativeResize="0"/>
          <p:nvPr/>
        </p:nvPicPr>
        <p:blipFill rotWithShape="1">
          <a:blip r:embed="rId20" cstate="screen">
            <a:alphaModFix/>
            <a:extLst>
              <a:ext uri="{28A0092B-C50C-407E-A947-70E740481C1C}">
                <a14:useLocalDpi xmlns:a14="http://schemas.microsoft.com/office/drawing/2010/main"/>
              </a:ext>
            </a:extLst>
          </a:blip>
          <a:srcRect/>
          <a:stretch/>
        </p:blipFill>
        <p:spPr>
          <a:xfrm>
            <a:off x="302450" y="840835"/>
            <a:ext cx="2583675" cy="3097974"/>
          </a:xfrm>
          <a:prstGeom prst="rect">
            <a:avLst/>
          </a:prstGeom>
          <a:noFill/>
          <a:ln>
            <a:noFill/>
          </a:ln>
        </p:spPr>
      </p:pic>
      <p:pic>
        <p:nvPicPr>
          <p:cNvPr id="707" name="Google Shape;707;p45"/>
          <p:cNvPicPr preferRelativeResize="0"/>
          <p:nvPr/>
        </p:nvPicPr>
        <p:blipFill rotWithShape="1">
          <a:blip r:embed="rId21" cstate="screen">
            <a:alphaModFix/>
            <a:extLst>
              <a:ext uri="{28A0092B-C50C-407E-A947-70E740481C1C}">
                <a14:useLocalDpi xmlns:a14="http://schemas.microsoft.com/office/drawing/2010/main"/>
              </a:ext>
            </a:extLst>
          </a:blip>
          <a:srcRect/>
          <a:stretch/>
        </p:blipFill>
        <p:spPr>
          <a:xfrm>
            <a:off x="3612063" y="2456510"/>
            <a:ext cx="897875" cy="5121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p46"/>
          <p:cNvSpPr txBox="1">
            <a:spLocks noGrp="1"/>
          </p:cNvSpPr>
          <p:nvPr>
            <p:ph type="title"/>
          </p:nvPr>
        </p:nvSpPr>
        <p:spPr>
          <a:xfrm>
            <a:off x="552450" y="0"/>
            <a:ext cx="6001800" cy="707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200"/>
              <a:buNone/>
            </a:pPr>
            <a:r>
              <a:rPr lang="es-419" sz="2200" b="1">
                <a:solidFill>
                  <a:srgbClr val="9645C0"/>
                </a:solidFill>
                <a:latin typeface="Montserrat"/>
                <a:ea typeface="Montserrat"/>
                <a:cs typeface="Montserrat"/>
                <a:sym typeface="Montserrat"/>
              </a:rPr>
              <a:t>BioHackathon</a:t>
            </a:r>
            <a:endParaRPr sz="2200" b="1">
              <a:solidFill>
                <a:srgbClr val="9645C0"/>
              </a:solidFill>
              <a:latin typeface="Montserrat"/>
              <a:ea typeface="Montserrat"/>
              <a:cs typeface="Montserrat"/>
              <a:sym typeface="Montserrat"/>
            </a:endParaRPr>
          </a:p>
        </p:txBody>
      </p:sp>
      <p:pic>
        <p:nvPicPr>
          <p:cNvPr id="713" name="Google Shape;713;p4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714" name="Google Shape;714;p46"/>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sp>
        <p:nvSpPr>
          <p:cNvPr id="715" name="Google Shape;715;p46"/>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6" name="Google Shape;716;p46"/>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17" name="Google Shape;717;p46"/>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5486274" y="891557"/>
            <a:ext cx="3368775" cy="3378375"/>
          </a:xfrm>
          <a:prstGeom prst="rect">
            <a:avLst/>
          </a:prstGeom>
          <a:noFill/>
          <a:ln>
            <a:noFill/>
          </a:ln>
        </p:spPr>
      </p:pic>
      <p:pic>
        <p:nvPicPr>
          <p:cNvPr id="718" name="Google Shape;718;p46"/>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7745133" y="3555875"/>
            <a:ext cx="1045675" cy="1026450"/>
          </a:xfrm>
          <a:prstGeom prst="rect">
            <a:avLst/>
          </a:prstGeom>
          <a:noFill/>
          <a:ln>
            <a:noFill/>
          </a:ln>
        </p:spPr>
      </p:pic>
      <p:sp>
        <p:nvSpPr>
          <p:cNvPr id="719" name="Google Shape;719;p46"/>
          <p:cNvSpPr txBox="1"/>
          <p:nvPr/>
        </p:nvSpPr>
        <p:spPr>
          <a:xfrm>
            <a:off x="5486274" y="4211452"/>
            <a:ext cx="2312100" cy="539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000"/>
              <a:buFont typeface="Arial"/>
              <a:buNone/>
            </a:pPr>
            <a:r>
              <a:rPr lang="es-419" sz="1000" b="0" i="0" u="none" strike="noStrike" cap="none">
                <a:solidFill>
                  <a:schemeClr val="dk1"/>
                </a:solidFill>
                <a:latin typeface="Montserrat"/>
                <a:ea typeface="Montserrat"/>
                <a:cs typeface="Montserrat"/>
                <a:sym typeface="Montserrat"/>
              </a:rPr>
              <a:t>Ruiz-Serra, Buslón et al. 2024, iScience </a:t>
            </a:r>
            <a:endParaRPr sz="1000" b="0" i="0" u="none" strike="noStrike" cap="none">
              <a:solidFill>
                <a:schemeClr val="dk1"/>
              </a:solidFill>
              <a:latin typeface="Montserrat"/>
              <a:ea typeface="Montserrat"/>
              <a:cs typeface="Montserrat"/>
              <a:sym typeface="Montserrat"/>
            </a:endParaRPr>
          </a:p>
        </p:txBody>
      </p:sp>
      <p:sp>
        <p:nvSpPr>
          <p:cNvPr id="720" name="Google Shape;720;p46"/>
          <p:cNvSpPr/>
          <p:nvPr/>
        </p:nvSpPr>
        <p:spPr>
          <a:xfrm>
            <a:off x="548656" y="1120494"/>
            <a:ext cx="4545900" cy="3522600"/>
          </a:xfrm>
          <a:prstGeom prst="roundRect">
            <a:avLst>
              <a:gd name="adj" fmla="val 12479"/>
            </a:avLst>
          </a:prstGeom>
          <a:noFill/>
          <a:ln w="28575" cap="flat" cmpd="sng">
            <a:solidFill>
              <a:srgbClr val="9340B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1" name="Google Shape;721;p46"/>
          <p:cNvSpPr txBox="1"/>
          <p:nvPr/>
        </p:nvSpPr>
        <p:spPr>
          <a:xfrm>
            <a:off x="1048454" y="799754"/>
            <a:ext cx="3423000" cy="5946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14999"/>
              </a:lnSpc>
              <a:spcBef>
                <a:spcPts val="0"/>
              </a:spcBef>
              <a:spcAft>
                <a:spcPts val="0"/>
              </a:spcAft>
              <a:buClr>
                <a:srgbClr val="000000"/>
              </a:buClr>
              <a:buSzPts val="4500"/>
              <a:buFont typeface="Arial"/>
              <a:buNone/>
            </a:pPr>
            <a:r>
              <a:rPr lang="es-419" sz="1800" b="1" i="0" u="none" strike="noStrike" cap="none">
                <a:solidFill>
                  <a:srgbClr val="40BEBE"/>
                </a:solidFill>
                <a:latin typeface="Montserrat"/>
                <a:ea typeface="Montserrat"/>
                <a:cs typeface="Montserrat"/>
                <a:sym typeface="Montserrat"/>
              </a:rPr>
              <a:t>Our projects over the years</a:t>
            </a:r>
            <a:endParaRPr sz="1800" b="1" i="0" u="none" strike="noStrike" cap="none">
              <a:solidFill>
                <a:srgbClr val="40BEBE"/>
              </a:solidFill>
              <a:latin typeface="Montserrat"/>
              <a:ea typeface="Montserrat"/>
              <a:cs typeface="Montserrat"/>
              <a:sym typeface="Montserrat"/>
            </a:endParaRPr>
          </a:p>
        </p:txBody>
      </p:sp>
      <p:pic>
        <p:nvPicPr>
          <p:cNvPr id="722" name="Google Shape;722;p46"/>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787225" y="1461094"/>
            <a:ext cx="549025" cy="415375"/>
          </a:xfrm>
          <a:prstGeom prst="rect">
            <a:avLst/>
          </a:prstGeom>
          <a:noFill/>
          <a:ln>
            <a:noFill/>
          </a:ln>
        </p:spPr>
      </p:pic>
      <p:pic>
        <p:nvPicPr>
          <p:cNvPr id="723" name="Google Shape;723;p46"/>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734501" y="2918305"/>
            <a:ext cx="549025" cy="543246"/>
          </a:xfrm>
          <a:prstGeom prst="rect">
            <a:avLst/>
          </a:prstGeom>
          <a:noFill/>
          <a:ln w="28575" cap="flat" cmpd="sng">
            <a:solidFill>
              <a:schemeClr val="lt1"/>
            </a:solidFill>
            <a:prstDash val="solid"/>
            <a:round/>
            <a:headEnd type="none" w="sm" len="sm"/>
            <a:tailEnd type="none" w="sm" len="sm"/>
          </a:ln>
        </p:spPr>
      </p:pic>
      <p:pic>
        <p:nvPicPr>
          <p:cNvPr id="724" name="Google Shape;724;p46"/>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787225" y="2189699"/>
            <a:ext cx="549025" cy="415375"/>
          </a:xfrm>
          <a:prstGeom prst="rect">
            <a:avLst/>
          </a:prstGeom>
          <a:noFill/>
          <a:ln>
            <a:noFill/>
          </a:ln>
        </p:spPr>
      </p:pic>
      <p:pic>
        <p:nvPicPr>
          <p:cNvPr id="725" name="Google Shape;725;p46"/>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734500" y="3774781"/>
            <a:ext cx="549025" cy="415375"/>
          </a:xfrm>
          <a:prstGeom prst="rect">
            <a:avLst/>
          </a:prstGeom>
          <a:noFill/>
          <a:ln>
            <a:noFill/>
          </a:ln>
        </p:spPr>
      </p:pic>
      <p:grpSp>
        <p:nvGrpSpPr>
          <p:cNvPr id="726" name="Google Shape;726;p46"/>
          <p:cNvGrpSpPr/>
          <p:nvPr/>
        </p:nvGrpSpPr>
        <p:grpSpPr>
          <a:xfrm>
            <a:off x="1351036" y="1394350"/>
            <a:ext cx="3622500" cy="494809"/>
            <a:chOff x="1428904" y="1394350"/>
            <a:chExt cx="3622500" cy="494809"/>
          </a:xfrm>
        </p:grpSpPr>
        <p:sp>
          <p:nvSpPr>
            <p:cNvPr id="727" name="Google Shape;727;p46"/>
            <p:cNvSpPr txBox="1"/>
            <p:nvPr/>
          </p:nvSpPr>
          <p:spPr>
            <a:xfrm>
              <a:off x="1428905" y="1394350"/>
              <a:ext cx="3586500" cy="326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s-419" sz="1100" b="1" i="0" u="none" strike="noStrike" cap="none">
                  <a:solidFill>
                    <a:schemeClr val="dk1"/>
                  </a:solidFill>
                  <a:latin typeface="Montserrat"/>
                  <a:ea typeface="Montserrat"/>
                  <a:cs typeface="Montserrat"/>
                  <a:sym typeface="Montserrat"/>
                </a:rPr>
                <a:t>2021 ELIXIR BioHackathon Europe (Barcelona)</a:t>
              </a:r>
              <a:endParaRPr sz="1100" b="1" i="0" u="none" strike="noStrike" cap="none">
                <a:solidFill>
                  <a:schemeClr val="dk1"/>
                </a:solidFill>
                <a:latin typeface="Montserrat"/>
                <a:ea typeface="Montserrat"/>
                <a:cs typeface="Montserrat"/>
                <a:sym typeface="Montserrat"/>
              </a:endParaRPr>
            </a:p>
          </p:txBody>
        </p:sp>
        <p:sp>
          <p:nvSpPr>
            <p:cNvPr id="728" name="Google Shape;728;p46"/>
            <p:cNvSpPr txBox="1"/>
            <p:nvPr/>
          </p:nvSpPr>
          <p:spPr>
            <a:xfrm>
              <a:off x="1428904" y="1563059"/>
              <a:ext cx="3622500" cy="326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s-419" sz="1100" b="0" i="0" u="none" strike="noStrike" cap="none">
                  <a:solidFill>
                    <a:schemeClr val="dk1"/>
                  </a:solidFill>
                  <a:latin typeface="Montserrat"/>
                  <a:ea typeface="Montserrat"/>
                  <a:cs typeface="Montserrat"/>
                  <a:sym typeface="Montserrat"/>
                </a:rPr>
                <a:t>Sex imbalance in data repositories: EGA &amp; dbGaP</a:t>
              </a:r>
              <a:endParaRPr sz="1100" b="0" i="0" u="none" strike="noStrike" cap="none">
                <a:solidFill>
                  <a:schemeClr val="dk1"/>
                </a:solidFill>
                <a:latin typeface="Montserrat"/>
                <a:ea typeface="Montserrat"/>
                <a:cs typeface="Montserrat"/>
                <a:sym typeface="Montserrat"/>
              </a:endParaRPr>
            </a:p>
          </p:txBody>
        </p:sp>
      </p:grpSp>
      <p:grpSp>
        <p:nvGrpSpPr>
          <p:cNvPr id="729" name="Google Shape;729;p46"/>
          <p:cNvGrpSpPr/>
          <p:nvPr/>
        </p:nvGrpSpPr>
        <p:grpSpPr>
          <a:xfrm>
            <a:off x="1351037" y="2149988"/>
            <a:ext cx="3586500" cy="494809"/>
            <a:chOff x="1428905" y="1394350"/>
            <a:chExt cx="3586500" cy="494809"/>
          </a:xfrm>
        </p:grpSpPr>
        <p:sp>
          <p:nvSpPr>
            <p:cNvPr id="730" name="Google Shape;730;p46"/>
            <p:cNvSpPr txBox="1"/>
            <p:nvPr/>
          </p:nvSpPr>
          <p:spPr>
            <a:xfrm>
              <a:off x="1428905" y="1394350"/>
              <a:ext cx="3586500" cy="326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s-419" sz="1100" b="1" i="0" u="none" strike="noStrike" cap="none">
                  <a:solidFill>
                    <a:schemeClr val="dk1"/>
                  </a:solidFill>
                  <a:latin typeface="Montserrat"/>
                  <a:ea typeface="Montserrat"/>
                  <a:cs typeface="Montserrat"/>
                  <a:sym typeface="Montserrat"/>
                </a:rPr>
                <a:t>2022 ELIXIR BioHackathon Europe (Paris)</a:t>
              </a:r>
              <a:endParaRPr sz="1100" b="1" i="0" u="none" strike="noStrike" cap="none">
                <a:solidFill>
                  <a:schemeClr val="dk1"/>
                </a:solidFill>
                <a:latin typeface="Montserrat"/>
                <a:ea typeface="Montserrat"/>
                <a:cs typeface="Montserrat"/>
                <a:sym typeface="Montserrat"/>
              </a:endParaRPr>
            </a:p>
          </p:txBody>
        </p:sp>
        <p:sp>
          <p:nvSpPr>
            <p:cNvPr id="731" name="Google Shape;731;p46"/>
            <p:cNvSpPr txBox="1"/>
            <p:nvPr/>
          </p:nvSpPr>
          <p:spPr>
            <a:xfrm>
              <a:off x="1428905" y="1563059"/>
              <a:ext cx="3495300" cy="326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s-419" sz="1100" b="0" i="0" u="none" strike="noStrike" cap="none">
                  <a:solidFill>
                    <a:schemeClr val="dk1"/>
                  </a:solidFill>
                  <a:latin typeface="Montserrat"/>
                  <a:ea typeface="Montserrat"/>
                  <a:cs typeface="Montserrat"/>
                  <a:sym typeface="Montserrat"/>
                </a:rPr>
                <a:t>An AI model to parse scientific articles</a:t>
              </a:r>
              <a:endParaRPr sz="1100" b="0" i="0" u="none" strike="noStrike" cap="none">
                <a:solidFill>
                  <a:schemeClr val="dk1"/>
                </a:solidFill>
                <a:latin typeface="Montserrat"/>
                <a:ea typeface="Montserrat"/>
                <a:cs typeface="Montserrat"/>
                <a:sym typeface="Montserrat"/>
              </a:endParaRPr>
            </a:p>
          </p:txBody>
        </p:sp>
      </p:grpSp>
      <p:grpSp>
        <p:nvGrpSpPr>
          <p:cNvPr id="732" name="Google Shape;732;p46"/>
          <p:cNvGrpSpPr/>
          <p:nvPr/>
        </p:nvGrpSpPr>
        <p:grpSpPr>
          <a:xfrm>
            <a:off x="1351037" y="2942513"/>
            <a:ext cx="3586500" cy="494809"/>
            <a:chOff x="1428905" y="1394350"/>
            <a:chExt cx="3586500" cy="494809"/>
          </a:xfrm>
        </p:grpSpPr>
        <p:sp>
          <p:nvSpPr>
            <p:cNvPr id="733" name="Google Shape;733;p46"/>
            <p:cNvSpPr txBox="1"/>
            <p:nvPr/>
          </p:nvSpPr>
          <p:spPr>
            <a:xfrm>
              <a:off x="1428905" y="1394350"/>
              <a:ext cx="3586500" cy="326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s-419" sz="1100" b="1" i="0" u="none" strike="noStrike" cap="none">
                  <a:solidFill>
                    <a:schemeClr val="dk1"/>
                  </a:solidFill>
                  <a:latin typeface="Montserrat"/>
                  <a:ea typeface="Montserrat"/>
                  <a:cs typeface="Montserrat"/>
                  <a:sym typeface="Montserrat"/>
                </a:rPr>
                <a:t>2023 BioHackathon Germany (Biolefeld)</a:t>
              </a:r>
              <a:endParaRPr sz="1100" b="1" i="0" u="none" strike="noStrike" cap="none">
                <a:solidFill>
                  <a:schemeClr val="dk1"/>
                </a:solidFill>
                <a:latin typeface="Montserrat"/>
                <a:ea typeface="Montserrat"/>
                <a:cs typeface="Montserrat"/>
                <a:sym typeface="Montserrat"/>
              </a:endParaRPr>
            </a:p>
          </p:txBody>
        </p:sp>
        <p:sp>
          <p:nvSpPr>
            <p:cNvPr id="734" name="Google Shape;734;p46"/>
            <p:cNvSpPr txBox="1"/>
            <p:nvPr/>
          </p:nvSpPr>
          <p:spPr>
            <a:xfrm>
              <a:off x="1428905" y="1563059"/>
              <a:ext cx="3495300" cy="326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s-419" sz="1100" b="0" i="0" u="none" strike="noStrike" cap="none">
                  <a:solidFill>
                    <a:schemeClr val="dk1"/>
                  </a:solidFill>
                  <a:latin typeface="Montserrat"/>
                  <a:ea typeface="Montserrat"/>
                  <a:cs typeface="Montserrat"/>
                  <a:sym typeface="Montserrat"/>
                </a:rPr>
                <a:t>An AI model to parse scientific articles</a:t>
              </a:r>
              <a:endParaRPr sz="1100" b="0" i="0" u="none" strike="noStrike" cap="none">
                <a:solidFill>
                  <a:schemeClr val="dk1"/>
                </a:solidFill>
                <a:latin typeface="Montserrat"/>
                <a:ea typeface="Montserrat"/>
                <a:cs typeface="Montserrat"/>
                <a:sym typeface="Montserrat"/>
              </a:endParaRPr>
            </a:p>
          </p:txBody>
        </p:sp>
      </p:grpSp>
      <p:grpSp>
        <p:nvGrpSpPr>
          <p:cNvPr id="735" name="Google Shape;735;p46"/>
          <p:cNvGrpSpPr/>
          <p:nvPr/>
        </p:nvGrpSpPr>
        <p:grpSpPr>
          <a:xfrm>
            <a:off x="1351037" y="3735038"/>
            <a:ext cx="3586500" cy="494809"/>
            <a:chOff x="1428905" y="1394350"/>
            <a:chExt cx="3586500" cy="494809"/>
          </a:xfrm>
        </p:grpSpPr>
        <p:sp>
          <p:nvSpPr>
            <p:cNvPr id="736" name="Google Shape;736;p46"/>
            <p:cNvSpPr txBox="1"/>
            <p:nvPr/>
          </p:nvSpPr>
          <p:spPr>
            <a:xfrm>
              <a:off x="1428905" y="1394350"/>
              <a:ext cx="3586500" cy="326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s-419" sz="1100" b="1" i="0" u="none" strike="noStrike" cap="none">
                  <a:solidFill>
                    <a:schemeClr val="dk1"/>
                  </a:solidFill>
                  <a:latin typeface="Montserrat"/>
                  <a:ea typeface="Montserrat"/>
                  <a:cs typeface="Montserrat"/>
                  <a:sym typeface="Montserrat"/>
                </a:rPr>
                <a:t>2024 ELIXIR BioHackathon Europe (Barcelona)</a:t>
              </a:r>
              <a:endParaRPr sz="1100" b="1" i="0" u="none" strike="noStrike" cap="none">
                <a:solidFill>
                  <a:schemeClr val="dk1"/>
                </a:solidFill>
                <a:latin typeface="Montserrat"/>
                <a:ea typeface="Montserrat"/>
                <a:cs typeface="Montserrat"/>
                <a:sym typeface="Montserrat"/>
              </a:endParaRPr>
            </a:p>
          </p:txBody>
        </p:sp>
        <p:sp>
          <p:nvSpPr>
            <p:cNvPr id="737" name="Google Shape;737;p46"/>
            <p:cNvSpPr txBox="1"/>
            <p:nvPr/>
          </p:nvSpPr>
          <p:spPr>
            <a:xfrm>
              <a:off x="1428905" y="1563059"/>
              <a:ext cx="3495300" cy="326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s-419" sz="1100" b="0" i="0" u="none" strike="noStrike" cap="none">
                  <a:solidFill>
                    <a:schemeClr val="dk1"/>
                  </a:solidFill>
                  <a:latin typeface="Montserrat"/>
                  <a:ea typeface="Montserrat"/>
                  <a:cs typeface="Montserrat"/>
                  <a:sym typeface="Montserrat"/>
                </a:rPr>
                <a:t>Gender representation in ELIXIR articles</a:t>
              </a:r>
              <a:endParaRPr sz="1100" b="0" i="0" u="none" strike="noStrike" cap="none">
                <a:solidFill>
                  <a:schemeClr val="dk1"/>
                </a:solidFill>
                <a:latin typeface="Montserrat"/>
                <a:ea typeface="Montserrat"/>
                <a:cs typeface="Montserrat"/>
                <a:sym typeface="Montserrat"/>
              </a:endParaRPr>
            </a:p>
          </p:txBody>
        </p:sp>
      </p:grpSp>
      <p:pic>
        <p:nvPicPr>
          <p:cNvPr id="738" name="Google Shape;738;p46"/>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7118502" y="217875"/>
            <a:ext cx="765144" cy="3260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122"/>
        <p:cNvGrpSpPr/>
        <p:nvPr/>
      </p:nvGrpSpPr>
      <p:grpSpPr>
        <a:xfrm>
          <a:off x="0" y="0"/>
          <a:ext cx="0" cy="0"/>
          <a:chOff x="0" y="0"/>
          <a:chExt cx="0" cy="0"/>
        </a:xfrm>
      </p:grpSpPr>
      <p:sp>
        <p:nvSpPr>
          <p:cNvPr id="123" name="Google Shape;123;p20"/>
          <p:cNvSpPr/>
          <p:nvPr/>
        </p:nvSpPr>
        <p:spPr>
          <a:xfrm>
            <a:off x="5755361" y="4036688"/>
            <a:ext cx="1915417" cy="656031"/>
          </a:xfrm>
          <a:custGeom>
            <a:avLst/>
            <a:gdLst/>
            <a:ahLst/>
            <a:cxnLst/>
            <a:rect l="l" t="t" r="r" b="b"/>
            <a:pathLst>
              <a:path w="3830834" h="1312061" extrusionOk="0">
                <a:moveTo>
                  <a:pt x="0" y="0"/>
                </a:moveTo>
                <a:lnTo>
                  <a:pt x="3830835" y="0"/>
                </a:lnTo>
                <a:lnTo>
                  <a:pt x="3830835" y="1312061"/>
                </a:lnTo>
                <a:lnTo>
                  <a:pt x="0" y="1312061"/>
                </a:lnTo>
                <a:lnTo>
                  <a:pt x="0" y="0"/>
                </a:lnTo>
                <a:close/>
              </a:path>
            </a:pathLst>
          </a:custGeom>
          <a:blipFill rotWithShape="1">
            <a:blip r:embed="rId3" cstate="screen">
              <a:alphaModFix/>
              <a:extLst>
                <a:ext uri="{28A0092B-C50C-407E-A947-70E740481C1C}">
                  <a14:useLocalDpi xmlns:a14="http://schemas.microsoft.com/office/drawing/2010/main"/>
                </a:ext>
              </a:extLst>
            </a:blip>
            <a:stretch>
              <a:fillRect/>
            </a:stretch>
          </a:blipFill>
          <a:ln>
            <a:noFill/>
          </a:ln>
        </p:spPr>
        <p:txBody>
          <a:bodyPr/>
          <a:lstStyle/>
          <a:p>
            <a:endParaRPr lang="es-ES"/>
          </a:p>
        </p:txBody>
      </p:sp>
      <p:grpSp>
        <p:nvGrpSpPr>
          <p:cNvPr id="124" name="Google Shape;124;p20"/>
          <p:cNvGrpSpPr/>
          <p:nvPr/>
        </p:nvGrpSpPr>
        <p:grpSpPr>
          <a:xfrm>
            <a:off x="307507" y="-54435"/>
            <a:ext cx="8392118" cy="840602"/>
            <a:chOff x="0" y="-152400"/>
            <a:chExt cx="4303871" cy="431100"/>
          </a:xfrm>
        </p:grpSpPr>
        <p:sp>
          <p:nvSpPr>
            <p:cNvPr id="125" name="Google Shape;125;p20"/>
            <p:cNvSpPr/>
            <p:nvPr/>
          </p:nvSpPr>
          <p:spPr>
            <a:xfrm>
              <a:off x="0" y="0"/>
              <a:ext cx="4303871" cy="278608"/>
            </a:xfrm>
            <a:custGeom>
              <a:avLst/>
              <a:gdLst/>
              <a:ahLst/>
              <a:cxnLst/>
              <a:rect l="l" t="t" r="r" b="b"/>
              <a:pathLst>
                <a:path w="4303871" h="278608" extrusionOk="0">
                  <a:moveTo>
                    <a:pt x="0" y="0"/>
                  </a:moveTo>
                  <a:lnTo>
                    <a:pt x="4303871" y="0"/>
                  </a:lnTo>
                  <a:lnTo>
                    <a:pt x="4303871" y="278608"/>
                  </a:lnTo>
                  <a:lnTo>
                    <a:pt x="0" y="278608"/>
                  </a:lnTo>
                  <a:close/>
                </a:path>
              </a:pathLst>
            </a:custGeom>
            <a:solidFill>
              <a:srgbClr val="000000">
                <a:alpha val="0"/>
              </a:srgbClr>
            </a:solidFill>
            <a:ln>
              <a:noFill/>
            </a:ln>
          </p:spPr>
          <p:txBody>
            <a:bodyPr/>
            <a:lstStyle/>
            <a:p>
              <a:endParaRPr lang="es-ES"/>
            </a:p>
          </p:txBody>
        </p:sp>
        <p:sp>
          <p:nvSpPr>
            <p:cNvPr id="126" name="Google Shape;126;p20"/>
            <p:cNvSpPr txBox="1"/>
            <p:nvPr/>
          </p:nvSpPr>
          <p:spPr>
            <a:xfrm>
              <a:off x="0" y="-152400"/>
              <a:ext cx="4303800" cy="431100"/>
            </a:xfrm>
            <a:prstGeom prst="rect">
              <a:avLst/>
            </a:prstGeom>
            <a:noFill/>
            <a:ln>
              <a:noFill/>
            </a:ln>
          </p:spPr>
          <p:txBody>
            <a:bodyPr spcFirstLastPara="1" wrap="square" lIns="0" tIns="0" rIns="0" bIns="0" anchor="b" anchorCtr="0">
              <a:noAutofit/>
            </a:bodyPr>
            <a:lstStyle/>
            <a:p>
              <a:pPr marL="0" marR="0" lvl="0" indent="0" algn="l" rtl="0">
                <a:lnSpc>
                  <a:spcPct val="157012"/>
                </a:lnSpc>
                <a:spcBef>
                  <a:spcPts val="0"/>
                </a:spcBef>
                <a:spcAft>
                  <a:spcPts val="0"/>
                </a:spcAft>
                <a:buNone/>
              </a:pPr>
              <a:r>
                <a:rPr lang="es-419" sz="2200" b="1"/>
                <a:t>MY TRAJECTORY</a:t>
              </a:r>
              <a:endParaRPr sz="700"/>
            </a:p>
          </p:txBody>
        </p:sp>
      </p:grpSp>
      <p:grpSp>
        <p:nvGrpSpPr>
          <p:cNvPr id="127" name="Google Shape;127;p20"/>
          <p:cNvGrpSpPr/>
          <p:nvPr/>
        </p:nvGrpSpPr>
        <p:grpSpPr>
          <a:xfrm rot="-5400000">
            <a:off x="4354612" y="-1624159"/>
            <a:ext cx="434728" cy="8391820"/>
            <a:chOff x="0" y="0"/>
            <a:chExt cx="614283" cy="11857878"/>
          </a:xfrm>
        </p:grpSpPr>
        <p:sp>
          <p:nvSpPr>
            <p:cNvPr id="128" name="Google Shape;128;p20"/>
            <p:cNvSpPr/>
            <p:nvPr/>
          </p:nvSpPr>
          <p:spPr>
            <a:xfrm>
              <a:off x="0" y="0"/>
              <a:ext cx="614283" cy="11857878"/>
            </a:xfrm>
            <a:custGeom>
              <a:avLst/>
              <a:gdLst/>
              <a:ahLst/>
              <a:cxnLst/>
              <a:rect l="l" t="t" r="r" b="b"/>
              <a:pathLst>
                <a:path w="614283" h="11857878" extrusionOk="0">
                  <a:moveTo>
                    <a:pt x="307142" y="11857878"/>
                  </a:moveTo>
                  <a:lnTo>
                    <a:pt x="0" y="11451478"/>
                  </a:lnTo>
                  <a:lnTo>
                    <a:pt x="203200" y="11451478"/>
                  </a:lnTo>
                  <a:lnTo>
                    <a:pt x="203200" y="0"/>
                  </a:lnTo>
                  <a:lnTo>
                    <a:pt x="411083" y="0"/>
                  </a:lnTo>
                  <a:lnTo>
                    <a:pt x="411083" y="11451478"/>
                  </a:lnTo>
                  <a:lnTo>
                    <a:pt x="614283" y="11451478"/>
                  </a:lnTo>
                  <a:lnTo>
                    <a:pt x="307142" y="11857878"/>
                  </a:lnTo>
                  <a:close/>
                </a:path>
              </a:pathLst>
            </a:custGeom>
            <a:solidFill>
              <a:srgbClr val="000000"/>
            </a:solidFill>
            <a:ln>
              <a:noFill/>
            </a:ln>
          </p:spPr>
          <p:txBody>
            <a:bodyPr/>
            <a:lstStyle/>
            <a:p>
              <a:endParaRPr lang="es-ES"/>
            </a:p>
          </p:txBody>
        </p:sp>
        <p:sp>
          <p:nvSpPr>
            <p:cNvPr id="129" name="Google Shape;129;p20"/>
            <p:cNvSpPr txBox="1"/>
            <p:nvPr/>
          </p:nvSpPr>
          <p:spPr>
            <a:xfrm>
              <a:off x="203200" y="9525"/>
              <a:ext cx="207900" cy="11746800"/>
            </a:xfrm>
            <a:prstGeom prst="rect">
              <a:avLst/>
            </a:prstGeom>
            <a:noFill/>
            <a:ln>
              <a:noFill/>
            </a:ln>
          </p:spPr>
          <p:txBody>
            <a:bodyPr spcFirstLastPara="1" wrap="square" lIns="25400" tIns="25400" rIns="25400" bIns="25400" anchor="ctr" anchorCtr="0">
              <a:noAutofit/>
            </a:bodyPr>
            <a:lstStyle/>
            <a:p>
              <a:pPr marL="0" marR="0" lvl="0" indent="0" algn="ctr" rtl="0">
                <a:lnSpc>
                  <a:spcPct val="117833"/>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sp>
        <p:nvSpPr>
          <p:cNvPr id="130" name="Google Shape;130;p20"/>
          <p:cNvSpPr/>
          <p:nvPr/>
        </p:nvSpPr>
        <p:spPr>
          <a:xfrm>
            <a:off x="510771" y="4063377"/>
            <a:ext cx="1672309" cy="608112"/>
          </a:xfrm>
          <a:custGeom>
            <a:avLst/>
            <a:gdLst/>
            <a:ahLst/>
            <a:cxnLst/>
            <a:rect l="l" t="t" r="r" b="b"/>
            <a:pathLst>
              <a:path w="3344617" h="1216224" extrusionOk="0">
                <a:moveTo>
                  <a:pt x="0" y="0"/>
                </a:moveTo>
                <a:lnTo>
                  <a:pt x="3344617" y="0"/>
                </a:lnTo>
                <a:lnTo>
                  <a:pt x="3344617" y="1216225"/>
                </a:lnTo>
                <a:lnTo>
                  <a:pt x="0" y="1216225"/>
                </a:lnTo>
                <a:lnTo>
                  <a:pt x="0" y="0"/>
                </a:lnTo>
                <a:close/>
              </a:path>
            </a:pathLst>
          </a:custGeom>
          <a:blipFill rotWithShape="1">
            <a:blip r:embed="rId4" cstate="screen">
              <a:alphaModFix/>
              <a:extLst>
                <a:ext uri="{28A0092B-C50C-407E-A947-70E740481C1C}">
                  <a14:useLocalDpi xmlns:a14="http://schemas.microsoft.com/office/drawing/2010/main"/>
                </a:ext>
              </a:extLst>
            </a:blip>
            <a:stretch>
              <a:fillRect/>
            </a:stretch>
          </a:blipFill>
          <a:ln>
            <a:noFill/>
          </a:ln>
        </p:spPr>
        <p:txBody>
          <a:bodyPr/>
          <a:lstStyle/>
          <a:p>
            <a:endParaRPr lang="es-ES"/>
          </a:p>
        </p:txBody>
      </p:sp>
      <p:sp>
        <p:nvSpPr>
          <p:cNvPr id="131" name="Google Shape;131;p20"/>
          <p:cNvSpPr/>
          <p:nvPr/>
        </p:nvSpPr>
        <p:spPr>
          <a:xfrm>
            <a:off x="3827858" y="1107945"/>
            <a:ext cx="1174981" cy="615262"/>
          </a:xfrm>
          <a:custGeom>
            <a:avLst/>
            <a:gdLst/>
            <a:ahLst/>
            <a:cxnLst/>
            <a:rect l="l" t="t" r="r" b="b"/>
            <a:pathLst>
              <a:path w="2349961" h="1230524" extrusionOk="0">
                <a:moveTo>
                  <a:pt x="0" y="0"/>
                </a:moveTo>
                <a:lnTo>
                  <a:pt x="2349960" y="0"/>
                </a:lnTo>
                <a:lnTo>
                  <a:pt x="2349960" y="1230523"/>
                </a:lnTo>
                <a:lnTo>
                  <a:pt x="0" y="1230523"/>
                </a:lnTo>
                <a:lnTo>
                  <a:pt x="0" y="0"/>
                </a:lnTo>
                <a:close/>
              </a:path>
            </a:pathLst>
          </a:custGeom>
          <a:blipFill rotWithShape="1">
            <a:blip r:embed="rId5" cstate="screen">
              <a:alphaModFix/>
              <a:extLst>
                <a:ext uri="{28A0092B-C50C-407E-A947-70E740481C1C}">
                  <a14:useLocalDpi xmlns:a14="http://schemas.microsoft.com/office/drawing/2010/main"/>
                </a:ext>
              </a:extLst>
            </a:blip>
            <a:stretch>
              <a:fillRect/>
            </a:stretch>
          </a:blipFill>
          <a:ln>
            <a:noFill/>
          </a:ln>
        </p:spPr>
        <p:txBody>
          <a:bodyPr/>
          <a:lstStyle/>
          <a:p>
            <a:endParaRPr lang="es-ES"/>
          </a:p>
        </p:txBody>
      </p:sp>
      <p:sp>
        <p:nvSpPr>
          <p:cNvPr id="132" name="Google Shape;132;p20"/>
          <p:cNvSpPr/>
          <p:nvPr/>
        </p:nvSpPr>
        <p:spPr>
          <a:xfrm>
            <a:off x="7075559" y="1182477"/>
            <a:ext cx="1814017" cy="451733"/>
          </a:xfrm>
          <a:custGeom>
            <a:avLst/>
            <a:gdLst/>
            <a:ahLst/>
            <a:cxnLst/>
            <a:rect l="l" t="t" r="r" b="b"/>
            <a:pathLst>
              <a:path w="3628033" h="903465" extrusionOk="0">
                <a:moveTo>
                  <a:pt x="0" y="0"/>
                </a:moveTo>
                <a:lnTo>
                  <a:pt x="3628033" y="0"/>
                </a:lnTo>
                <a:lnTo>
                  <a:pt x="3628033" y="903465"/>
                </a:lnTo>
                <a:lnTo>
                  <a:pt x="0" y="903465"/>
                </a:lnTo>
                <a:lnTo>
                  <a:pt x="0" y="0"/>
                </a:lnTo>
                <a:close/>
              </a:path>
            </a:pathLst>
          </a:custGeom>
          <a:blipFill rotWithShape="1">
            <a:blip r:embed="rId6" cstate="screen">
              <a:alphaModFix/>
              <a:extLst>
                <a:ext uri="{28A0092B-C50C-407E-A947-70E740481C1C}">
                  <a14:useLocalDpi xmlns:a14="http://schemas.microsoft.com/office/drawing/2010/main"/>
                </a:ext>
              </a:extLst>
            </a:blip>
            <a:stretch>
              <a:fillRect/>
            </a:stretch>
          </a:blipFill>
          <a:ln>
            <a:noFill/>
          </a:ln>
        </p:spPr>
        <p:txBody>
          <a:bodyPr/>
          <a:lstStyle/>
          <a:p>
            <a:endParaRPr lang="es-ES"/>
          </a:p>
        </p:txBody>
      </p:sp>
      <p:sp>
        <p:nvSpPr>
          <p:cNvPr id="133" name="Google Shape;133;p20"/>
          <p:cNvSpPr/>
          <p:nvPr/>
        </p:nvSpPr>
        <p:spPr>
          <a:xfrm>
            <a:off x="3387462" y="4149986"/>
            <a:ext cx="1932449" cy="429433"/>
          </a:xfrm>
          <a:custGeom>
            <a:avLst/>
            <a:gdLst/>
            <a:ahLst/>
            <a:cxnLst/>
            <a:rect l="l" t="t" r="r" b="b"/>
            <a:pathLst>
              <a:path w="3864898" h="858866" extrusionOk="0">
                <a:moveTo>
                  <a:pt x="0" y="0"/>
                </a:moveTo>
                <a:lnTo>
                  <a:pt x="3864898" y="0"/>
                </a:lnTo>
                <a:lnTo>
                  <a:pt x="3864898" y="858867"/>
                </a:lnTo>
                <a:lnTo>
                  <a:pt x="0" y="858867"/>
                </a:lnTo>
                <a:lnTo>
                  <a:pt x="0" y="0"/>
                </a:lnTo>
                <a:close/>
              </a:path>
            </a:pathLst>
          </a:custGeom>
          <a:blipFill rotWithShape="1">
            <a:blip r:embed="rId7" cstate="screen">
              <a:alphaModFix/>
              <a:extLst>
                <a:ext uri="{28A0092B-C50C-407E-A947-70E740481C1C}">
                  <a14:useLocalDpi xmlns:a14="http://schemas.microsoft.com/office/drawing/2010/main"/>
                </a:ext>
              </a:extLst>
            </a:blip>
            <a:stretch>
              <a:fillRect/>
            </a:stretch>
          </a:blipFill>
          <a:ln>
            <a:noFill/>
          </a:ln>
        </p:spPr>
        <p:txBody>
          <a:bodyPr/>
          <a:lstStyle/>
          <a:p>
            <a:endParaRPr lang="es-ES"/>
          </a:p>
        </p:txBody>
      </p:sp>
      <p:grpSp>
        <p:nvGrpSpPr>
          <p:cNvPr id="134" name="Google Shape;134;p20"/>
          <p:cNvGrpSpPr/>
          <p:nvPr/>
        </p:nvGrpSpPr>
        <p:grpSpPr>
          <a:xfrm>
            <a:off x="510771" y="3423315"/>
            <a:ext cx="1672364" cy="623705"/>
            <a:chOff x="0" y="0"/>
            <a:chExt cx="880887" cy="328525"/>
          </a:xfrm>
        </p:grpSpPr>
        <p:sp>
          <p:nvSpPr>
            <p:cNvPr id="135" name="Google Shape;135;p20"/>
            <p:cNvSpPr/>
            <p:nvPr/>
          </p:nvSpPr>
          <p:spPr>
            <a:xfrm>
              <a:off x="0" y="0"/>
              <a:ext cx="880887" cy="328525"/>
            </a:xfrm>
            <a:custGeom>
              <a:avLst/>
              <a:gdLst/>
              <a:ahLst/>
              <a:cxnLst/>
              <a:rect l="l" t="t" r="r" b="b"/>
              <a:pathLst>
                <a:path w="880887" h="328525" extrusionOk="0">
                  <a:moveTo>
                    <a:pt x="0" y="0"/>
                  </a:moveTo>
                  <a:lnTo>
                    <a:pt x="880887" y="0"/>
                  </a:lnTo>
                  <a:lnTo>
                    <a:pt x="880887" y="328525"/>
                  </a:lnTo>
                  <a:lnTo>
                    <a:pt x="0" y="328525"/>
                  </a:lnTo>
                  <a:close/>
                </a:path>
              </a:pathLst>
            </a:custGeom>
            <a:solidFill>
              <a:srgbClr val="D9D9D9"/>
            </a:solidFill>
            <a:ln>
              <a:noFill/>
            </a:ln>
          </p:spPr>
          <p:txBody>
            <a:bodyPr/>
            <a:lstStyle/>
            <a:p>
              <a:endParaRPr lang="es-ES"/>
            </a:p>
          </p:txBody>
        </p:sp>
        <p:sp>
          <p:nvSpPr>
            <p:cNvPr id="136" name="Google Shape;136;p20"/>
            <p:cNvSpPr txBox="1"/>
            <p:nvPr/>
          </p:nvSpPr>
          <p:spPr>
            <a:xfrm>
              <a:off x="0" y="0"/>
              <a:ext cx="880800" cy="328500"/>
            </a:xfrm>
            <a:prstGeom prst="rect">
              <a:avLst/>
            </a:prstGeom>
            <a:noFill/>
            <a:ln>
              <a:noFill/>
            </a:ln>
          </p:spPr>
          <p:txBody>
            <a:bodyPr spcFirstLastPara="1" wrap="square" lIns="25400" tIns="25400" rIns="25400" bIns="25400" anchor="ctr" anchorCtr="0">
              <a:noAutofit/>
            </a:bodyPr>
            <a:lstStyle/>
            <a:p>
              <a:pPr marL="0" marR="0" lvl="0" indent="0" algn="ctr" rtl="0">
                <a:lnSpc>
                  <a:spcPct val="119016"/>
                </a:lnSpc>
                <a:spcBef>
                  <a:spcPts val="0"/>
                </a:spcBef>
                <a:spcAft>
                  <a:spcPts val="0"/>
                </a:spcAft>
                <a:buNone/>
              </a:pPr>
              <a:r>
                <a:rPr lang="es-419" sz="1300" b="1" i="0" u="none" strike="noStrike" cap="none">
                  <a:solidFill>
                    <a:srgbClr val="000000"/>
                  </a:solidFill>
                  <a:latin typeface="Arial"/>
                  <a:ea typeface="Arial"/>
                  <a:cs typeface="Arial"/>
                  <a:sym typeface="Arial"/>
                </a:rPr>
                <a:t>Grado en Medicina Celular y Molecular</a:t>
              </a:r>
              <a:endParaRPr sz="700"/>
            </a:p>
          </p:txBody>
        </p:sp>
      </p:grpSp>
      <p:grpSp>
        <p:nvGrpSpPr>
          <p:cNvPr id="137" name="Google Shape;137;p20"/>
          <p:cNvGrpSpPr/>
          <p:nvPr/>
        </p:nvGrpSpPr>
        <p:grpSpPr>
          <a:xfrm>
            <a:off x="1024095" y="2571750"/>
            <a:ext cx="645663" cy="851563"/>
            <a:chOff x="0" y="0"/>
            <a:chExt cx="1721767" cy="2270833"/>
          </a:xfrm>
        </p:grpSpPr>
        <p:grpSp>
          <p:nvGrpSpPr>
            <p:cNvPr id="138" name="Google Shape;138;p20"/>
            <p:cNvGrpSpPr/>
            <p:nvPr/>
          </p:nvGrpSpPr>
          <p:grpSpPr>
            <a:xfrm>
              <a:off x="0" y="1430541"/>
              <a:ext cx="1721767" cy="840292"/>
              <a:chOff x="0" y="0"/>
              <a:chExt cx="2516100" cy="1227959"/>
            </a:xfrm>
          </p:grpSpPr>
          <p:sp>
            <p:nvSpPr>
              <p:cNvPr id="139" name="Google Shape;139;p20"/>
              <p:cNvSpPr/>
              <p:nvPr/>
            </p:nvSpPr>
            <p:spPr>
              <a:xfrm>
                <a:off x="0" y="0"/>
                <a:ext cx="2516069" cy="1227959"/>
              </a:xfrm>
              <a:custGeom>
                <a:avLst/>
                <a:gdLst/>
                <a:ahLst/>
                <a:cxnLst/>
                <a:rect l="l" t="t" r="r" b="b"/>
                <a:pathLst>
                  <a:path w="2516069" h="1227959" extrusionOk="0">
                    <a:moveTo>
                      <a:pt x="0" y="0"/>
                    </a:moveTo>
                    <a:lnTo>
                      <a:pt x="2516069" y="0"/>
                    </a:lnTo>
                    <a:lnTo>
                      <a:pt x="2516069" y="1227959"/>
                    </a:lnTo>
                    <a:lnTo>
                      <a:pt x="0" y="1227959"/>
                    </a:lnTo>
                    <a:close/>
                  </a:path>
                </a:pathLst>
              </a:custGeom>
              <a:solidFill>
                <a:srgbClr val="000000"/>
              </a:solidFill>
              <a:ln>
                <a:noFill/>
              </a:ln>
            </p:spPr>
            <p:txBody>
              <a:bodyPr/>
              <a:lstStyle/>
              <a:p>
                <a:endParaRPr lang="es-ES"/>
              </a:p>
            </p:txBody>
          </p:sp>
          <p:sp>
            <p:nvSpPr>
              <p:cNvPr id="140" name="Google Shape;140;p20"/>
              <p:cNvSpPr txBox="1"/>
              <p:nvPr/>
            </p:nvSpPr>
            <p:spPr>
              <a:xfrm>
                <a:off x="0" y="0"/>
                <a:ext cx="2516100" cy="1227900"/>
              </a:xfrm>
              <a:prstGeom prst="rect">
                <a:avLst/>
              </a:prstGeom>
              <a:noFill/>
              <a:ln>
                <a:noFill/>
              </a:ln>
            </p:spPr>
            <p:txBody>
              <a:bodyPr spcFirstLastPara="1" wrap="square" lIns="25400" tIns="25400" rIns="25400" bIns="25400" anchor="ctr" anchorCtr="0">
                <a:noAutofit/>
              </a:bodyPr>
              <a:lstStyle/>
              <a:p>
                <a:pPr marL="0" marR="0" lvl="0" indent="0" algn="ctr" rtl="0">
                  <a:lnSpc>
                    <a:spcPct val="119015"/>
                  </a:lnSpc>
                  <a:spcBef>
                    <a:spcPts val="0"/>
                  </a:spcBef>
                  <a:spcAft>
                    <a:spcPts val="0"/>
                  </a:spcAft>
                  <a:buNone/>
                </a:pPr>
                <a:r>
                  <a:rPr lang="es-419" sz="1300" b="1" i="0" u="none" strike="noStrike" cap="none">
                    <a:solidFill>
                      <a:srgbClr val="FEFEFE"/>
                    </a:solidFill>
                    <a:latin typeface="Open Sans"/>
                    <a:ea typeface="Open Sans"/>
                    <a:cs typeface="Open Sans"/>
                    <a:sym typeface="Open Sans"/>
                  </a:rPr>
                  <a:t>2019</a:t>
                </a:r>
                <a:endParaRPr sz="700"/>
              </a:p>
            </p:txBody>
          </p:sp>
        </p:grpSp>
        <p:grpSp>
          <p:nvGrpSpPr>
            <p:cNvPr id="141" name="Google Shape;141;p20"/>
            <p:cNvGrpSpPr/>
            <p:nvPr/>
          </p:nvGrpSpPr>
          <p:grpSpPr>
            <a:xfrm>
              <a:off x="780763" y="0"/>
              <a:ext cx="160988" cy="1679621"/>
              <a:chOff x="0" y="0"/>
              <a:chExt cx="31800" cy="331777"/>
            </a:xfrm>
          </p:grpSpPr>
          <p:sp>
            <p:nvSpPr>
              <p:cNvPr id="142" name="Google Shape;142;p20"/>
              <p:cNvSpPr/>
              <p:nvPr/>
            </p:nvSpPr>
            <p:spPr>
              <a:xfrm>
                <a:off x="0" y="0"/>
                <a:ext cx="31651" cy="331777"/>
              </a:xfrm>
              <a:custGeom>
                <a:avLst/>
                <a:gdLst/>
                <a:ahLst/>
                <a:cxnLst/>
                <a:rect l="l" t="t" r="r" b="b"/>
                <a:pathLst>
                  <a:path w="31651" h="331777" extrusionOk="0">
                    <a:moveTo>
                      <a:pt x="0" y="0"/>
                    </a:moveTo>
                    <a:lnTo>
                      <a:pt x="31651" y="0"/>
                    </a:lnTo>
                    <a:lnTo>
                      <a:pt x="31651" y="331777"/>
                    </a:lnTo>
                    <a:lnTo>
                      <a:pt x="0" y="331777"/>
                    </a:lnTo>
                    <a:close/>
                  </a:path>
                </a:pathLst>
              </a:custGeom>
              <a:solidFill>
                <a:srgbClr val="000000"/>
              </a:solidFill>
              <a:ln>
                <a:noFill/>
              </a:ln>
            </p:spPr>
            <p:txBody>
              <a:bodyPr/>
              <a:lstStyle/>
              <a:p>
                <a:endParaRPr lang="es-ES"/>
              </a:p>
            </p:txBody>
          </p:sp>
          <p:sp>
            <p:nvSpPr>
              <p:cNvPr id="143" name="Google Shape;143;p20"/>
              <p:cNvSpPr txBox="1"/>
              <p:nvPr/>
            </p:nvSpPr>
            <p:spPr>
              <a:xfrm>
                <a:off x="0" y="9525"/>
                <a:ext cx="31800" cy="322200"/>
              </a:xfrm>
              <a:prstGeom prst="rect">
                <a:avLst/>
              </a:prstGeom>
              <a:noFill/>
              <a:ln>
                <a:noFill/>
              </a:ln>
            </p:spPr>
            <p:txBody>
              <a:bodyPr spcFirstLastPara="1" wrap="square" lIns="25400" tIns="25400" rIns="25400" bIns="25400" anchor="ctr" anchorCtr="0">
                <a:noAutofit/>
              </a:bodyPr>
              <a:lstStyle/>
              <a:p>
                <a:pPr marL="0" marR="0" lvl="0" indent="0" algn="ctr" rtl="0">
                  <a:lnSpc>
                    <a:spcPct val="117833"/>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grpSp>
        <p:nvGrpSpPr>
          <p:cNvPr id="144" name="Google Shape;144;p20"/>
          <p:cNvGrpSpPr/>
          <p:nvPr/>
        </p:nvGrpSpPr>
        <p:grpSpPr>
          <a:xfrm>
            <a:off x="2067884" y="1720185"/>
            <a:ext cx="645663" cy="851565"/>
            <a:chOff x="0" y="0"/>
            <a:chExt cx="1721767" cy="2270840"/>
          </a:xfrm>
        </p:grpSpPr>
        <p:grpSp>
          <p:nvGrpSpPr>
            <p:cNvPr id="145" name="Google Shape;145;p20"/>
            <p:cNvGrpSpPr/>
            <p:nvPr/>
          </p:nvGrpSpPr>
          <p:grpSpPr>
            <a:xfrm>
              <a:off x="0" y="0"/>
              <a:ext cx="1721767" cy="840292"/>
              <a:chOff x="0" y="0"/>
              <a:chExt cx="2516100" cy="1227959"/>
            </a:xfrm>
          </p:grpSpPr>
          <p:sp>
            <p:nvSpPr>
              <p:cNvPr id="146" name="Google Shape;146;p20"/>
              <p:cNvSpPr/>
              <p:nvPr/>
            </p:nvSpPr>
            <p:spPr>
              <a:xfrm>
                <a:off x="0" y="0"/>
                <a:ext cx="2516069" cy="1227959"/>
              </a:xfrm>
              <a:custGeom>
                <a:avLst/>
                <a:gdLst/>
                <a:ahLst/>
                <a:cxnLst/>
                <a:rect l="l" t="t" r="r" b="b"/>
                <a:pathLst>
                  <a:path w="2516069" h="1227959" extrusionOk="0">
                    <a:moveTo>
                      <a:pt x="0" y="0"/>
                    </a:moveTo>
                    <a:lnTo>
                      <a:pt x="2516069" y="0"/>
                    </a:lnTo>
                    <a:lnTo>
                      <a:pt x="2516069" y="1227959"/>
                    </a:lnTo>
                    <a:lnTo>
                      <a:pt x="0" y="1227959"/>
                    </a:lnTo>
                    <a:close/>
                  </a:path>
                </a:pathLst>
              </a:custGeom>
              <a:solidFill>
                <a:srgbClr val="000000"/>
              </a:solidFill>
              <a:ln>
                <a:noFill/>
              </a:ln>
            </p:spPr>
            <p:txBody>
              <a:bodyPr/>
              <a:lstStyle/>
              <a:p>
                <a:endParaRPr lang="es-ES"/>
              </a:p>
            </p:txBody>
          </p:sp>
          <p:sp>
            <p:nvSpPr>
              <p:cNvPr id="147" name="Google Shape;147;p20"/>
              <p:cNvSpPr txBox="1"/>
              <p:nvPr/>
            </p:nvSpPr>
            <p:spPr>
              <a:xfrm>
                <a:off x="0" y="0"/>
                <a:ext cx="2516100" cy="1227900"/>
              </a:xfrm>
              <a:prstGeom prst="rect">
                <a:avLst/>
              </a:prstGeom>
              <a:noFill/>
              <a:ln>
                <a:noFill/>
              </a:ln>
            </p:spPr>
            <p:txBody>
              <a:bodyPr spcFirstLastPara="1" wrap="square" lIns="25400" tIns="25400" rIns="25400" bIns="25400" anchor="ctr" anchorCtr="0">
                <a:noAutofit/>
              </a:bodyPr>
              <a:lstStyle/>
              <a:p>
                <a:pPr marL="0" marR="0" lvl="0" indent="0" algn="ctr" rtl="0">
                  <a:lnSpc>
                    <a:spcPct val="119015"/>
                  </a:lnSpc>
                  <a:spcBef>
                    <a:spcPts val="0"/>
                  </a:spcBef>
                  <a:spcAft>
                    <a:spcPts val="0"/>
                  </a:spcAft>
                  <a:buNone/>
                </a:pPr>
                <a:r>
                  <a:rPr lang="es-419" sz="1300" b="1" i="0" u="none" strike="noStrike" cap="none">
                    <a:solidFill>
                      <a:srgbClr val="FEFEFE"/>
                    </a:solidFill>
                    <a:latin typeface="Open Sans"/>
                    <a:ea typeface="Open Sans"/>
                    <a:cs typeface="Open Sans"/>
                    <a:sym typeface="Open Sans"/>
                  </a:rPr>
                  <a:t>2020</a:t>
                </a:r>
                <a:endParaRPr sz="700"/>
              </a:p>
            </p:txBody>
          </p:sp>
        </p:grpSp>
        <p:grpSp>
          <p:nvGrpSpPr>
            <p:cNvPr id="148" name="Google Shape;148;p20"/>
            <p:cNvGrpSpPr/>
            <p:nvPr/>
          </p:nvGrpSpPr>
          <p:grpSpPr>
            <a:xfrm rot="10800000">
              <a:off x="780009" y="591219"/>
              <a:ext cx="160988" cy="1679621"/>
              <a:chOff x="0" y="0"/>
              <a:chExt cx="31800" cy="331777"/>
            </a:xfrm>
          </p:grpSpPr>
          <p:sp>
            <p:nvSpPr>
              <p:cNvPr id="149" name="Google Shape;149;p20"/>
              <p:cNvSpPr/>
              <p:nvPr/>
            </p:nvSpPr>
            <p:spPr>
              <a:xfrm>
                <a:off x="0" y="0"/>
                <a:ext cx="31651" cy="331777"/>
              </a:xfrm>
              <a:custGeom>
                <a:avLst/>
                <a:gdLst/>
                <a:ahLst/>
                <a:cxnLst/>
                <a:rect l="l" t="t" r="r" b="b"/>
                <a:pathLst>
                  <a:path w="31651" h="331777" extrusionOk="0">
                    <a:moveTo>
                      <a:pt x="0" y="0"/>
                    </a:moveTo>
                    <a:lnTo>
                      <a:pt x="31651" y="0"/>
                    </a:lnTo>
                    <a:lnTo>
                      <a:pt x="31651" y="331777"/>
                    </a:lnTo>
                    <a:lnTo>
                      <a:pt x="0" y="331777"/>
                    </a:lnTo>
                    <a:close/>
                  </a:path>
                </a:pathLst>
              </a:custGeom>
              <a:solidFill>
                <a:srgbClr val="000000"/>
              </a:solidFill>
              <a:ln>
                <a:noFill/>
              </a:ln>
            </p:spPr>
            <p:txBody>
              <a:bodyPr/>
              <a:lstStyle/>
              <a:p>
                <a:endParaRPr lang="es-ES"/>
              </a:p>
            </p:txBody>
          </p:sp>
          <p:sp>
            <p:nvSpPr>
              <p:cNvPr id="150" name="Google Shape;150;p20"/>
              <p:cNvSpPr txBox="1"/>
              <p:nvPr/>
            </p:nvSpPr>
            <p:spPr>
              <a:xfrm>
                <a:off x="0" y="9525"/>
                <a:ext cx="31800" cy="322200"/>
              </a:xfrm>
              <a:prstGeom prst="rect">
                <a:avLst/>
              </a:prstGeom>
              <a:noFill/>
              <a:ln>
                <a:noFill/>
              </a:ln>
            </p:spPr>
            <p:txBody>
              <a:bodyPr spcFirstLastPara="1" wrap="square" lIns="25400" tIns="25400" rIns="25400" bIns="25400" anchor="ctr" anchorCtr="0">
                <a:noAutofit/>
              </a:bodyPr>
              <a:lstStyle/>
              <a:p>
                <a:pPr marL="0" marR="0" lvl="0" indent="0" algn="ctr" rtl="0">
                  <a:lnSpc>
                    <a:spcPct val="117833"/>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grpSp>
        <p:nvGrpSpPr>
          <p:cNvPr id="151" name="Google Shape;151;p20"/>
          <p:cNvGrpSpPr/>
          <p:nvPr/>
        </p:nvGrpSpPr>
        <p:grpSpPr>
          <a:xfrm>
            <a:off x="953570" y="1096501"/>
            <a:ext cx="2874519" cy="623705"/>
            <a:chOff x="0" y="0"/>
            <a:chExt cx="1514100" cy="328525"/>
          </a:xfrm>
        </p:grpSpPr>
        <p:sp>
          <p:nvSpPr>
            <p:cNvPr id="152" name="Google Shape;152;p20"/>
            <p:cNvSpPr/>
            <p:nvPr/>
          </p:nvSpPr>
          <p:spPr>
            <a:xfrm>
              <a:off x="0" y="0"/>
              <a:ext cx="1514028" cy="328525"/>
            </a:xfrm>
            <a:custGeom>
              <a:avLst/>
              <a:gdLst/>
              <a:ahLst/>
              <a:cxnLst/>
              <a:rect l="l" t="t" r="r" b="b"/>
              <a:pathLst>
                <a:path w="1514028" h="328525" extrusionOk="0">
                  <a:moveTo>
                    <a:pt x="0" y="0"/>
                  </a:moveTo>
                  <a:lnTo>
                    <a:pt x="1514028" y="0"/>
                  </a:lnTo>
                  <a:lnTo>
                    <a:pt x="1514028" y="328525"/>
                  </a:lnTo>
                  <a:lnTo>
                    <a:pt x="0" y="328525"/>
                  </a:lnTo>
                  <a:close/>
                </a:path>
              </a:pathLst>
            </a:custGeom>
            <a:solidFill>
              <a:srgbClr val="D9D9D9"/>
            </a:solidFill>
            <a:ln>
              <a:noFill/>
            </a:ln>
          </p:spPr>
          <p:txBody>
            <a:bodyPr/>
            <a:lstStyle/>
            <a:p>
              <a:endParaRPr lang="es-ES"/>
            </a:p>
          </p:txBody>
        </p:sp>
        <p:sp>
          <p:nvSpPr>
            <p:cNvPr id="153" name="Google Shape;153;p20"/>
            <p:cNvSpPr txBox="1"/>
            <p:nvPr/>
          </p:nvSpPr>
          <p:spPr>
            <a:xfrm>
              <a:off x="0" y="0"/>
              <a:ext cx="1514100" cy="328500"/>
            </a:xfrm>
            <a:prstGeom prst="rect">
              <a:avLst/>
            </a:prstGeom>
            <a:noFill/>
            <a:ln>
              <a:noFill/>
            </a:ln>
          </p:spPr>
          <p:txBody>
            <a:bodyPr spcFirstLastPara="1" wrap="square" lIns="25400" tIns="25400" rIns="25400" bIns="25400" anchor="ctr" anchorCtr="0">
              <a:noAutofit/>
            </a:bodyPr>
            <a:lstStyle/>
            <a:p>
              <a:pPr marL="0" marR="0" lvl="0" indent="0" algn="ctr" rtl="0">
                <a:lnSpc>
                  <a:spcPct val="119016"/>
                </a:lnSpc>
                <a:spcBef>
                  <a:spcPts val="0"/>
                </a:spcBef>
                <a:spcAft>
                  <a:spcPts val="0"/>
                </a:spcAft>
                <a:buNone/>
              </a:pPr>
              <a:r>
                <a:rPr lang="es-419" sz="1300" b="1" i="0" u="none" strike="noStrike" cap="none">
                  <a:solidFill>
                    <a:srgbClr val="000000"/>
                  </a:solidFill>
                  <a:latin typeface="Arial"/>
                  <a:ea typeface="Arial"/>
                  <a:cs typeface="Arial"/>
                  <a:sym typeface="Arial"/>
                </a:rPr>
                <a:t>Máster de investigación en Salud Femenina y Ciencia Reproductiva</a:t>
              </a:r>
              <a:endParaRPr sz="700"/>
            </a:p>
          </p:txBody>
        </p:sp>
      </p:grpSp>
      <p:grpSp>
        <p:nvGrpSpPr>
          <p:cNvPr id="154" name="Google Shape;154;p20"/>
          <p:cNvGrpSpPr/>
          <p:nvPr/>
        </p:nvGrpSpPr>
        <p:grpSpPr>
          <a:xfrm>
            <a:off x="3923973" y="2583195"/>
            <a:ext cx="645663" cy="851563"/>
            <a:chOff x="0" y="0"/>
            <a:chExt cx="1721767" cy="2270833"/>
          </a:xfrm>
        </p:grpSpPr>
        <p:grpSp>
          <p:nvGrpSpPr>
            <p:cNvPr id="155" name="Google Shape;155;p20"/>
            <p:cNvGrpSpPr/>
            <p:nvPr/>
          </p:nvGrpSpPr>
          <p:grpSpPr>
            <a:xfrm>
              <a:off x="0" y="1430541"/>
              <a:ext cx="1721767" cy="840292"/>
              <a:chOff x="0" y="0"/>
              <a:chExt cx="2516100" cy="1227959"/>
            </a:xfrm>
          </p:grpSpPr>
          <p:sp>
            <p:nvSpPr>
              <p:cNvPr id="156" name="Google Shape;156;p20"/>
              <p:cNvSpPr/>
              <p:nvPr/>
            </p:nvSpPr>
            <p:spPr>
              <a:xfrm>
                <a:off x="0" y="0"/>
                <a:ext cx="2516069" cy="1227959"/>
              </a:xfrm>
              <a:custGeom>
                <a:avLst/>
                <a:gdLst/>
                <a:ahLst/>
                <a:cxnLst/>
                <a:rect l="l" t="t" r="r" b="b"/>
                <a:pathLst>
                  <a:path w="2516069" h="1227959" extrusionOk="0">
                    <a:moveTo>
                      <a:pt x="0" y="0"/>
                    </a:moveTo>
                    <a:lnTo>
                      <a:pt x="2516069" y="0"/>
                    </a:lnTo>
                    <a:lnTo>
                      <a:pt x="2516069" y="1227959"/>
                    </a:lnTo>
                    <a:lnTo>
                      <a:pt x="0" y="1227959"/>
                    </a:lnTo>
                    <a:close/>
                  </a:path>
                </a:pathLst>
              </a:custGeom>
              <a:solidFill>
                <a:srgbClr val="000000"/>
              </a:solidFill>
              <a:ln>
                <a:noFill/>
              </a:ln>
            </p:spPr>
            <p:txBody>
              <a:bodyPr/>
              <a:lstStyle/>
              <a:p>
                <a:endParaRPr lang="es-ES"/>
              </a:p>
            </p:txBody>
          </p:sp>
          <p:sp>
            <p:nvSpPr>
              <p:cNvPr id="157" name="Google Shape;157;p20"/>
              <p:cNvSpPr txBox="1"/>
              <p:nvPr/>
            </p:nvSpPr>
            <p:spPr>
              <a:xfrm>
                <a:off x="0" y="0"/>
                <a:ext cx="2516100" cy="1227900"/>
              </a:xfrm>
              <a:prstGeom prst="rect">
                <a:avLst/>
              </a:prstGeom>
              <a:noFill/>
              <a:ln>
                <a:noFill/>
              </a:ln>
            </p:spPr>
            <p:txBody>
              <a:bodyPr spcFirstLastPara="1" wrap="square" lIns="25400" tIns="25400" rIns="25400" bIns="25400" anchor="ctr" anchorCtr="0">
                <a:noAutofit/>
              </a:bodyPr>
              <a:lstStyle/>
              <a:p>
                <a:pPr marL="0" marR="0" lvl="0" indent="0" algn="ctr" rtl="0">
                  <a:lnSpc>
                    <a:spcPct val="119015"/>
                  </a:lnSpc>
                  <a:spcBef>
                    <a:spcPts val="0"/>
                  </a:spcBef>
                  <a:spcAft>
                    <a:spcPts val="0"/>
                  </a:spcAft>
                  <a:buNone/>
                </a:pPr>
                <a:r>
                  <a:rPr lang="es-419" sz="1300" b="1" i="0" u="none" strike="noStrike" cap="none">
                    <a:solidFill>
                      <a:srgbClr val="FEFEFE"/>
                    </a:solidFill>
                    <a:latin typeface="Open Sans"/>
                    <a:ea typeface="Open Sans"/>
                    <a:cs typeface="Open Sans"/>
                    <a:sym typeface="Open Sans"/>
                  </a:rPr>
                  <a:t>2022</a:t>
                </a:r>
                <a:endParaRPr sz="700"/>
              </a:p>
            </p:txBody>
          </p:sp>
        </p:grpSp>
        <p:grpSp>
          <p:nvGrpSpPr>
            <p:cNvPr id="158" name="Google Shape;158;p20"/>
            <p:cNvGrpSpPr/>
            <p:nvPr/>
          </p:nvGrpSpPr>
          <p:grpSpPr>
            <a:xfrm>
              <a:off x="780763" y="0"/>
              <a:ext cx="160988" cy="1679621"/>
              <a:chOff x="0" y="0"/>
              <a:chExt cx="31800" cy="331777"/>
            </a:xfrm>
          </p:grpSpPr>
          <p:sp>
            <p:nvSpPr>
              <p:cNvPr id="159" name="Google Shape;159;p20"/>
              <p:cNvSpPr/>
              <p:nvPr/>
            </p:nvSpPr>
            <p:spPr>
              <a:xfrm>
                <a:off x="0" y="0"/>
                <a:ext cx="31651" cy="331777"/>
              </a:xfrm>
              <a:custGeom>
                <a:avLst/>
                <a:gdLst/>
                <a:ahLst/>
                <a:cxnLst/>
                <a:rect l="l" t="t" r="r" b="b"/>
                <a:pathLst>
                  <a:path w="31651" h="331777" extrusionOk="0">
                    <a:moveTo>
                      <a:pt x="0" y="0"/>
                    </a:moveTo>
                    <a:lnTo>
                      <a:pt x="31651" y="0"/>
                    </a:lnTo>
                    <a:lnTo>
                      <a:pt x="31651" y="331777"/>
                    </a:lnTo>
                    <a:lnTo>
                      <a:pt x="0" y="331777"/>
                    </a:lnTo>
                    <a:close/>
                  </a:path>
                </a:pathLst>
              </a:custGeom>
              <a:solidFill>
                <a:srgbClr val="000000"/>
              </a:solidFill>
              <a:ln>
                <a:noFill/>
              </a:ln>
            </p:spPr>
            <p:txBody>
              <a:bodyPr/>
              <a:lstStyle/>
              <a:p>
                <a:endParaRPr lang="es-ES"/>
              </a:p>
            </p:txBody>
          </p:sp>
          <p:sp>
            <p:nvSpPr>
              <p:cNvPr id="160" name="Google Shape;160;p20"/>
              <p:cNvSpPr txBox="1"/>
              <p:nvPr/>
            </p:nvSpPr>
            <p:spPr>
              <a:xfrm>
                <a:off x="0" y="9525"/>
                <a:ext cx="31800" cy="322200"/>
              </a:xfrm>
              <a:prstGeom prst="rect">
                <a:avLst/>
              </a:prstGeom>
              <a:noFill/>
              <a:ln>
                <a:noFill/>
              </a:ln>
            </p:spPr>
            <p:txBody>
              <a:bodyPr spcFirstLastPara="1" wrap="square" lIns="25400" tIns="25400" rIns="25400" bIns="25400" anchor="ctr" anchorCtr="0">
                <a:noAutofit/>
              </a:bodyPr>
              <a:lstStyle/>
              <a:p>
                <a:pPr marL="0" marR="0" lvl="0" indent="0" algn="ctr" rtl="0">
                  <a:lnSpc>
                    <a:spcPct val="117833"/>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grpSp>
        <p:nvGrpSpPr>
          <p:cNvPr id="161" name="Google Shape;161;p20"/>
          <p:cNvGrpSpPr/>
          <p:nvPr/>
        </p:nvGrpSpPr>
        <p:grpSpPr>
          <a:xfrm>
            <a:off x="3605775" y="3429211"/>
            <a:ext cx="1376033" cy="623705"/>
            <a:chOff x="0" y="0"/>
            <a:chExt cx="724800" cy="328525"/>
          </a:xfrm>
        </p:grpSpPr>
        <p:sp>
          <p:nvSpPr>
            <p:cNvPr id="162" name="Google Shape;162;p20"/>
            <p:cNvSpPr/>
            <p:nvPr/>
          </p:nvSpPr>
          <p:spPr>
            <a:xfrm>
              <a:off x="0" y="0"/>
              <a:ext cx="724657" cy="328525"/>
            </a:xfrm>
            <a:custGeom>
              <a:avLst/>
              <a:gdLst/>
              <a:ahLst/>
              <a:cxnLst/>
              <a:rect l="l" t="t" r="r" b="b"/>
              <a:pathLst>
                <a:path w="724657" h="328525" extrusionOk="0">
                  <a:moveTo>
                    <a:pt x="0" y="0"/>
                  </a:moveTo>
                  <a:lnTo>
                    <a:pt x="724657" y="0"/>
                  </a:lnTo>
                  <a:lnTo>
                    <a:pt x="724657" y="328525"/>
                  </a:lnTo>
                  <a:lnTo>
                    <a:pt x="0" y="328525"/>
                  </a:lnTo>
                  <a:close/>
                </a:path>
              </a:pathLst>
            </a:custGeom>
            <a:solidFill>
              <a:srgbClr val="D9D9D9"/>
            </a:solidFill>
            <a:ln>
              <a:noFill/>
            </a:ln>
          </p:spPr>
          <p:txBody>
            <a:bodyPr/>
            <a:lstStyle/>
            <a:p>
              <a:endParaRPr lang="es-ES"/>
            </a:p>
          </p:txBody>
        </p:sp>
        <p:sp>
          <p:nvSpPr>
            <p:cNvPr id="163" name="Google Shape;163;p20"/>
            <p:cNvSpPr txBox="1"/>
            <p:nvPr/>
          </p:nvSpPr>
          <p:spPr>
            <a:xfrm>
              <a:off x="0" y="0"/>
              <a:ext cx="724800" cy="328500"/>
            </a:xfrm>
            <a:prstGeom prst="rect">
              <a:avLst/>
            </a:prstGeom>
            <a:noFill/>
            <a:ln>
              <a:noFill/>
            </a:ln>
          </p:spPr>
          <p:txBody>
            <a:bodyPr spcFirstLastPara="1" wrap="square" lIns="25400" tIns="25400" rIns="25400" bIns="25400" anchor="ctr" anchorCtr="0">
              <a:noAutofit/>
            </a:bodyPr>
            <a:lstStyle/>
            <a:p>
              <a:pPr marL="0" marR="0" lvl="0" indent="0" algn="ctr" rtl="0">
                <a:lnSpc>
                  <a:spcPct val="119016"/>
                </a:lnSpc>
                <a:spcBef>
                  <a:spcPts val="0"/>
                </a:spcBef>
                <a:spcAft>
                  <a:spcPts val="0"/>
                </a:spcAft>
                <a:buNone/>
              </a:pPr>
              <a:r>
                <a:rPr lang="es-419" sz="1300" b="1" i="0" u="none" strike="noStrike" cap="none">
                  <a:solidFill>
                    <a:srgbClr val="000000"/>
                  </a:solidFill>
                  <a:latin typeface="Arial"/>
                  <a:ea typeface="Arial"/>
                  <a:cs typeface="Arial"/>
                  <a:sym typeface="Arial"/>
                </a:rPr>
                <a:t>Máster de Bioinformática</a:t>
              </a:r>
              <a:endParaRPr sz="700"/>
            </a:p>
          </p:txBody>
        </p:sp>
      </p:grpSp>
      <p:grpSp>
        <p:nvGrpSpPr>
          <p:cNvPr id="164" name="Google Shape;164;p20"/>
          <p:cNvGrpSpPr/>
          <p:nvPr/>
        </p:nvGrpSpPr>
        <p:grpSpPr>
          <a:xfrm>
            <a:off x="5874905" y="1731630"/>
            <a:ext cx="645663" cy="851565"/>
            <a:chOff x="0" y="0"/>
            <a:chExt cx="1721767" cy="2270840"/>
          </a:xfrm>
        </p:grpSpPr>
        <p:grpSp>
          <p:nvGrpSpPr>
            <p:cNvPr id="165" name="Google Shape;165;p20"/>
            <p:cNvGrpSpPr/>
            <p:nvPr/>
          </p:nvGrpSpPr>
          <p:grpSpPr>
            <a:xfrm>
              <a:off x="0" y="0"/>
              <a:ext cx="1721767" cy="840292"/>
              <a:chOff x="0" y="0"/>
              <a:chExt cx="2516100" cy="1227959"/>
            </a:xfrm>
          </p:grpSpPr>
          <p:sp>
            <p:nvSpPr>
              <p:cNvPr id="166" name="Google Shape;166;p20"/>
              <p:cNvSpPr/>
              <p:nvPr/>
            </p:nvSpPr>
            <p:spPr>
              <a:xfrm>
                <a:off x="0" y="0"/>
                <a:ext cx="2516069" cy="1227959"/>
              </a:xfrm>
              <a:custGeom>
                <a:avLst/>
                <a:gdLst/>
                <a:ahLst/>
                <a:cxnLst/>
                <a:rect l="l" t="t" r="r" b="b"/>
                <a:pathLst>
                  <a:path w="2516069" h="1227959" extrusionOk="0">
                    <a:moveTo>
                      <a:pt x="0" y="0"/>
                    </a:moveTo>
                    <a:lnTo>
                      <a:pt x="2516069" y="0"/>
                    </a:lnTo>
                    <a:lnTo>
                      <a:pt x="2516069" y="1227959"/>
                    </a:lnTo>
                    <a:lnTo>
                      <a:pt x="0" y="1227959"/>
                    </a:lnTo>
                    <a:close/>
                  </a:path>
                </a:pathLst>
              </a:custGeom>
              <a:solidFill>
                <a:srgbClr val="000000"/>
              </a:solidFill>
              <a:ln>
                <a:noFill/>
              </a:ln>
            </p:spPr>
            <p:txBody>
              <a:bodyPr/>
              <a:lstStyle/>
              <a:p>
                <a:endParaRPr lang="es-ES"/>
              </a:p>
            </p:txBody>
          </p:sp>
          <p:sp>
            <p:nvSpPr>
              <p:cNvPr id="167" name="Google Shape;167;p20"/>
              <p:cNvSpPr txBox="1"/>
              <p:nvPr/>
            </p:nvSpPr>
            <p:spPr>
              <a:xfrm>
                <a:off x="0" y="0"/>
                <a:ext cx="2516100" cy="1227900"/>
              </a:xfrm>
              <a:prstGeom prst="rect">
                <a:avLst/>
              </a:prstGeom>
              <a:noFill/>
              <a:ln>
                <a:noFill/>
              </a:ln>
            </p:spPr>
            <p:txBody>
              <a:bodyPr spcFirstLastPara="1" wrap="square" lIns="25400" tIns="25400" rIns="25400" bIns="25400" anchor="ctr" anchorCtr="0">
                <a:noAutofit/>
              </a:bodyPr>
              <a:lstStyle/>
              <a:p>
                <a:pPr marL="0" marR="0" lvl="0" indent="0" algn="ctr" rtl="0">
                  <a:lnSpc>
                    <a:spcPct val="119015"/>
                  </a:lnSpc>
                  <a:spcBef>
                    <a:spcPts val="0"/>
                  </a:spcBef>
                  <a:spcAft>
                    <a:spcPts val="0"/>
                  </a:spcAft>
                  <a:buNone/>
                </a:pPr>
                <a:r>
                  <a:rPr lang="es-419" sz="1300" b="1" i="0" u="none" strike="noStrike" cap="none">
                    <a:solidFill>
                      <a:srgbClr val="FEFEFE"/>
                    </a:solidFill>
                    <a:latin typeface="Open Sans"/>
                    <a:ea typeface="Open Sans"/>
                    <a:cs typeface="Open Sans"/>
                    <a:sym typeface="Open Sans"/>
                  </a:rPr>
                  <a:t>2022</a:t>
                </a:r>
                <a:endParaRPr sz="700"/>
              </a:p>
            </p:txBody>
          </p:sp>
        </p:grpSp>
        <p:grpSp>
          <p:nvGrpSpPr>
            <p:cNvPr id="168" name="Google Shape;168;p20"/>
            <p:cNvGrpSpPr/>
            <p:nvPr/>
          </p:nvGrpSpPr>
          <p:grpSpPr>
            <a:xfrm rot="10800000">
              <a:off x="780009" y="591219"/>
              <a:ext cx="160988" cy="1679621"/>
              <a:chOff x="0" y="0"/>
              <a:chExt cx="31800" cy="331777"/>
            </a:xfrm>
          </p:grpSpPr>
          <p:sp>
            <p:nvSpPr>
              <p:cNvPr id="169" name="Google Shape;169;p20"/>
              <p:cNvSpPr/>
              <p:nvPr/>
            </p:nvSpPr>
            <p:spPr>
              <a:xfrm>
                <a:off x="0" y="0"/>
                <a:ext cx="31651" cy="331777"/>
              </a:xfrm>
              <a:custGeom>
                <a:avLst/>
                <a:gdLst/>
                <a:ahLst/>
                <a:cxnLst/>
                <a:rect l="l" t="t" r="r" b="b"/>
                <a:pathLst>
                  <a:path w="31651" h="331777" extrusionOk="0">
                    <a:moveTo>
                      <a:pt x="0" y="0"/>
                    </a:moveTo>
                    <a:lnTo>
                      <a:pt x="31651" y="0"/>
                    </a:lnTo>
                    <a:lnTo>
                      <a:pt x="31651" y="331777"/>
                    </a:lnTo>
                    <a:lnTo>
                      <a:pt x="0" y="331777"/>
                    </a:lnTo>
                    <a:close/>
                  </a:path>
                </a:pathLst>
              </a:custGeom>
              <a:solidFill>
                <a:srgbClr val="000000"/>
              </a:solidFill>
              <a:ln>
                <a:noFill/>
              </a:ln>
            </p:spPr>
            <p:txBody>
              <a:bodyPr/>
              <a:lstStyle/>
              <a:p>
                <a:endParaRPr lang="es-ES"/>
              </a:p>
            </p:txBody>
          </p:sp>
          <p:sp>
            <p:nvSpPr>
              <p:cNvPr id="170" name="Google Shape;170;p20"/>
              <p:cNvSpPr txBox="1"/>
              <p:nvPr/>
            </p:nvSpPr>
            <p:spPr>
              <a:xfrm>
                <a:off x="0" y="9525"/>
                <a:ext cx="31800" cy="322200"/>
              </a:xfrm>
              <a:prstGeom prst="rect">
                <a:avLst/>
              </a:prstGeom>
              <a:noFill/>
              <a:ln>
                <a:noFill/>
              </a:ln>
            </p:spPr>
            <p:txBody>
              <a:bodyPr spcFirstLastPara="1" wrap="square" lIns="25400" tIns="25400" rIns="25400" bIns="25400" anchor="ctr" anchorCtr="0">
                <a:noAutofit/>
              </a:bodyPr>
              <a:lstStyle/>
              <a:p>
                <a:pPr marL="0" marR="0" lvl="0" indent="0" algn="ctr" rtl="0">
                  <a:lnSpc>
                    <a:spcPct val="117833"/>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grpSp>
        <p:nvGrpSpPr>
          <p:cNvPr id="171" name="Google Shape;171;p20"/>
          <p:cNvGrpSpPr/>
          <p:nvPr/>
        </p:nvGrpSpPr>
        <p:grpSpPr>
          <a:xfrm>
            <a:off x="5319911" y="1107946"/>
            <a:ext cx="1755923" cy="623705"/>
            <a:chOff x="0" y="0"/>
            <a:chExt cx="924900" cy="328525"/>
          </a:xfrm>
        </p:grpSpPr>
        <p:sp>
          <p:nvSpPr>
            <p:cNvPr id="172" name="Google Shape;172;p20"/>
            <p:cNvSpPr/>
            <p:nvPr/>
          </p:nvSpPr>
          <p:spPr>
            <a:xfrm>
              <a:off x="0" y="0"/>
              <a:ext cx="924786" cy="328525"/>
            </a:xfrm>
            <a:custGeom>
              <a:avLst/>
              <a:gdLst/>
              <a:ahLst/>
              <a:cxnLst/>
              <a:rect l="l" t="t" r="r" b="b"/>
              <a:pathLst>
                <a:path w="924786" h="328525" extrusionOk="0">
                  <a:moveTo>
                    <a:pt x="0" y="0"/>
                  </a:moveTo>
                  <a:lnTo>
                    <a:pt x="924786" y="0"/>
                  </a:lnTo>
                  <a:lnTo>
                    <a:pt x="924786" y="328525"/>
                  </a:lnTo>
                  <a:lnTo>
                    <a:pt x="0" y="328525"/>
                  </a:lnTo>
                  <a:close/>
                </a:path>
              </a:pathLst>
            </a:custGeom>
            <a:solidFill>
              <a:srgbClr val="D9D9D9"/>
            </a:solidFill>
            <a:ln>
              <a:noFill/>
            </a:ln>
          </p:spPr>
          <p:txBody>
            <a:bodyPr/>
            <a:lstStyle/>
            <a:p>
              <a:endParaRPr lang="es-ES"/>
            </a:p>
          </p:txBody>
        </p:sp>
        <p:sp>
          <p:nvSpPr>
            <p:cNvPr id="173" name="Google Shape;173;p20"/>
            <p:cNvSpPr txBox="1"/>
            <p:nvPr/>
          </p:nvSpPr>
          <p:spPr>
            <a:xfrm>
              <a:off x="0" y="0"/>
              <a:ext cx="924900" cy="328500"/>
            </a:xfrm>
            <a:prstGeom prst="rect">
              <a:avLst/>
            </a:prstGeom>
            <a:noFill/>
            <a:ln>
              <a:noFill/>
            </a:ln>
          </p:spPr>
          <p:txBody>
            <a:bodyPr spcFirstLastPara="1" wrap="square" lIns="25400" tIns="25400" rIns="25400" bIns="25400" anchor="ctr" anchorCtr="0">
              <a:noAutofit/>
            </a:bodyPr>
            <a:lstStyle/>
            <a:p>
              <a:pPr marL="0" marR="0" lvl="0" indent="0" algn="ctr" rtl="0">
                <a:lnSpc>
                  <a:spcPct val="119016"/>
                </a:lnSpc>
                <a:spcBef>
                  <a:spcPts val="0"/>
                </a:spcBef>
                <a:spcAft>
                  <a:spcPts val="0"/>
                </a:spcAft>
                <a:buNone/>
              </a:pPr>
              <a:r>
                <a:rPr lang="es-419" sz="1300" b="1" i="0" u="none" strike="noStrike" cap="none">
                  <a:solidFill>
                    <a:srgbClr val="000000"/>
                  </a:solidFill>
                  <a:latin typeface="Arial"/>
                  <a:ea typeface="Arial"/>
                  <a:cs typeface="Arial"/>
                  <a:sym typeface="Arial"/>
                </a:rPr>
                <a:t>RE1 - Unidad de Social Link Analytics</a:t>
              </a:r>
              <a:endParaRPr sz="700"/>
            </a:p>
          </p:txBody>
        </p:sp>
      </p:grpSp>
      <p:grpSp>
        <p:nvGrpSpPr>
          <p:cNvPr id="174" name="Google Shape;174;p20"/>
          <p:cNvGrpSpPr/>
          <p:nvPr/>
        </p:nvGrpSpPr>
        <p:grpSpPr>
          <a:xfrm>
            <a:off x="7075559" y="2566200"/>
            <a:ext cx="645663" cy="851563"/>
            <a:chOff x="0" y="0"/>
            <a:chExt cx="1721767" cy="2270833"/>
          </a:xfrm>
        </p:grpSpPr>
        <p:grpSp>
          <p:nvGrpSpPr>
            <p:cNvPr id="175" name="Google Shape;175;p20"/>
            <p:cNvGrpSpPr/>
            <p:nvPr/>
          </p:nvGrpSpPr>
          <p:grpSpPr>
            <a:xfrm>
              <a:off x="0" y="1430541"/>
              <a:ext cx="1721767" cy="840292"/>
              <a:chOff x="0" y="0"/>
              <a:chExt cx="2516100" cy="1227959"/>
            </a:xfrm>
          </p:grpSpPr>
          <p:sp>
            <p:nvSpPr>
              <p:cNvPr id="176" name="Google Shape;176;p20"/>
              <p:cNvSpPr/>
              <p:nvPr/>
            </p:nvSpPr>
            <p:spPr>
              <a:xfrm>
                <a:off x="0" y="0"/>
                <a:ext cx="2516069" cy="1227959"/>
              </a:xfrm>
              <a:custGeom>
                <a:avLst/>
                <a:gdLst/>
                <a:ahLst/>
                <a:cxnLst/>
                <a:rect l="l" t="t" r="r" b="b"/>
                <a:pathLst>
                  <a:path w="2516069" h="1227959" extrusionOk="0">
                    <a:moveTo>
                      <a:pt x="0" y="0"/>
                    </a:moveTo>
                    <a:lnTo>
                      <a:pt x="2516069" y="0"/>
                    </a:lnTo>
                    <a:lnTo>
                      <a:pt x="2516069" y="1227959"/>
                    </a:lnTo>
                    <a:lnTo>
                      <a:pt x="0" y="1227959"/>
                    </a:lnTo>
                    <a:close/>
                  </a:path>
                </a:pathLst>
              </a:custGeom>
              <a:solidFill>
                <a:srgbClr val="000000"/>
              </a:solidFill>
              <a:ln>
                <a:noFill/>
              </a:ln>
            </p:spPr>
            <p:txBody>
              <a:bodyPr/>
              <a:lstStyle/>
              <a:p>
                <a:endParaRPr lang="es-ES"/>
              </a:p>
            </p:txBody>
          </p:sp>
          <p:sp>
            <p:nvSpPr>
              <p:cNvPr id="177" name="Google Shape;177;p20"/>
              <p:cNvSpPr txBox="1"/>
              <p:nvPr/>
            </p:nvSpPr>
            <p:spPr>
              <a:xfrm>
                <a:off x="0" y="0"/>
                <a:ext cx="2516100" cy="1227900"/>
              </a:xfrm>
              <a:prstGeom prst="rect">
                <a:avLst/>
              </a:prstGeom>
              <a:noFill/>
              <a:ln>
                <a:noFill/>
              </a:ln>
            </p:spPr>
            <p:txBody>
              <a:bodyPr spcFirstLastPara="1" wrap="square" lIns="25400" tIns="25400" rIns="25400" bIns="25400" anchor="ctr" anchorCtr="0">
                <a:noAutofit/>
              </a:bodyPr>
              <a:lstStyle/>
              <a:p>
                <a:pPr marL="0" marR="0" lvl="0" indent="0" algn="ctr" rtl="0">
                  <a:lnSpc>
                    <a:spcPct val="119015"/>
                  </a:lnSpc>
                  <a:spcBef>
                    <a:spcPts val="0"/>
                  </a:spcBef>
                  <a:spcAft>
                    <a:spcPts val="0"/>
                  </a:spcAft>
                  <a:buNone/>
                </a:pPr>
                <a:r>
                  <a:rPr lang="es-419" sz="1300" b="1" i="0" u="none" strike="noStrike" cap="none">
                    <a:solidFill>
                      <a:srgbClr val="FEFEFE"/>
                    </a:solidFill>
                    <a:latin typeface="Open Sans"/>
                    <a:ea typeface="Open Sans"/>
                    <a:cs typeface="Open Sans"/>
                    <a:sym typeface="Open Sans"/>
                  </a:rPr>
                  <a:t>2024</a:t>
                </a:r>
                <a:endParaRPr sz="700"/>
              </a:p>
            </p:txBody>
          </p:sp>
        </p:grpSp>
        <p:grpSp>
          <p:nvGrpSpPr>
            <p:cNvPr id="178" name="Google Shape;178;p20"/>
            <p:cNvGrpSpPr/>
            <p:nvPr/>
          </p:nvGrpSpPr>
          <p:grpSpPr>
            <a:xfrm>
              <a:off x="780763" y="0"/>
              <a:ext cx="160988" cy="1679621"/>
              <a:chOff x="0" y="0"/>
              <a:chExt cx="31800" cy="331777"/>
            </a:xfrm>
          </p:grpSpPr>
          <p:sp>
            <p:nvSpPr>
              <p:cNvPr id="179" name="Google Shape;179;p20"/>
              <p:cNvSpPr/>
              <p:nvPr/>
            </p:nvSpPr>
            <p:spPr>
              <a:xfrm>
                <a:off x="0" y="0"/>
                <a:ext cx="31651" cy="331777"/>
              </a:xfrm>
              <a:custGeom>
                <a:avLst/>
                <a:gdLst/>
                <a:ahLst/>
                <a:cxnLst/>
                <a:rect l="l" t="t" r="r" b="b"/>
                <a:pathLst>
                  <a:path w="31651" h="331777" extrusionOk="0">
                    <a:moveTo>
                      <a:pt x="0" y="0"/>
                    </a:moveTo>
                    <a:lnTo>
                      <a:pt x="31651" y="0"/>
                    </a:lnTo>
                    <a:lnTo>
                      <a:pt x="31651" y="331777"/>
                    </a:lnTo>
                    <a:lnTo>
                      <a:pt x="0" y="331777"/>
                    </a:lnTo>
                    <a:close/>
                  </a:path>
                </a:pathLst>
              </a:custGeom>
              <a:solidFill>
                <a:srgbClr val="000000"/>
              </a:solidFill>
              <a:ln>
                <a:noFill/>
              </a:ln>
            </p:spPr>
            <p:txBody>
              <a:bodyPr/>
              <a:lstStyle/>
              <a:p>
                <a:endParaRPr lang="es-ES"/>
              </a:p>
            </p:txBody>
          </p:sp>
          <p:sp>
            <p:nvSpPr>
              <p:cNvPr id="180" name="Google Shape;180;p20"/>
              <p:cNvSpPr txBox="1"/>
              <p:nvPr/>
            </p:nvSpPr>
            <p:spPr>
              <a:xfrm>
                <a:off x="0" y="9525"/>
                <a:ext cx="31800" cy="322200"/>
              </a:xfrm>
              <a:prstGeom prst="rect">
                <a:avLst/>
              </a:prstGeom>
              <a:noFill/>
              <a:ln>
                <a:noFill/>
              </a:ln>
            </p:spPr>
            <p:txBody>
              <a:bodyPr spcFirstLastPara="1" wrap="square" lIns="25400" tIns="25400" rIns="25400" bIns="25400" anchor="ctr" anchorCtr="0">
                <a:noAutofit/>
              </a:bodyPr>
              <a:lstStyle/>
              <a:p>
                <a:pPr marL="0" marR="0" lvl="0" indent="0" algn="ctr" rtl="0">
                  <a:lnSpc>
                    <a:spcPct val="117833"/>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grpSp>
        <p:nvGrpSpPr>
          <p:cNvPr id="181" name="Google Shape;181;p20"/>
          <p:cNvGrpSpPr/>
          <p:nvPr/>
        </p:nvGrpSpPr>
        <p:grpSpPr>
          <a:xfrm>
            <a:off x="5755361" y="3413003"/>
            <a:ext cx="2874519" cy="623705"/>
            <a:chOff x="0" y="0"/>
            <a:chExt cx="1514100" cy="328525"/>
          </a:xfrm>
        </p:grpSpPr>
        <p:sp>
          <p:nvSpPr>
            <p:cNvPr id="182" name="Google Shape;182;p20"/>
            <p:cNvSpPr/>
            <p:nvPr/>
          </p:nvSpPr>
          <p:spPr>
            <a:xfrm>
              <a:off x="0" y="0"/>
              <a:ext cx="1514028" cy="328525"/>
            </a:xfrm>
            <a:custGeom>
              <a:avLst/>
              <a:gdLst/>
              <a:ahLst/>
              <a:cxnLst/>
              <a:rect l="l" t="t" r="r" b="b"/>
              <a:pathLst>
                <a:path w="1514028" h="328525" extrusionOk="0">
                  <a:moveTo>
                    <a:pt x="0" y="0"/>
                  </a:moveTo>
                  <a:lnTo>
                    <a:pt x="1514028" y="0"/>
                  </a:lnTo>
                  <a:lnTo>
                    <a:pt x="1514028" y="328525"/>
                  </a:lnTo>
                  <a:lnTo>
                    <a:pt x="0" y="328525"/>
                  </a:lnTo>
                  <a:close/>
                </a:path>
              </a:pathLst>
            </a:custGeom>
            <a:solidFill>
              <a:srgbClr val="D9D9D9"/>
            </a:solidFill>
            <a:ln>
              <a:noFill/>
            </a:ln>
          </p:spPr>
          <p:txBody>
            <a:bodyPr/>
            <a:lstStyle/>
            <a:p>
              <a:endParaRPr lang="es-ES"/>
            </a:p>
          </p:txBody>
        </p:sp>
        <p:sp>
          <p:nvSpPr>
            <p:cNvPr id="183" name="Google Shape;183;p20"/>
            <p:cNvSpPr txBox="1"/>
            <p:nvPr/>
          </p:nvSpPr>
          <p:spPr>
            <a:xfrm>
              <a:off x="0" y="0"/>
              <a:ext cx="1514100" cy="328500"/>
            </a:xfrm>
            <a:prstGeom prst="rect">
              <a:avLst/>
            </a:prstGeom>
            <a:noFill/>
            <a:ln>
              <a:noFill/>
            </a:ln>
          </p:spPr>
          <p:txBody>
            <a:bodyPr spcFirstLastPara="1" wrap="square" lIns="25400" tIns="25400" rIns="25400" bIns="25400" anchor="ctr" anchorCtr="0">
              <a:noAutofit/>
            </a:bodyPr>
            <a:lstStyle/>
            <a:p>
              <a:pPr marL="0" marR="0" lvl="0" indent="0" algn="ctr" rtl="0">
                <a:lnSpc>
                  <a:spcPct val="119016"/>
                </a:lnSpc>
                <a:spcBef>
                  <a:spcPts val="0"/>
                </a:spcBef>
                <a:spcAft>
                  <a:spcPts val="0"/>
                </a:spcAft>
                <a:buNone/>
              </a:pPr>
              <a:r>
                <a:rPr lang="es-419" sz="1300" b="1" i="0" u="none" strike="noStrike" cap="none">
                  <a:solidFill>
                    <a:srgbClr val="000000"/>
                  </a:solidFill>
                  <a:latin typeface="Arial"/>
                  <a:ea typeface="Arial"/>
                  <a:cs typeface="Arial"/>
                  <a:sym typeface="Arial"/>
                </a:rPr>
                <a:t>Doctorado en Comorbilidades (Facultad de Medicina)</a:t>
              </a:r>
              <a:endParaRPr sz="700"/>
            </a:p>
          </p:txBody>
        </p:sp>
      </p:grpSp>
      <p:sp>
        <p:nvSpPr>
          <p:cNvPr id="184" name="Google Shape;184;p20"/>
          <p:cNvSpPr txBox="1"/>
          <p:nvPr/>
        </p:nvSpPr>
        <p:spPr>
          <a:xfrm>
            <a:off x="8629650" y="4605338"/>
            <a:ext cx="76200" cy="1539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s-419" sz="1000" b="0" i="0" u="none" strike="noStrike" cap="none">
                <a:solidFill>
                  <a:srgbClr val="000000"/>
                </a:solidFill>
                <a:latin typeface="Arial"/>
                <a:ea typeface="Arial"/>
                <a:cs typeface="Arial"/>
                <a:sym typeface="Arial"/>
              </a:rPr>
              <a:t>2</a:t>
            </a:r>
            <a:endParaRPr sz="700"/>
          </a:p>
        </p:txBody>
      </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sp>
        <p:nvSpPr>
          <p:cNvPr id="743" name="Google Shape;743;p47"/>
          <p:cNvSpPr txBox="1">
            <a:spLocks noGrp="1"/>
          </p:cNvSpPr>
          <p:nvPr>
            <p:ph type="title"/>
          </p:nvPr>
        </p:nvSpPr>
        <p:spPr>
          <a:xfrm>
            <a:off x="552450" y="0"/>
            <a:ext cx="6981300" cy="7071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SzPts val="2200"/>
              <a:buNone/>
            </a:pPr>
            <a:r>
              <a:rPr lang="es-419" sz="2200" b="1">
                <a:solidFill>
                  <a:srgbClr val="9645C0"/>
                </a:solidFill>
                <a:latin typeface="Montserrat"/>
                <a:ea typeface="Montserrat"/>
                <a:cs typeface="Montserrat"/>
                <a:sym typeface="Montserrat"/>
              </a:rPr>
              <a:t>BAIHA: Bias in AI-Healthcare Applications</a:t>
            </a:r>
            <a:endParaRPr sz="2200" b="1">
              <a:solidFill>
                <a:srgbClr val="9645C0"/>
              </a:solidFill>
              <a:latin typeface="Montserrat"/>
              <a:ea typeface="Montserrat"/>
              <a:cs typeface="Montserrat"/>
              <a:sym typeface="Montserrat"/>
            </a:endParaRPr>
          </a:p>
        </p:txBody>
      </p:sp>
      <p:pic>
        <p:nvPicPr>
          <p:cNvPr id="744" name="Google Shape;744;p4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745" name="Google Shape;745;p47"/>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sp>
        <p:nvSpPr>
          <p:cNvPr id="746" name="Google Shape;746;p47"/>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7" name="Google Shape;747;p47"/>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8" name="Google Shape;748;p47"/>
          <p:cNvSpPr txBox="1"/>
          <p:nvPr/>
        </p:nvSpPr>
        <p:spPr>
          <a:xfrm>
            <a:off x="292475" y="885813"/>
            <a:ext cx="3876600" cy="459000"/>
          </a:xfrm>
          <a:prstGeom prst="rect">
            <a:avLst/>
          </a:prstGeom>
          <a:noFill/>
          <a:ln>
            <a:noFill/>
          </a:ln>
        </p:spPr>
        <p:txBody>
          <a:bodyPr spcFirstLastPara="1" wrap="square" lIns="68575" tIns="68575" rIns="68575" bIns="6857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s-419" sz="1700" b="1" i="0" u="none" strike="noStrike" cap="none">
                <a:solidFill>
                  <a:srgbClr val="000000"/>
                </a:solidFill>
                <a:latin typeface="Lato"/>
                <a:ea typeface="Lato"/>
                <a:cs typeface="Lato"/>
                <a:sym typeface="Lato"/>
              </a:rPr>
              <a:t>Transdisciplinary Community</a:t>
            </a:r>
            <a:endParaRPr sz="1700" b="1" i="0" u="none" strike="noStrike" cap="none">
              <a:solidFill>
                <a:srgbClr val="000000"/>
              </a:solidFill>
              <a:latin typeface="Lato"/>
              <a:ea typeface="Lato"/>
              <a:cs typeface="Lato"/>
              <a:sym typeface="Lato"/>
            </a:endParaRPr>
          </a:p>
        </p:txBody>
      </p:sp>
      <p:grpSp>
        <p:nvGrpSpPr>
          <p:cNvPr id="749" name="Google Shape;749;p47"/>
          <p:cNvGrpSpPr/>
          <p:nvPr/>
        </p:nvGrpSpPr>
        <p:grpSpPr>
          <a:xfrm>
            <a:off x="820771" y="2375378"/>
            <a:ext cx="4155460" cy="545372"/>
            <a:chOff x="1305806" y="3693846"/>
            <a:chExt cx="5049161" cy="715524"/>
          </a:xfrm>
        </p:grpSpPr>
        <p:sp>
          <p:nvSpPr>
            <p:cNvPr id="750" name="Google Shape;750;p47"/>
            <p:cNvSpPr txBox="1"/>
            <p:nvPr/>
          </p:nvSpPr>
          <p:spPr>
            <a:xfrm>
              <a:off x="1305806" y="3693846"/>
              <a:ext cx="5049000" cy="390900"/>
            </a:xfrm>
            <a:prstGeom prst="rect">
              <a:avLst/>
            </a:prstGeom>
            <a:noFill/>
            <a:ln>
              <a:noFill/>
            </a:ln>
          </p:spPr>
          <p:txBody>
            <a:bodyPr spcFirstLastPara="1" wrap="square" lIns="91425" tIns="91425" rIns="91425" bIns="91425" anchor="t" anchorCtr="0">
              <a:noAutofit/>
            </a:bodyPr>
            <a:lstStyle/>
            <a:p>
              <a:pPr marL="0" marR="0" lvl="0" indent="0" algn="l" rtl="0">
                <a:lnSpc>
                  <a:spcPct val="40000"/>
                </a:lnSpc>
                <a:spcBef>
                  <a:spcPts val="1200"/>
                </a:spcBef>
                <a:spcAft>
                  <a:spcPts val="1200"/>
                </a:spcAft>
                <a:buClr>
                  <a:srgbClr val="000000"/>
                </a:buClr>
                <a:buSzPts val="1600"/>
                <a:buFont typeface="Lato"/>
                <a:buNone/>
              </a:pPr>
              <a:r>
                <a:rPr lang="es-419" sz="1300" b="1" i="0" u="none" strike="noStrike" cap="none">
                  <a:solidFill>
                    <a:srgbClr val="40BEBE"/>
                  </a:solidFill>
                  <a:latin typeface="Lato"/>
                  <a:ea typeface="Lato"/>
                  <a:cs typeface="Lato"/>
                  <a:sym typeface="Lato"/>
                </a:rPr>
                <a:t>NGOs &amp; Patient Organizations</a:t>
              </a:r>
              <a:endParaRPr sz="100" b="1" i="0" u="none" strike="noStrike" cap="none">
                <a:solidFill>
                  <a:srgbClr val="40BEBE"/>
                </a:solidFill>
                <a:latin typeface="Calibri"/>
                <a:ea typeface="Calibri"/>
                <a:cs typeface="Calibri"/>
                <a:sym typeface="Calibri"/>
              </a:endParaRPr>
            </a:p>
          </p:txBody>
        </p:sp>
        <p:sp>
          <p:nvSpPr>
            <p:cNvPr id="751" name="Google Shape;751;p47"/>
            <p:cNvSpPr txBox="1"/>
            <p:nvPr/>
          </p:nvSpPr>
          <p:spPr>
            <a:xfrm>
              <a:off x="1315267" y="3972270"/>
              <a:ext cx="5039700" cy="437100"/>
            </a:xfrm>
            <a:prstGeom prst="rect">
              <a:avLst/>
            </a:prstGeom>
            <a:noFill/>
            <a:ln>
              <a:noFill/>
            </a:ln>
          </p:spPr>
          <p:txBody>
            <a:bodyPr spcFirstLastPara="1" wrap="square" lIns="91425" tIns="91425" rIns="91425" bIns="91425" anchor="t" anchorCtr="0">
              <a:noAutofit/>
            </a:bodyPr>
            <a:lstStyle/>
            <a:p>
              <a:pPr marL="0" marR="0" lvl="0" indent="0" algn="l" rtl="0">
                <a:lnSpc>
                  <a:spcPct val="40000"/>
                </a:lnSpc>
                <a:spcBef>
                  <a:spcPts val="1200"/>
                </a:spcBef>
                <a:spcAft>
                  <a:spcPts val="1200"/>
                </a:spcAft>
                <a:buClr>
                  <a:srgbClr val="0B5394"/>
                </a:buClr>
                <a:buSzPts val="1400"/>
                <a:buFont typeface="Lato"/>
                <a:buNone/>
              </a:pPr>
              <a:r>
                <a:rPr lang="es-419" sz="1100" b="0" i="0" u="none" strike="noStrike" cap="none">
                  <a:solidFill>
                    <a:schemeClr val="dk1"/>
                  </a:solidFill>
                  <a:latin typeface="Lato"/>
                  <a:ea typeface="Lato"/>
                  <a:cs typeface="Lato"/>
                  <a:sym typeface="Lato"/>
                </a:rPr>
                <a:t>Contribute patient and social perspectives</a:t>
              </a:r>
              <a:endParaRPr sz="5700" b="0" i="0" u="none" strike="noStrike" cap="none">
                <a:solidFill>
                  <a:schemeClr val="dk1"/>
                </a:solidFill>
                <a:latin typeface="Calibri"/>
                <a:ea typeface="Calibri"/>
                <a:cs typeface="Calibri"/>
                <a:sym typeface="Calibri"/>
              </a:endParaRPr>
            </a:p>
          </p:txBody>
        </p:sp>
      </p:grpSp>
      <p:grpSp>
        <p:nvGrpSpPr>
          <p:cNvPr id="752" name="Google Shape;752;p47"/>
          <p:cNvGrpSpPr/>
          <p:nvPr/>
        </p:nvGrpSpPr>
        <p:grpSpPr>
          <a:xfrm>
            <a:off x="836262" y="1803953"/>
            <a:ext cx="3811403" cy="504276"/>
            <a:chOff x="1305789" y="2949179"/>
            <a:chExt cx="5309100" cy="661606"/>
          </a:xfrm>
        </p:grpSpPr>
        <p:sp>
          <p:nvSpPr>
            <p:cNvPr id="753" name="Google Shape;753;p47"/>
            <p:cNvSpPr txBox="1"/>
            <p:nvPr/>
          </p:nvSpPr>
          <p:spPr>
            <a:xfrm>
              <a:off x="1305807" y="2949179"/>
              <a:ext cx="4159200" cy="337200"/>
            </a:xfrm>
            <a:prstGeom prst="rect">
              <a:avLst/>
            </a:prstGeom>
            <a:noFill/>
            <a:ln>
              <a:noFill/>
            </a:ln>
          </p:spPr>
          <p:txBody>
            <a:bodyPr spcFirstLastPara="1" wrap="square" lIns="91425" tIns="91425" rIns="91425" bIns="91425" anchor="t" anchorCtr="0">
              <a:noAutofit/>
            </a:bodyPr>
            <a:lstStyle/>
            <a:p>
              <a:pPr marL="0" marR="0" lvl="0" indent="0" algn="l" rtl="0">
                <a:lnSpc>
                  <a:spcPct val="40000"/>
                </a:lnSpc>
                <a:spcBef>
                  <a:spcPts val="1200"/>
                </a:spcBef>
                <a:spcAft>
                  <a:spcPts val="0"/>
                </a:spcAft>
                <a:buClr>
                  <a:srgbClr val="000000"/>
                </a:buClr>
                <a:buSzPts val="1600"/>
                <a:buFont typeface="Lato"/>
                <a:buNone/>
              </a:pPr>
              <a:r>
                <a:rPr lang="es-419" sz="1300" b="1" i="0" u="none" strike="noStrike" cap="none">
                  <a:solidFill>
                    <a:srgbClr val="40BEBE"/>
                  </a:solidFill>
                  <a:latin typeface="Lato"/>
                  <a:ea typeface="Lato"/>
                  <a:cs typeface="Lato"/>
                  <a:sym typeface="Lato"/>
                </a:rPr>
                <a:t>Sw Engineers</a:t>
              </a:r>
              <a:endParaRPr sz="1100" b="0" i="0" u="none" strike="noStrike" cap="none">
                <a:solidFill>
                  <a:srgbClr val="40BEBE"/>
                </a:solidFill>
                <a:latin typeface="Lato"/>
                <a:ea typeface="Lato"/>
                <a:cs typeface="Lato"/>
                <a:sym typeface="Lato"/>
              </a:endParaRPr>
            </a:p>
            <a:p>
              <a:pPr marL="0" marR="0" lvl="0" indent="0" algn="l" rtl="0">
                <a:lnSpc>
                  <a:spcPct val="100000"/>
                </a:lnSpc>
                <a:spcBef>
                  <a:spcPts val="1200"/>
                </a:spcBef>
                <a:spcAft>
                  <a:spcPts val="0"/>
                </a:spcAft>
                <a:buClr>
                  <a:srgbClr val="000000"/>
                </a:buClr>
                <a:buSzPts val="300"/>
                <a:buFont typeface="Calibri"/>
                <a:buNone/>
              </a:pPr>
              <a:endParaRPr sz="300" b="0" i="0" u="none" strike="noStrike" cap="none">
                <a:solidFill>
                  <a:srgbClr val="40BEBE"/>
                </a:solidFill>
                <a:latin typeface="Lato"/>
                <a:ea typeface="Lato"/>
                <a:cs typeface="Lato"/>
                <a:sym typeface="Lato"/>
              </a:endParaRPr>
            </a:p>
          </p:txBody>
        </p:sp>
        <p:sp>
          <p:nvSpPr>
            <p:cNvPr id="754" name="Google Shape;754;p47"/>
            <p:cNvSpPr txBox="1"/>
            <p:nvPr/>
          </p:nvSpPr>
          <p:spPr>
            <a:xfrm>
              <a:off x="1305789" y="3234885"/>
              <a:ext cx="5309100" cy="375900"/>
            </a:xfrm>
            <a:prstGeom prst="rect">
              <a:avLst/>
            </a:prstGeom>
            <a:noFill/>
            <a:ln>
              <a:noFill/>
            </a:ln>
          </p:spPr>
          <p:txBody>
            <a:bodyPr spcFirstLastPara="1" wrap="square" lIns="91425" tIns="91425" rIns="91425" bIns="91425" anchor="t" anchorCtr="0">
              <a:noAutofit/>
            </a:bodyPr>
            <a:lstStyle/>
            <a:p>
              <a:pPr marL="0" marR="0" lvl="0" indent="0" algn="l" rtl="0">
                <a:lnSpc>
                  <a:spcPct val="40000"/>
                </a:lnSpc>
                <a:spcBef>
                  <a:spcPts val="1200"/>
                </a:spcBef>
                <a:spcAft>
                  <a:spcPts val="1200"/>
                </a:spcAft>
                <a:buClr>
                  <a:srgbClr val="0B5394"/>
                </a:buClr>
                <a:buSzPts val="1400"/>
                <a:buFont typeface="Lato"/>
                <a:buNone/>
              </a:pPr>
              <a:r>
                <a:rPr lang="es-419" sz="1100" b="0" i="0" u="none" strike="noStrike" cap="none">
                  <a:solidFill>
                    <a:schemeClr val="dk1"/>
                  </a:solidFill>
                  <a:latin typeface="Lato"/>
                  <a:ea typeface="Lato"/>
                  <a:cs typeface="Lato"/>
                  <a:sym typeface="Lato"/>
                </a:rPr>
                <a:t>Maintain the technical infrastructure for AI benchmarking</a:t>
              </a:r>
              <a:endParaRPr sz="5700" b="0" i="0" u="none" strike="noStrike" cap="none">
                <a:solidFill>
                  <a:schemeClr val="dk1"/>
                </a:solidFill>
                <a:latin typeface="Calibri"/>
                <a:ea typeface="Calibri"/>
                <a:cs typeface="Calibri"/>
                <a:sym typeface="Calibri"/>
              </a:endParaRPr>
            </a:p>
          </p:txBody>
        </p:sp>
      </p:grpSp>
      <p:grpSp>
        <p:nvGrpSpPr>
          <p:cNvPr id="755" name="Google Shape;755;p47"/>
          <p:cNvGrpSpPr/>
          <p:nvPr/>
        </p:nvGrpSpPr>
        <p:grpSpPr>
          <a:xfrm>
            <a:off x="842269" y="1333511"/>
            <a:ext cx="3938308" cy="439015"/>
            <a:chOff x="1313136" y="2364051"/>
            <a:chExt cx="4785308" cy="575984"/>
          </a:xfrm>
        </p:grpSpPr>
        <p:sp>
          <p:nvSpPr>
            <p:cNvPr id="756" name="Google Shape;756;p47"/>
            <p:cNvSpPr txBox="1"/>
            <p:nvPr/>
          </p:nvSpPr>
          <p:spPr>
            <a:xfrm>
              <a:off x="1313136" y="2364051"/>
              <a:ext cx="4152000" cy="337200"/>
            </a:xfrm>
            <a:prstGeom prst="rect">
              <a:avLst/>
            </a:prstGeom>
            <a:noFill/>
            <a:ln>
              <a:noFill/>
            </a:ln>
          </p:spPr>
          <p:txBody>
            <a:bodyPr spcFirstLastPara="1" wrap="square" lIns="91425" tIns="91425" rIns="91425" bIns="91425" anchor="t" anchorCtr="0">
              <a:noAutofit/>
            </a:bodyPr>
            <a:lstStyle/>
            <a:p>
              <a:pPr marL="0" marR="0" lvl="0" indent="0" algn="l" rtl="0">
                <a:lnSpc>
                  <a:spcPct val="40000"/>
                </a:lnSpc>
                <a:spcBef>
                  <a:spcPts val="1200"/>
                </a:spcBef>
                <a:spcAft>
                  <a:spcPts val="0"/>
                </a:spcAft>
                <a:buClr>
                  <a:srgbClr val="000000"/>
                </a:buClr>
                <a:buSzPts val="1600"/>
                <a:buFont typeface="Lato"/>
                <a:buNone/>
              </a:pPr>
              <a:r>
                <a:rPr lang="es-419" sz="1300" b="1" i="0" u="none" strike="noStrike" cap="none">
                  <a:solidFill>
                    <a:srgbClr val="40BEBE"/>
                  </a:solidFill>
                  <a:latin typeface="Lato"/>
                  <a:ea typeface="Lato"/>
                  <a:cs typeface="Lato"/>
                  <a:sym typeface="Lato"/>
                </a:rPr>
                <a:t>Medical Experts</a:t>
              </a:r>
              <a:endParaRPr sz="1300" b="1" i="0" u="none" strike="noStrike" cap="none">
                <a:solidFill>
                  <a:srgbClr val="40BEBE"/>
                </a:solidFill>
                <a:latin typeface="Lato"/>
                <a:ea typeface="Lato"/>
                <a:cs typeface="Lato"/>
                <a:sym typeface="Lato"/>
              </a:endParaRPr>
            </a:p>
            <a:p>
              <a:pPr marL="0" marR="0" lvl="0" indent="0" algn="l" rtl="0">
                <a:lnSpc>
                  <a:spcPct val="100000"/>
                </a:lnSpc>
                <a:spcBef>
                  <a:spcPts val="1200"/>
                </a:spcBef>
                <a:spcAft>
                  <a:spcPts val="0"/>
                </a:spcAft>
                <a:buClr>
                  <a:srgbClr val="000000"/>
                </a:buClr>
                <a:buSzPts val="300"/>
                <a:buFont typeface="Calibri"/>
                <a:buNone/>
              </a:pPr>
              <a:endParaRPr sz="300" b="0" i="0" u="none" strike="noStrike" cap="none">
                <a:solidFill>
                  <a:schemeClr val="dk1"/>
                </a:solidFill>
                <a:latin typeface="Calibri"/>
                <a:ea typeface="Calibri"/>
                <a:cs typeface="Calibri"/>
                <a:sym typeface="Calibri"/>
              </a:endParaRPr>
            </a:p>
          </p:txBody>
        </p:sp>
        <p:sp>
          <p:nvSpPr>
            <p:cNvPr id="757" name="Google Shape;757;p47"/>
            <p:cNvSpPr txBox="1"/>
            <p:nvPr/>
          </p:nvSpPr>
          <p:spPr>
            <a:xfrm>
              <a:off x="1313144" y="2602835"/>
              <a:ext cx="4785300" cy="337200"/>
            </a:xfrm>
            <a:prstGeom prst="rect">
              <a:avLst/>
            </a:prstGeom>
            <a:noFill/>
            <a:ln>
              <a:noFill/>
            </a:ln>
          </p:spPr>
          <p:txBody>
            <a:bodyPr spcFirstLastPara="1" wrap="square" lIns="91425" tIns="91425" rIns="91425" bIns="91425" anchor="t" anchorCtr="0">
              <a:noAutofit/>
            </a:bodyPr>
            <a:lstStyle/>
            <a:p>
              <a:pPr marL="0" marR="0" lvl="0" indent="0" algn="l" rtl="0">
                <a:lnSpc>
                  <a:spcPct val="40000"/>
                </a:lnSpc>
                <a:spcBef>
                  <a:spcPts val="1200"/>
                </a:spcBef>
                <a:spcAft>
                  <a:spcPts val="1200"/>
                </a:spcAft>
                <a:buClr>
                  <a:srgbClr val="0B5394"/>
                </a:buClr>
                <a:buSzPts val="1400"/>
                <a:buFont typeface="Lato"/>
                <a:buNone/>
              </a:pPr>
              <a:r>
                <a:rPr lang="es-419" sz="1100" b="0" i="0" u="none" strike="noStrike" cap="none">
                  <a:solidFill>
                    <a:schemeClr val="dk1"/>
                  </a:solidFill>
                  <a:latin typeface="Lato"/>
                  <a:ea typeface="Lato"/>
                  <a:cs typeface="Lato"/>
                  <a:sym typeface="Lato"/>
                </a:rPr>
                <a:t>Offer medical insights for AI model assessment</a:t>
              </a:r>
              <a:endParaRPr sz="5700" b="0" i="0" u="none" strike="noStrike" cap="none">
                <a:solidFill>
                  <a:schemeClr val="dk1"/>
                </a:solidFill>
                <a:latin typeface="Lato"/>
                <a:ea typeface="Lato"/>
                <a:cs typeface="Lato"/>
                <a:sym typeface="Lato"/>
              </a:endParaRPr>
            </a:p>
          </p:txBody>
        </p:sp>
      </p:grpSp>
      <p:sp>
        <p:nvSpPr>
          <p:cNvPr id="758" name="Google Shape;758;p47"/>
          <p:cNvSpPr txBox="1"/>
          <p:nvPr/>
        </p:nvSpPr>
        <p:spPr>
          <a:xfrm>
            <a:off x="4667200" y="668672"/>
            <a:ext cx="3962400" cy="951600"/>
          </a:xfrm>
          <a:prstGeom prst="rect">
            <a:avLst/>
          </a:prstGeom>
          <a:noFill/>
          <a:ln>
            <a:noFill/>
          </a:ln>
        </p:spPr>
        <p:txBody>
          <a:bodyPr spcFirstLastPara="1" wrap="square" lIns="91425" tIns="91425" rIns="91425" bIns="91425" anchor="t" anchorCtr="0">
            <a:noAutofit/>
          </a:bodyPr>
          <a:lstStyle/>
          <a:p>
            <a:pPr marL="0" marR="0" lvl="0" indent="0" algn="l" rtl="0">
              <a:lnSpc>
                <a:spcPct val="150000"/>
              </a:lnSpc>
              <a:spcBef>
                <a:spcPts val="800"/>
              </a:spcBef>
              <a:spcAft>
                <a:spcPts val="0"/>
              </a:spcAft>
              <a:buClr>
                <a:srgbClr val="000000"/>
              </a:buClr>
              <a:buSzPts val="1700"/>
              <a:buFont typeface="Arial"/>
              <a:buNone/>
            </a:pPr>
            <a:r>
              <a:rPr lang="es-419" sz="1700" b="1" i="0" u="none" strike="noStrike" cap="none">
                <a:solidFill>
                  <a:srgbClr val="000000"/>
                </a:solidFill>
                <a:latin typeface="Lato"/>
                <a:ea typeface="Lato"/>
                <a:cs typeface="Lato"/>
                <a:sym typeface="Lato"/>
              </a:rPr>
              <a:t>B</a:t>
            </a:r>
            <a:r>
              <a:rPr lang="es-419" sz="1700" b="1" i="0" u="none" strike="noStrike" cap="none">
                <a:solidFill>
                  <a:srgbClr val="1155CC"/>
                </a:solidFill>
                <a:latin typeface="Lato"/>
                <a:ea typeface="Lato"/>
                <a:cs typeface="Lato"/>
                <a:sym typeface="Lato"/>
              </a:rPr>
              <a:t>AI</a:t>
            </a:r>
            <a:r>
              <a:rPr lang="es-419" sz="1700" b="1" i="0" u="none" strike="noStrike" cap="none">
                <a:solidFill>
                  <a:srgbClr val="000000"/>
                </a:solidFill>
                <a:latin typeface="Lato"/>
                <a:ea typeface="Lato"/>
                <a:cs typeface="Lato"/>
                <a:sym typeface="Lato"/>
              </a:rPr>
              <a:t>HA Evaluation </a:t>
            </a:r>
            <a:endParaRPr sz="1700" b="1" i="0" u="none" strike="noStrike" cap="none">
              <a:solidFill>
                <a:srgbClr val="000000"/>
              </a:solidFill>
              <a:latin typeface="Lato"/>
              <a:ea typeface="Lato"/>
              <a:cs typeface="Lato"/>
              <a:sym typeface="Lato"/>
            </a:endParaRPr>
          </a:p>
          <a:p>
            <a:pPr marL="5182" marR="12358" lvl="0" indent="0" algn="just" rtl="0">
              <a:lnSpc>
                <a:spcPct val="130000"/>
              </a:lnSpc>
              <a:spcBef>
                <a:spcPts val="0"/>
              </a:spcBef>
              <a:spcAft>
                <a:spcPts val="0"/>
              </a:spcAft>
              <a:buClr>
                <a:srgbClr val="000000"/>
              </a:buClr>
              <a:buSzPts val="1100"/>
              <a:buFont typeface="Arial"/>
              <a:buNone/>
            </a:pPr>
            <a:r>
              <a:rPr lang="es-419" sz="1100" b="1" i="0" u="none" strike="noStrike" cap="none">
                <a:solidFill>
                  <a:schemeClr val="dk1"/>
                </a:solidFill>
                <a:latin typeface="Lato"/>
                <a:ea typeface="Lato"/>
                <a:cs typeface="Lato"/>
                <a:sym typeface="Lato"/>
              </a:rPr>
              <a:t>OpenEBench</a:t>
            </a:r>
            <a:r>
              <a:rPr lang="es-419" sz="1100" b="0" i="0" u="none" strike="noStrike" cap="none">
                <a:solidFill>
                  <a:schemeClr val="dk1"/>
                </a:solidFill>
                <a:latin typeface="Lato"/>
                <a:ea typeface="Lato"/>
                <a:cs typeface="Lato"/>
                <a:sym typeface="Lato"/>
              </a:rPr>
              <a:t> is an </a:t>
            </a:r>
            <a:r>
              <a:rPr lang="es-419" sz="1100" b="1" i="0" u="none" strike="noStrike" cap="none">
                <a:solidFill>
                  <a:schemeClr val="dk1"/>
                </a:solidFill>
                <a:latin typeface="Lato"/>
                <a:ea typeface="Lato"/>
                <a:cs typeface="Lato"/>
                <a:sym typeface="Lato"/>
              </a:rPr>
              <a:t>ELIXIR</a:t>
            </a:r>
            <a:r>
              <a:rPr lang="es-419" sz="1100" b="0" i="0" u="none" strike="noStrike" cap="none">
                <a:solidFill>
                  <a:schemeClr val="dk1"/>
                </a:solidFill>
                <a:latin typeface="Lato"/>
                <a:ea typeface="Lato"/>
                <a:cs typeface="Lato"/>
                <a:sym typeface="Lato"/>
              </a:rPr>
              <a:t> platform for benchmarking and monitoring bioinformatics tools, web servers, and workflows.</a:t>
            </a:r>
            <a:endParaRPr sz="1100" b="0" i="0" u="none" strike="noStrike" cap="none">
              <a:solidFill>
                <a:schemeClr val="dk1"/>
              </a:solidFill>
              <a:latin typeface="Lato"/>
              <a:ea typeface="Lato"/>
              <a:cs typeface="Lato"/>
              <a:sym typeface="Lato"/>
            </a:endParaRPr>
          </a:p>
          <a:p>
            <a:pPr marL="0" marR="12358" lvl="0" indent="0" algn="just" rtl="0">
              <a:lnSpc>
                <a:spcPct val="130000"/>
              </a:lnSpc>
              <a:spcBef>
                <a:spcPts val="0"/>
              </a:spcBef>
              <a:spcAft>
                <a:spcPts val="0"/>
              </a:spcAft>
              <a:buClr>
                <a:srgbClr val="000000"/>
              </a:buClr>
              <a:buSzPts val="1100"/>
              <a:buFont typeface="Arial"/>
              <a:buNone/>
            </a:pPr>
            <a:endParaRPr sz="1200" b="0" i="0" u="none" strike="noStrike" cap="none">
              <a:solidFill>
                <a:srgbClr val="000000"/>
              </a:solidFill>
              <a:latin typeface="Arial"/>
              <a:ea typeface="Arial"/>
              <a:cs typeface="Arial"/>
              <a:sym typeface="Arial"/>
            </a:endParaRPr>
          </a:p>
        </p:txBody>
      </p:sp>
      <p:grpSp>
        <p:nvGrpSpPr>
          <p:cNvPr id="759" name="Google Shape;759;p47"/>
          <p:cNvGrpSpPr/>
          <p:nvPr/>
        </p:nvGrpSpPr>
        <p:grpSpPr>
          <a:xfrm>
            <a:off x="4762974" y="1898125"/>
            <a:ext cx="3457574" cy="3028950"/>
            <a:chOff x="-15239" y="-10115489"/>
            <a:chExt cx="2480325" cy="2379753"/>
          </a:xfrm>
        </p:grpSpPr>
        <p:pic>
          <p:nvPicPr>
            <p:cNvPr id="760" name="Google Shape;760;p47"/>
            <p:cNvPicPr preferRelativeResize="0"/>
            <p:nvPr/>
          </p:nvPicPr>
          <p:blipFill rotWithShape="1">
            <a:blip r:embed="rId5" cstate="screen">
              <a:alphaModFix/>
              <a:extLst>
                <a:ext uri="{28A0092B-C50C-407E-A947-70E740481C1C}">
                  <a14:useLocalDpi xmlns:a14="http://schemas.microsoft.com/office/drawing/2010/main"/>
                </a:ext>
              </a:extLst>
            </a:blip>
            <a:srcRect b="-281"/>
            <a:stretch/>
          </p:blipFill>
          <p:spPr>
            <a:xfrm>
              <a:off x="-15239" y="-10115489"/>
              <a:ext cx="1912375" cy="2379753"/>
            </a:xfrm>
            <a:prstGeom prst="rect">
              <a:avLst/>
            </a:prstGeom>
            <a:noFill/>
            <a:ln>
              <a:noFill/>
            </a:ln>
          </p:spPr>
        </p:pic>
        <p:grpSp>
          <p:nvGrpSpPr>
            <p:cNvPr id="761" name="Google Shape;761;p47"/>
            <p:cNvGrpSpPr/>
            <p:nvPr/>
          </p:nvGrpSpPr>
          <p:grpSpPr>
            <a:xfrm>
              <a:off x="1882679" y="-9556021"/>
              <a:ext cx="582407" cy="1399589"/>
              <a:chOff x="1882679" y="-9497246"/>
              <a:chExt cx="582407" cy="1399589"/>
            </a:xfrm>
          </p:grpSpPr>
          <p:pic>
            <p:nvPicPr>
              <p:cNvPr id="762" name="Google Shape;762;p47"/>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1882679" y="-8544726"/>
                <a:ext cx="582407" cy="447069"/>
              </a:xfrm>
              <a:prstGeom prst="rect">
                <a:avLst/>
              </a:prstGeom>
              <a:noFill/>
              <a:ln>
                <a:noFill/>
              </a:ln>
            </p:spPr>
          </p:pic>
          <p:pic>
            <p:nvPicPr>
              <p:cNvPr id="763" name="Google Shape;763;p47"/>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1964894" y="-9497246"/>
                <a:ext cx="446895" cy="523940"/>
              </a:xfrm>
              <a:prstGeom prst="rect">
                <a:avLst/>
              </a:prstGeom>
              <a:noFill/>
              <a:ln>
                <a:noFill/>
              </a:ln>
            </p:spPr>
          </p:pic>
        </p:grpSp>
      </p:grpSp>
      <p:sp>
        <p:nvSpPr>
          <p:cNvPr id="764" name="Google Shape;764;p47"/>
          <p:cNvSpPr/>
          <p:nvPr/>
        </p:nvSpPr>
        <p:spPr>
          <a:xfrm>
            <a:off x="4930475" y="2343024"/>
            <a:ext cx="781200" cy="2700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765" name="Google Shape;765;p47"/>
          <p:cNvGrpSpPr/>
          <p:nvPr/>
        </p:nvGrpSpPr>
        <p:grpSpPr>
          <a:xfrm>
            <a:off x="792050" y="3468221"/>
            <a:ext cx="4155574" cy="459473"/>
            <a:chOff x="1252116" y="5164781"/>
            <a:chExt cx="5049300" cy="602825"/>
          </a:xfrm>
        </p:grpSpPr>
        <p:sp>
          <p:nvSpPr>
            <p:cNvPr id="766" name="Google Shape;766;p47"/>
            <p:cNvSpPr txBox="1"/>
            <p:nvPr/>
          </p:nvSpPr>
          <p:spPr>
            <a:xfrm>
              <a:off x="1252116" y="5164781"/>
              <a:ext cx="4510800" cy="337200"/>
            </a:xfrm>
            <a:prstGeom prst="rect">
              <a:avLst/>
            </a:prstGeom>
            <a:noFill/>
            <a:ln>
              <a:noFill/>
            </a:ln>
          </p:spPr>
          <p:txBody>
            <a:bodyPr spcFirstLastPara="1" wrap="square" lIns="91425" tIns="91425" rIns="91425" bIns="91425" anchor="t" anchorCtr="0">
              <a:noAutofit/>
            </a:bodyPr>
            <a:lstStyle/>
            <a:p>
              <a:pPr marL="0" marR="0" lvl="0" indent="0" algn="l" rtl="0">
                <a:lnSpc>
                  <a:spcPct val="40000"/>
                </a:lnSpc>
                <a:spcBef>
                  <a:spcPts val="1200"/>
                </a:spcBef>
                <a:spcAft>
                  <a:spcPts val="0"/>
                </a:spcAft>
                <a:buClr>
                  <a:srgbClr val="000000"/>
                </a:buClr>
                <a:buSzPts val="1100"/>
                <a:buFont typeface="Arial"/>
                <a:buNone/>
              </a:pPr>
              <a:r>
                <a:rPr lang="es-419" sz="1300" b="1" i="0" u="none" strike="noStrike" cap="none">
                  <a:solidFill>
                    <a:srgbClr val="40BEBE"/>
                  </a:solidFill>
                  <a:latin typeface="Lato"/>
                  <a:ea typeface="Lato"/>
                  <a:cs typeface="Lato"/>
                  <a:sym typeface="Lato"/>
                </a:rPr>
                <a:t>AI Developers</a:t>
              </a:r>
              <a:endParaRPr sz="1100" b="1" i="0" u="none" strike="noStrike" cap="none">
                <a:solidFill>
                  <a:srgbClr val="40BEBE"/>
                </a:solidFill>
                <a:latin typeface="Lato"/>
                <a:ea typeface="Lato"/>
                <a:cs typeface="Lato"/>
                <a:sym typeface="Lato"/>
              </a:endParaRPr>
            </a:p>
            <a:p>
              <a:pPr marL="0" marR="0" lvl="0" indent="0" algn="l" rtl="0">
                <a:lnSpc>
                  <a:spcPct val="40000"/>
                </a:lnSpc>
                <a:spcBef>
                  <a:spcPts val="1200"/>
                </a:spcBef>
                <a:spcAft>
                  <a:spcPts val="0"/>
                </a:spcAft>
                <a:buClr>
                  <a:srgbClr val="000000"/>
                </a:buClr>
                <a:buSzPts val="1400"/>
                <a:buFont typeface="Calibri"/>
                <a:buNone/>
              </a:pPr>
              <a:endParaRPr sz="1300" b="0" i="0" u="none" strike="noStrike" cap="none">
                <a:solidFill>
                  <a:srgbClr val="40BEBE"/>
                </a:solidFill>
                <a:latin typeface="Lato"/>
                <a:ea typeface="Lato"/>
                <a:cs typeface="Lato"/>
                <a:sym typeface="Lato"/>
              </a:endParaRPr>
            </a:p>
            <a:p>
              <a:pPr marL="0" marR="0" lvl="0" indent="0" algn="l" rtl="0">
                <a:lnSpc>
                  <a:spcPct val="100000"/>
                </a:lnSpc>
                <a:spcBef>
                  <a:spcPts val="1200"/>
                </a:spcBef>
                <a:spcAft>
                  <a:spcPts val="0"/>
                </a:spcAft>
                <a:buClr>
                  <a:srgbClr val="000000"/>
                </a:buClr>
                <a:buSzPts val="300"/>
                <a:buFont typeface="Calibri"/>
                <a:buNone/>
              </a:pPr>
              <a:endParaRPr sz="300" b="0" i="0" u="none" strike="noStrike" cap="none">
                <a:solidFill>
                  <a:srgbClr val="40BEBE"/>
                </a:solidFill>
                <a:latin typeface="Calibri"/>
                <a:ea typeface="Calibri"/>
                <a:cs typeface="Calibri"/>
                <a:sym typeface="Calibri"/>
              </a:endParaRPr>
            </a:p>
          </p:txBody>
        </p:sp>
        <p:sp>
          <p:nvSpPr>
            <p:cNvPr id="767" name="Google Shape;767;p47"/>
            <p:cNvSpPr txBox="1"/>
            <p:nvPr/>
          </p:nvSpPr>
          <p:spPr>
            <a:xfrm>
              <a:off x="1252116" y="5430406"/>
              <a:ext cx="5049300" cy="337200"/>
            </a:xfrm>
            <a:prstGeom prst="rect">
              <a:avLst/>
            </a:prstGeom>
            <a:noFill/>
            <a:ln>
              <a:noFill/>
            </a:ln>
          </p:spPr>
          <p:txBody>
            <a:bodyPr spcFirstLastPara="1" wrap="square" lIns="91425" tIns="91425" rIns="91425" bIns="91425" anchor="t" anchorCtr="0">
              <a:noAutofit/>
            </a:bodyPr>
            <a:lstStyle/>
            <a:p>
              <a:pPr marL="0" marR="0" lvl="0" indent="0" algn="l" rtl="0">
                <a:lnSpc>
                  <a:spcPct val="40000"/>
                </a:lnSpc>
                <a:spcBef>
                  <a:spcPts val="1200"/>
                </a:spcBef>
                <a:spcAft>
                  <a:spcPts val="1200"/>
                </a:spcAft>
                <a:buClr>
                  <a:srgbClr val="0B5394"/>
                </a:buClr>
                <a:buSzPts val="1400"/>
                <a:buFont typeface="Lato"/>
                <a:buNone/>
              </a:pPr>
              <a:r>
                <a:rPr lang="es-419" sz="1100" b="0" i="0" u="none" strike="noStrike" cap="none">
                  <a:solidFill>
                    <a:schemeClr val="dk1"/>
                  </a:solidFill>
                  <a:latin typeface="Lato"/>
                  <a:ea typeface="Lato"/>
                  <a:cs typeface="Lato"/>
                  <a:sym typeface="Lato"/>
                </a:rPr>
                <a:t>Design and implement AI algorithms and health apps</a:t>
              </a:r>
              <a:endParaRPr sz="5700" b="0" i="0" u="none" strike="noStrike" cap="none">
                <a:solidFill>
                  <a:schemeClr val="dk1"/>
                </a:solidFill>
                <a:latin typeface="Calibri"/>
                <a:ea typeface="Calibri"/>
                <a:cs typeface="Calibri"/>
                <a:sym typeface="Calibri"/>
              </a:endParaRPr>
            </a:p>
          </p:txBody>
        </p:sp>
      </p:grpSp>
      <p:grpSp>
        <p:nvGrpSpPr>
          <p:cNvPr id="768" name="Google Shape;768;p47"/>
          <p:cNvGrpSpPr/>
          <p:nvPr/>
        </p:nvGrpSpPr>
        <p:grpSpPr>
          <a:xfrm>
            <a:off x="820770" y="3973940"/>
            <a:ext cx="3683522" cy="457874"/>
            <a:chOff x="1287013" y="5828270"/>
            <a:chExt cx="4475726" cy="600727"/>
          </a:xfrm>
        </p:grpSpPr>
        <p:sp>
          <p:nvSpPr>
            <p:cNvPr id="769" name="Google Shape;769;p47"/>
            <p:cNvSpPr txBox="1"/>
            <p:nvPr/>
          </p:nvSpPr>
          <p:spPr>
            <a:xfrm>
              <a:off x="1287013" y="5828270"/>
              <a:ext cx="4408500" cy="337200"/>
            </a:xfrm>
            <a:prstGeom prst="rect">
              <a:avLst/>
            </a:prstGeom>
            <a:noFill/>
            <a:ln>
              <a:noFill/>
            </a:ln>
          </p:spPr>
          <p:txBody>
            <a:bodyPr spcFirstLastPara="1" wrap="square" lIns="91425" tIns="91425" rIns="91425" bIns="91425" anchor="t" anchorCtr="0">
              <a:noAutofit/>
            </a:bodyPr>
            <a:lstStyle/>
            <a:p>
              <a:pPr marL="0" marR="0" lvl="0" indent="0" algn="l" rtl="0">
                <a:lnSpc>
                  <a:spcPct val="40000"/>
                </a:lnSpc>
                <a:spcBef>
                  <a:spcPts val="1200"/>
                </a:spcBef>
                <a:spcAft>
                  <a:spcPts val="1200"/>
                </a:spcAft>
                <a:buClr>
                  <a:srgbClr val="000000"/>
                </a:buClr>
                <a:buSzPts val="1600"/>
                <a:buFont typeface="Lato"/>
                <a:buNone/>
              </a:pPr>
              <a:r>
                <a:rPr lang="es-419" sz="1300" b="1" i="0" u="none" strike="noStrike" cap="none">
                  <a:solidFill>
                    <a:srgbClr val="40BEBE"/>
                  </a:solidFill>
                  <a:latin typeface="Lato"/>
                  <a:ea typeface="Lato"/>
                  <a:cs typeface="Lato"/>
                  <a:sym typeface="Lato"/>
                </a:rPr>
                <a:t>Legal and Ethical experts </a:t>
              </a:r>
              <a:endParaRPr sz="100" b="1" i="0" u="none" strike="noStrike" cap="none">
                <a:solidFill>
                  <a:srgbClr val="40BEBE"/>
                </a:solidFill>
                <a:latin typeface="Calibri"/>
                <a:ea typeface="Calibri"/>
                <a:cs typeface="Calibri"/>
                <a:sym typeface="Calibri"/>
              </a:endParaRPr>
            </a:p>
          </p:txBody>
        </p:sp>
        <p:sp>
          <p:nvSpPr>
            <p:cNvPr id="770" name="Google Shape;770;p47"/>
            <p:cNvSpPr txBox="1"/>
            <p:nvPr/>
          </p:nvSpPr>
          <p:spPr>
            <a:xfrm>
              <a:off x="1287639" y="6091797"/>
              <a:ext cx="4475100" cy="337200"/>
            </a:xfrm>
            <a:prstGeom prst="rect">
              <a:avLst/>
            </a:prstGeom>
            <a:noFill/>
            <a:ln>
              <a:noFill/>
            </a:ln>
          </p:spPr>
          <p:txBody>
            <a:bodyPr spcFirstLastPara="1" wrap="square" lIns="91425" tIns="91425" rIns="91425" bIns="91425" anchor="t" anchorCtr="0">
              <a:noAutofit/>
            </a:bodyPr>
            <a:lstStyle/>
            <a:p>
              <a:pPr marL="0" marR="0" lvl="0" indent="0" algn="l" rtl="0">
                <a:lnSpc>
                  <a:spcPct val="40000"/>
                </a:lnSpc>
                <a:spcBef>
                  <a:spcPts val="1200"/>
                </a:spcBef>
                <a:spcAft>
                  <a:spcPts val="1200"/>
                </a:spcAft>
                <a:buClr>
                  <a:srgbClr val="0B5394"/>
                </a:buClr>
                <a:buSzPts val="1400"/>
                <a:buFont typeface="Lato"/>
                <a:buNone/>
              </a:pPr>
              <a:r>
                <a:rPr lang="es-419" sz="1100" b="0" i="0" u="none" strike="noStrike" cap="none">
                  <a:solidFill>
                    <a:schemeClr val="dk1"/>
                  </a:solidFill>
                  <a:latin typeface="Lato"/>
                  <a:ea typeface="Lato"/>
                  <a:cs typeface="Lato"/>
                  <a:sym typeface="Lato"/>
                </a:rPr>
                <a:t>Advise on legal and ethical issues</a:t>
              </a:r>
              <a:endParaRPr sz="5700" b="0" i="0" u="none" strike="noStrike" cap="none">
                <a:solidFill>
                  <a:schemeClr val="dk1"/>
                </a:solidFill>
                <a:latin typeface="Calibri"/>
                <a:ea typeface="Calibri"/>
                <a:cs typeface="Calibri"/>
                <a:sym typeface="Calibri"/>
              </a:endParaRPr>
            </a:p>
          </p:txBody>
        </p:sp>
      </p:grpSp>
      <p:pic>
        <p:nvPicPr>
          <p:cNvPr id="771" name="Google Shape;771;p47"/>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254101" y="2909905"/>
            <a:ext cx="588185" cy="466417"/>
          </a:xfrm>
          <a:prstGeom prst="rect">
            <a:avLst/>
          </a:prstGeom>
          <a:noFill/>
          <a:ln>
            <a:noFill/>
          </a:ln>
        </p:spPr>
      </p:pic>
      <p:grpSp>
        <p:nvGrpSpPr>
          <p:cNvPr id="772" name="Google Shape;772;p47"/>
          <p:cNvGrpSpPr/>
          <p:nvPr/>
        </p:nvGrpSpPr>
        <p:grpSpPr>
          <a:xfrm>
            <a:off x="828557" y="2927876"/>
            <a:ext cx="4155460" cy="545372"/>
            <a:chOff x="1313828" y="4455842"/>
            <a:chExt cx="5049161" cy="715524"/>
          </a:xfrm>
        </p:grpSpPr>
        <p:sp>
          <p:nvSpPr>
            <p:cNvPr id="773" name="Google Shape;773;p47"/>
            <p:cNvSpPr txBox="1"/>
            <p:nvPr/>
          </p:nvSpPr>
          <p:spPr>
            <a:xfrm>
              <a:off x="1313828" y="4455842"/>
              <a:ext cx="5049000" cy="390900"/>
            </a:xfrm>
            <a:prstGeom prst="rect">
              <a:avLst/>
            </a:prstGeom>
            <a:noFill/>
            <a:ln>
              <a:noFill/>
            </a:ln>
          </p:spPr>
          <p:txBody>
            <a:bodyPr spcFirstLastPara="1" wrap="square" lIns="91425" tIns="91425" rIns="91425" bIns="91425" anchor="t" anchorCtr="0">
              <a:noAutofit/>
            </a:bodyPr>
            <a:lstStyle/>
            <a:p>
              <a:pPr marL="0" marR="0" lvl="0" indent="0" algn="l" rtl="0">
                <a:lnSpc>
                  <a:spcPct val="40000"/>
                </a:lnSpc>
                <a:spcBef>
                  <a:spcPts val="1200"/>
                </a:spcBef>
                <a:spcAft>
                  <a:spcPts val="1200"/>
                </a:spcAft>
                <a:buClr>
                  <a:srgbClr val="000000"/>
                </a:buClr>
                <a:buSzPts val="1600"/>
                <a:buFont typeface="Lato"/>
                <a:buNone/>
              </a:pPr>
              <a:r>
                <a:rPr lang="es-419" sz="1300" b="1" i="0" u="none" strike="noStrike" cap="none">
                  <a:solidFill>
                    <a:srgbClr val="40BEBE"/>
                  </a:solidFill>
                  <a:latin typeface="Lato"/>
                  <a:ea typeface="Lato"/>
                  <a:cs typeface="Lato"/>
                  <a:sym typeface="Lato"/>
                </a:rPr>
                <a:t>Sociologists &amp; Psychologists </a:t>
              </a:r>
              <a:endParaRPr sz="100" b="1" i="0" u="none" strike="noStrike" cap="none">
                <a:solidFill>
                  <a:srgbClr val="40BEBE"/>
                </a:solidFill>
                <a:latin typeface="Calibri"/>
                <a:ea typeface="Calibri"/>
                <a:cs typeface="Calibri"/>
                <a:sym typeface="Calibri"/>
              </a:endParaRPr>
            </a:p>
          </p:txBody>
        </p:sp>
        <p:sp>
          <p:nvSpPr>
            <p:cNvPr id="774" name="Google Shape;774;p47"/>
            <p:cNvSpPr txBox="1"/>
            <p:nvPr/>
          </p:nvSpPr>
          <p:spPr>
            <a:xfrm>
              <a:off x="1323289" y="4734266"/>
              <a:ext cx="5039700" cy="437100"/>
            </a:xfrm>
            <a:prstGeom prst="rect">
              <a:avLst/>
            </a:prstGeom>
            <a:noFill/>
            <a:ln>
              <a:noFill/>
            </a:ln>
          </p:spPr>
          <p:txBody>
            <a:bodyPr spcFirstLastPara="1" wrap="square" lIns="91425" tIns="91425" rIns="91425" bIns="91425" anchor="t" anchorCtr="0">
              <a:noAutofit/>
            </a:bodyPr>
            <a:lstStyle/>
            <a:p>
              <a:pPr marL="0" marR="0" lvl="0" indent="0" algn="l" rtl="0">
                <a:lnSpc>
                  <a:spcPct val="40000"/>
                </a:lnSpc>
                <a:spcBef>
                  <a:spcPts val="1200"/>
                </a:spcBef>
                <a:spcAft>
                  <a:spcPts val="1200"/>
                </a:spcAft>
                <a:buClr>
                  <a:srgbClr val="0B5394"/>
                </a:buClr>
                <a:buSzPts val="1400"/>
                <a:buFont typeface="Lato"/>
                <a:buNone/>
              </a:pPr>
              <a:r>
                <a:rPr lang="es-419" sz="1100" b="0" i="0" u="none" strike="noStrike" cap="none">
                  <a:solidFill>
                    <a:schemeClr val="dk1"/>
                  </a:solidFill>
                  <a:latin typeface="Lato"/>
                  <a:ea typeface="Lato"/>
                  <a:cs typeface="Lato"/>
                  <a:sym typeface="Lato"/>
                </a:rPr>
                <a:t>Contribute personal and social perspectives</a:t>
              </a:r>
              <a:endParaRPr sz="5700" b="0" i="0" u="none" strike="noStrike" cap="none">
                <a:solidFill>
                  <a:schemeClr val="dk1"/>
                </a:solidFill>
                <a:latin typeface="Calibri"/>
                <a:ea typeface="Calibri"/>
                <a:cs typeface="Calibri"/>
                <a:sym typeface="Calibri"/>
              </a:endParaRPr>
            </a:p>
          </p:txBody>
        </p:sp>
      </p:grpSp>
      <p:pic>
        <p:nvPicPr>
          <p:cNvPr id="775" name="Google Shape;775;p47"/>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340814" y="1232099"/>
            <a:ext cx="414758" cy="400808"/>
          </a:xfrm>
          <a:prstGeom prst="rect">
            <a:avLst/>
          </a:prstGeom>
          <a:noFill/>
          <a:ln>
            <a:noFill/>
          </a:ln>
        </p:spPr>
      </p:pic>
      <p:pic>
        <p:nvPicPr>
          <p:cNvPr id="776" name="Google Shape;776;p47"/>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340815" y="1809614"/>
            <a:ext cx="414758" cy="378374"/>
          </a:xfrm>
          <a:prstGeom prst="rect">
            <a:avLst/>
          </a:prstGeom>
          <a:noFill/>
          <a:ln>
            <a:noFill/>
          </a:ln>
        </p:spPr>
      </p:pic>
      <p:pic>
        <p:nvPicPr>
          <p:cNvPr id="777" name="Google Shape;777;p47"/>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340815" y="2351243"/>
            <a:ext cx="414758" cy="395404"/>
          </a:xfrm>
          <a:prstGeom prst="rect">
            <a:avLst/>
          </a:prstGeom>
          <a:noFill/>
          <a:ln>
            <a:noFill/>
          </a:ln>
        </p:spPr>
      </p:pic>
      <p:pic>
        <p:nvPicPr>
          <p:cNvPr id="778" name="Google Shape;778;p47"/>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a:off x="369419" y="3497270"/>
            <a:ext cx="357550" cy="384107"/>
          </a:xfrm>
          <a:prstGeom prst="rect">
            <a:avLst/>
          </a:prstGeom>
          <a:noFill/>
          <a:ln>
            <a:noFill/>
          </a:ln>
        </p:spPr>
      </p:pic>
      <p:pic>
        <p:nvPicPr>
          <p:cNvPr id="779" name="Google Shape;779;p47"/>
          <p:cNvPicPr preferRelativeResize="0"/>
          <p:nvPr/>
        </p:nvPicPr>
        <p:blipFill rotWithShape="1">
          <a:blip r:embed="rId13" cstate="screen">
            <a:alphaModFix/>
            <a:extLst>
              <a:ext uri="{28A0092B-C50C-407E-A947-70E740481C1C}">
                <a14:useLocalDpi xmlns:a14="http://schemas.microsoft.com/office/drawing/2010/main"/>
              </a:ext>
            </a:extLst>
          </a:blip>
          <a:srcRect/>
          <a:stretch/>
        </p:blipFill>
        <p:spPr>
          <a:xfrm>
            <a:off x="349964" y="4002131"/>
            <a:ext cx="396458" cy="384107"/>
          </a:xfrm>
          <a:prstGeom prst="rect">
            <a:avLst/>
          </a:prstGeom>
          <a:noFill/>
          <a:ln>
            <a:noFill/>
          </a:ln>
        </p:spPr>
      </p:pic>
      <p:sp>
        <p:nvSpPr>
          <p:cNvPr id="780" name="Google Shape;780;p47"/>
          <p:cNvSpPr/>
          <p:nvPr/>
        </p:nvSpPr>
        <p:spPr>
          <a:xfrm>
            <a:off x="5962525" y="2073024"/>
            <a:ext cx="1480800" cy="2700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1" name="Google Shape;781;p47"/>
          <p:cNvSpPr/>
          <p:nvPr/>
        </p:nvSpPr>
        <p:spPr>
          <a:xfrm>
            <a:off x="7321150" y="2578999"/>
            <a:ext cx="899400" cy="2700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2" name="Google Shape;782;p47"/>
          <p:cNvSpPr/>
          <p:nvPr/>
        </p:nvSpPr>
        <p:spPr>
          <a:xfrm>
            <a:off x="4963850" y="4110687"/>
            <a:ext cx="899400" cy="2700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3" name="Google Shape;783;p47"/>
          <p:cNvSpPr/>
          <p:nvPr/>
        </p:nvSpPr>
        <p:spPr>
          <a:xfrm>
            <a:off x="4871375" y="3277599"/>
            <a:ext cx="899400" cy="2700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4" name="Google Shape;784;p47"/>
          <p:cNvSpPr txBox="1"/>
          <p:nvPr/>
        </p:nvSpPr>
        <p:spPr>
          <a:xfrm>
            <a:off x="4572000" y="1556387"/>
            <a:ext cx="4430100" cy="5043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1200"/>
              </a:spcBef>
              <a:spcAft>
                <a:spcPts val="0"/>
              </a:spcAft>
              <a:buClr>
                <a:srgbClr val="000000"/>
              </a:buClr>
              <a:buSzPts val="1100"/>
              <a:buFont typeface="Arial"/>
              <a:buNone/>
            </a:pPr>
            <a:r>
              <a:rPr lang="es-419" sz="1200" b="1" i="0" u="none" strike="noStrike" cap="none">
                <a:solidFill>
                  <a:srgbClr val="9645C0"/>
                </a:solidFill>
                <a:latin typeface="Lato"/>
                <a:ea typeface="Lato"/>
                <a:cs typeface="Lato"/>
                <a:sym typeface="Lato"/>
              </a:rPr>
              <a:t>The BAIHA project will establish indicators and evaluation metrics to identify sex and gender biases in AI-health solutions</a:t>
            </a:r>
            <a:endParaRPr sz="1200" b="1" i="0" u="none" strike="noStrike" cap="none">
              <a:solidFill>
                <a:srgbClr val="9645C0"/>
              </a:solidFill>
              <a:latin typeface="Arial"/>
              <a:ea typeface="Arial"/>
              <a:cs typeface="Arial"/>
              <a:sym typeface="Arial"/>
            </a:endParaRPr>
          </a:p>
          <a:p>
            <a:pPr marL="0" marR="0" lvl="0" indent="0" algn="l" rtl="0">
              <a:lnSpc>
                <a:spcPct val="100000"/>
              </a:lnSpc>
              <a:spcBef>
                <a:spcPts val="1200"/>
              </a:spcBef>
              <a:spcAft>
                <a:spcPts val="0"/>
              </a:spcAft>
              <a:buClr>
                <a:srgbClr val="000000"/>
              </a:buClr>
              <a:buSzPts val="1800"/>
              <a:buFont typeface="Arial"/>
              <a:buNone/>
            </a:pPr>
            <a:endParaRPr sz="1800" b="0" i="0" u="none" strike="noStrike" cap="none">
              <a:solidFill>
                <a:srgbClr val="595959"/>
              </a:solidFill>
              <a:latin typeface="Arial"/>
              <a:ea typeface="Arial"/>
              <a:cs typeface="Arial"/>
              <a:sym typeface="Arial"/>
            </a:endParaRPr>
          </a:p>
        </p:txBody>
      </p:sp>
      <p:sp>
        <p:nvSpPr>
          <p:cNvPr id="785" name="Google Shape;785;p47"/>
          <p:cNvSpPr txBox="1"/>
          <p:nvPr/>
        </p:nvSpPr>
        <p:spPr>
          <a:xfrm>
            <a:off x="4963850" y="2234249"/>
            <a:ext cx="781200" cy="337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000"/>
              <a:buFont typeface="Arial"/>
              <a:buNone/>
            </a:pPr>
            <a:r>
              <a:rPr lang="es-419" sz="1000" b="1" i="0" u="none" strike="noStrike" cap="none">
                <a:solidFill>
                  <a:srgbClr val="000000"/>
                </a:solidFill>
                <a:latin typeface="Lato"/>
                <a:ea typeface="Lato"/>
                <a:cs typeface="Lato"/>
                <a:sym typeface="Lato"/>
              </a:rPr>
              <a:t>AI tool</a:t>
            </a:r>
            <a:endParaRPr sz="1000" b="1" i="0" u="none" strike="noStrike" cap="none">
              <a:solidFill>
                <a:srgbClr val="000000"/>
              </a:solidFill>
              <a:latin typeface="Lato"/>
              <a:ea typeface="Lato"/>
              <a:cs typeface="Lato"/>
              <a:sym typeface="Lato"/>
            </a:endParaRPr>
          </a:p>
        </p:txBody>
      </p:sp>
      <p:sp>
        <p:nvSpPr>
          <p:cNvPr id="786" name="Google Shape;786;p47"/>
          <p:cNvSpPr txBox="1"/>
          <p:nvPr/>
        </p:nvSpPr>
        <p:spPr>
          <a:xfrm>
            <a:off x="5929900" y="2115112"/>
            <a:ext cx="1480800" cy="337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000"/>
              <a:buFont typeface="Arial"/>
              <a:buNone/>
            </a:pPr>
            <a:r>
              <a:rPr lang="es-419" sz="1000" b="1" i="0" u="none" strike="noStrike" cap="none">
                <a:solidFill>
                  <a:srgbClr val="000000"/>
                </a:solidFill>
                <a:latin typeface="Lato"/>
                <a:ea typeface="Lato"/>
                <a:cs typeface="Lato"/>
                <a:sym typeface="Lato"/>
              </a:rPr>
              <a:t>Gold Standard</a:t>
            </a:r>
            <a:endParaRPr sz="1000" b="1" i="0" u="none" strike="noStrike" cap="none">
              <a:solidFill>
                <a:srgbClr val="000000"/>
              </a:solidFill>
              <a:latin typeface="Lato"/>
              <a:ea typeface="Lato"/>
              <a:cs typeface="Lato"/>
              <a:sym typeface="Lato"/>
            </a:endParaRPr>
          </a:p>
        </p:txBody>
      </p:sp>
      <p:sp>
        <p:nvSpPr>
          <p:cNvPr id="787" name="Google Shape;787;p47"/>
          <p:cNvSpPr txBox="1"/>
          <p:nvPr/>
        </p:nvSpPr>
        <p:spPr>
          <a:xfrm>
            <a:off x="6629950" y="2239674"/>
            <a:ext cx="23589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595959"/>
              </a:solidFill>
              <a:latin typeface="Arial"/>
              <a:ea typeface="Arial"/>
              <a:cs typeface="Arial"/>
              <a:sym typeface="Arial"/>
            </a:endParaRPr>
          </a:p>
        </p:txBody>
      </p:sp>
      <p:sp>
        <p:nvSpPr>
          <p:cNvPr id="788" name="Google Shape;788;p47"/>
          <p:cNvSpPr txBox="1"/>
          <p:nvPr/>
        </p:nvSpPr>
        <p:spPr>
          <a:xfrm>
            <a:off x="7069000" y="2427624"/>
            <a:ext cx="1732800" cy="337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000"/>
              <a:buFont typeface="Arial"/>
              <a:buNone/>
            </a:pPr>
            <a:r>
              <a:rPr lang="es-419" sz="1000" b="1" i="0" u="none" strike="noStrike" cap="none">
                <a:solidFill>
                  <a:srgbClr val="000000"/>
                </a:solidFill>
                <a:latin typeface="Lato"/>
                <a:ea typeface="Lato"/>
                <a:cs typeface="Lato"/>
                <a:sym typeface="Lato"/>
              </a:rPr>
              <a:t>Benchmarking Results</a:t>
            </a:r>
            <a:endParaRPr sz="1000" b="1" i="0" u="none" strike="noStrike" cap="none">
              <a:solidFill>
                <a:srgbClr val="000000"/>
              </a:solidFill>
              <a:latin typeface="Lato"/>
              <a:ea typeface="Lato"/>
              <a:cs typeface="Lato"/>
              <a:sym typeface="Lato"/>
            </a:endParaRPr>
          </a:p>
        </p:txBody>
      </p:sp>
      <p:sp>
        <p:nvSpPr>
          <p:cNvPr id="789" name="Google Shape;789;p47"/>
          <p:cNvSpPr txBox="1"/>
          <p:nvPr/>
        </p:nvSpPr>
        <p:spPr>
          <a:xfrm>
            <a:off x="4504300" y="3193249"/>
            <a:ext cx="1238400" cy="337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000"/>
              <a:buFont typeface="Arial"/>
              <a:buNone/>
            </a:pPr>
            <a:r>
              <a:rPr lang="es-419" sz="1000" b="1" i="0" u="none" strike="noStrike" cap="none">
                <a:solidFill>
                  <a:srgbClr val="000000"/>
                </a:solidFill>
                <a:latin typeface="Lato"/>
                <a:ea typeface="Lato"/>
                <a:cs typeface="Lato"/>
                <a:sym typeface="Lato"/>
              </a:rPr>
              <a:t>Training dataset</a:t>
            </a:r>
            <a:endParaRPr sz="1000" b="1" i="0" u="none" strike="noStrike" cap="none">
              <a:solidFill>
                <a:srgbClr val="000000"/>
              </a:solidFill>
              <a:latin typeface="Lato"/>
              <a:ea typeface="Lato"/>
              <a:cs typeface="Lato"/>
              <a:sym typeface="Lato"/>
            </a:endParaRPr>
          </a:p>
        </p:txBody>
      </p:sp>
      <p:sp>
        <p:nvSpPr>
          <p:cNvPr id="790" name="Google Shape;790;p47"/>
          <p:cNvSpPr txBox="1"/>
          <p:nvPr/>
        </p:nvSpPr>
        <p:spPr>
          <a:xfrm>
            <a:off x="6904450" y="3541524"/>
            <a:ext cx="1732800" cy="337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000"/>
              <a:buFont typeface="Arial"/>
              <a:buNone/>
            </a:pPr>
            <a:r>
              <a:rPr lang="es-419" sz="1000" b="1" i="0" u="none" strike="noStrike" cap="none">
                <a:solidFill>
                  <a:srgbClr val="000000"/>
                </a:solidFill>
                <a:latin typeface="Lato"/>
                <a:ea typeface="Lato"/>
                <a:cs typeface="Lato"/>
                <a:sym typeface="Lato"/>
              </a:rPr>
              <a:t>Health Charts</a:t>
            </a:r>
            <a:endParaRPr sz="1000" b="1" i="0" u="none" strike="noStrike" cap="none">
              <a:solidFill>
                <a:srgbClr val="000000"/>
              </a:solidFill>
              <a:latin typeface="Lato"/>
              <a:ea typeface="Lato"/>
              <a:cs typeface="Lato"/>
              <a:sym typeface="Lato"/>
            </a:endParaRPr>
          </a:p>
        </p:txBody>
      </p:sp>
      <p:sp>
        <p:nvSpPr>
          <p:cNvPr id="791" name="Google Shape;791;p47"/>
          <p:cNvSpPr txBox="1"/>
          <p:nvPr/>
        </p:nvSpPr>
        <p:spPr>
          <a:xfrm>
            <a:off x="4701875" y="4042399"/>
            <a:ext cx="1238400" cy="337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000"/>
              <a:buFont typeface="Arial"/>
              <a:buNone/>
            </a:pPr>
            <a:r>
              <a:rPr lang="es-419" sz="1000" b="1" i="0" u="none" strike="noStrike" cap="none">
                <a:solidFill>
                  <a:srgbClr val="000000"/>
                </a:solidFill>
                <a:latin typeface="Lato"/>
                <a:ea typeface="Lato"/>
                <a:cs typeface="Lato"/>
                <a:sym typeface="Lato"/>
              </a:rPr>
              <a:t>Trainings</a:t>
            </a:r>
            <a:endParaRPr sz="1000" b="1" i="0" u="none" strike="noStrike" cap="none">
              <a:solidFill>
                <a:srgbClr val="000000"/>
              </a:solidFill>
              <a:latin typeface="Lato"/>
              <a:ea typeface="Lato"/>
              <a:cs typeface="Lato"/>
              <a:sym typeface="Lato"/>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sp>
        <p:nvSpPr>
          <p:cNvPr id="796" name="Google Shape;796;p48"/>
          <p:cNvSpPr txBox="1">
            <a:spLocks noGrp="1"/>
          </p:cNvSpPr>
          <p:nvPr>
            <p:ph type="title"/>
          </p:nvPr>
        </p:nvSpPr>
        <p:spPr>
          <a:xfrm>
            <a:off x="552450" y="0"/>
            <a:ext cx="6001800" cy="707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200"/>
              <a:buNone/>
            </a:pPr>
            <a:r>
              <a:rPr lang="es-419" sz="2200" b="1">
                <a:solidFill>
                  <a:srgbClr val="9645C0"/>
                </a:solidFill>
                <a:latin typeface="Montserrat"/>
                <a:ea typeface="Montserrat"/>
                <a:cs typeface="Montserrat"/>
                <a:sym typeface="Montserrat"/>
              </a:rPr>
              <a:t>AHEAD Project</a:t>
            </a:r>
            <a:endParaRPr sz="2200" b="1">
              <a:solidFill>
                <a:srgbClr val="9645C0"/>
              </a:solidFill>
              <a:latin typeface="Montserrat"/>
              <a:ea typeface="Montserrat"/>
              <a:cs typeface="Montserrat"/>
              <a:sym typeface="Montserrat"/>
            </a:endParaRPr>
          </a:p>
        </p:txBody>
      </p:sp>
      <p:pic>
        <p:nvPicPr>
          <p:cNvPr id="797" name="Google Shape;797;p4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798" name="Google Shape;798;p48"/>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sp>
        <p:nvSpPr>
          <p:cNvPr id="799" name="Google Shape;799;p48"/>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0" name="Google Shape;800;p48"/>
          <p:cNvSpPr/>
          <p:nvPr/>
        </p:nvSpPr>
        <p:spPr>
          <a:xfrm>
            <a:off x="809184" y="476401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801" name="Google Shape;801;p48" descr="AHEAD - BBMRI-ERIC"/>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984749" y="79173"/>
            <a:ext cx="506237" cy="506237"/>
          </a:xfrm>
          <a:prstGeom prst="rect">
            <a:avLst/>
          </a:prstGeom>
          <a:noFill/>
          <a:ln>
            <a:noFill/>
          </a:ln>
        </p:spPr>
      </p:pic>
      <p:pic>
        <p:nvPicPr>
          <p:cNvPr id="802" name="Google Shape;802;p48"/>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3553350" y="180712"/>
            <a:ext cx="1685698" cy="354000"/>
          </a:xfrm>
          <a:prstGeom prst="rect">
            <a:avLst/>
          </a:prstGeom>
          <a:noFill/>
          <a:ln>
            <a:noFill/>
          </a:ln>
        </p:spPr>
      </p:pic>
      <p:sp>
        <p:nvSpPr>
          <p:cNvPr id="803" name="Google Shape;803;p48"/>
          <p:cNvSpPr/>
          <p:nvPr/>
        </p:nvSpPr>
        <p:spPr>
          <a:xfrm>
            <a:off x="3681534" y="1469098"/>
            <a:ext cx="1088100" cy="982800"/>
          </a:xfrm>
          <a:prstGeom prst="plus">
            <a:avLst>
              <a:gd name="adj" fmla="val 25000"/>
            </a:avLst>
          </a:prstGeom>
          <a:solidFill>
            <a:srgbClr val="A4C2F4"/>
          </a:solidFill>
          <a:ln w="76200" cap="flat" cmpd="sng">
            <a:solidFill>
              <a:srgbClr val="B7B7B7"/>
            </a:solidFill>
            <a:prstDash val="solid"/>
            <a:round/>
            <a:headEnd type="none" w="sm" len="sm"/>
            <a:tailEnd type="none" w="sm" len="sm"/>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s-419" sz="1100" b="0" i="0" u="none" strike="noStrike" cap="none">
                <a:solidFill>
                  <a:srgbClr val="000000"/>
                </a:solidFill>
                <a:latin typeface="Calibri"/>
                <a:ea typeface="Calibri"/>
                <a:cs typeface="Calibri"/>
                <a:sym typeface="Calibri"/>
              </a:rPr>
              <a:t>Reliability</a:t>
            </a:r>
            <a:endParaRPr sz="1100" b="0" i="0" u="none" strike="noStrike" cap="none">
              <a:solidFill>
                <a:srgbClr val="000000"/>
              </a:solidFill>
              <a:latin typeface="Calibri"/>
              <a:ea typeface="Calibri"/>
              <a:cs typeface="Calibri"/>
              <a:sym typeface="Calibri"/>
            </a:endParaRPr>
          </a:p>
        </p:txBody>
      </p:sp>
      <p:sp>
        <p:nvSpPr>
          <p:cNvPr id="804" name="Google Shape;804;p48"/>
          <p:cNvSpPr/>
          <p:nvPr/>
        </p:nvSpPr>
        <p:spPr>
          <a:xfrm>
            <a:off x="4537472" y="1941129"/>
            <a:ext cx="1088100" cy="1088100"/>
          </a:xfrm>
          <a:prstGeom prst="plus">
            <a:avLst>
              <a:gd name="adj" fmla="val 25000"/>
            </a:avLst>
          </a:prstGeom>
          <a:solidFill>
            <a:srgbClr val="B6D7A8"/>
          </a:solidFill>
          <a:ln w="76200" cap="flat" cmpd="sng">
            <a:solidFill>
              <a:srgbClr val="B7B7B7"/>
            </a:solidFill>
            <a:prstDash val="solid"/>
            <a:round/>
            <a:headEnd type="none" w="sm" len="sm"/>
            <a:tailEnd type="none" w="sm" len="sm"/>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Calibri"/>
              <a:ea typeface="Calibri"/>
              <a:cs typeface="Calibri"/>
              <a:sym typeface="Calibri"/>
            </a:endParaRPr>
          </a:p>
        </p:txBody>
      </p:sp>
      <p:sp>
        <p:nvSpPr>
          <p:cNvPr id="805" name="Google Shape;805;p48"/>
          <p:cNvSpPr/>
          <p:nvPr/>
        </p:nvSpPr>
        <p:spPr>
          <a:xfrm>
            <a:off x="4537472" y="853029"/>
            <a:ext cx="1088100" cy="1088100"/>
          </a:xfrm>
          <a:prstGeom prst="plus">
            <a:avLst>
              <a:gd name="adj" fmla="val 25000"/>
            </a:avLst>
          </a:prstGeom>
          <a:solidFill>
            <a:srgbClr val="B6D7A8"/>
          </a:solidFill>
          <a:ln w="76200" cap="flat" cmpd="sng">
            <a:solidFill>
              <a:srgbClr val="B7B7B7"/>
            </a:solidFill>
            <a:prstDash val="solid"/>
            <a:round/>
            <a:headEnd type="none" w="sm" len="sm"/>
            <a:tailEnd type="none" w="sm" len="sm"/>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Calibri"/>
              <a:ea typeface="Calibri"/>
              <a:cs typeface="Calibri"/>
              <a:sym typeface="Calibri"/>
            </a:endParaRPr>
          </a:p>
        </p:txBody>
      </p:sp>
      <p:sp>
        <p:nvSpPr>
          <p:cNvPr id="806" name="Google Shape;806;p48"/>
          <p:cNvSpPr/>
          <p:nvPr/>
        </p:nvSpPr>
        <p:spPr>
          <a:xfrm>
            <a:off x="5396034" y="1469098"/>
            <a:ext cx="1088100" cy="982800"/>
          </a:xfrm>
          <a:prstGeom prst="plus">
            <a:avLst>
              <a:gd name="adj" fmla="val 25000"/>
            </a:avLst>
          </a:prstGeom>
          <a:solidFill>
            <a:srgbClr val="B6D7A8"/>
          </a:solidFill>
          <a:ln w="76200" cap="flat" cmpd="sng">
            <a:solidFill>
              <a:srgbClr val="B7B7B7"/>
            </a:solidFill>
            <a:prstDash val="solid"/>
            <a:round/>
            <a:headEnd type="none" w="sm" len="sm"/>
            <a:tailEnd type="none" w="sm" len="sm"/>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s-419" sz="1100" b="0" i="0" u="none" strike="noStrike" cap="none">
                <a:solidFill>
                  <a:srgbClr val="000000"/>
                </a:solidFill>
                <a:latin typeface="Calibri"/>
                <a:ea typeface="Calibri"/>
                <a:cs typeface="Calibri"/>
                <a:sym typeface="Calibri"/>
              </a:rPr>
              <a:t>Accessibility</a:t>
            </a:r>
            <a:endParaRPr sz="1100" b="0" i="0" u="none" strike="noStrike" cap="none">
              <a:solidFill>
                <a:srgbClr val="000000"/>
              </a:solidFill>
              <a:latin typeface="Calibri"/>
              <a:ea typeface="Calibri"/>
              <a:cs typeface="Calibri"/>
              <a:sym typeface="Calibri"/>
            </a:endParaRPr>
          </a:p>
        </p:txBody>
      </p:sp>
      <p:sp>
        <p:nvSpPr>
          <p:cNvPr id="807" name="Google Shape;807;p48"/>
          <p:cNvSpPr/>
          <p:nvPr/>
        </p:nvSpPr>
        <p:spPr>
          <a:xfrm>
            <a:off x="3681534" y="2497798"/>
            <a:ext cx="1088100" cy="982800"/>
          </a:xfrm>
          <a:prstGeom prst="plus">
            <a:avLst>
              <a:gd name="adj" fmla="val 25000"/>
            </a:avLst>
          </a:prstGeom>
          <a:solidFill>
            <a:srgbClr val="A4C2F4"/>
          </a:solidFill>
          <a:ln w="76200" cap="flat" cmpd="sng">
            <a:solidFill>
              <a:srgbClr val="B7B7B7"/>
            </a:solidFill>
            <a:prstDash val="solid"/>
            <a:round/>
            <a:headEnd type="none" w="sm" len="sm"/>
            <a:tailEnd type="none" w="sm" len="sm"/>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s-419" sz="1100" b="0" i="0" u="none" strike="noStrike" cap="none">
                <a:solidFill>
                  <a:srgbClr val="000000"/>
                </a:solidFill>
                <a:latin typeface="Calibri"/>
                <a:ea typeface="Calibri"/>
                <a:cs typeface="Calibri"/>
                <a:sym typeface="Calibri"/>
              </a:rPr>
              <a:t>Data Security</a:t>
            </a:r>
            <a:endParaRPr sz="1100" b="0" i="0" u="none" strike="noStrike" cap="none">
              <a:solidFill>
                <a:srgbClr val="000000"/>
              </a:solidFill>
              <a:latin typeface="Calibri"/>
              <a:ea typeface="Calibri"/>
              <a:cs typeface="Calibri"/>
              <a:sym typeface="Calibri"/>
            </a:endParaRPr>
          </a:p>
        </p:txBody>
      </p:sp>
      <p:sp>
        <p:nvSpPr>
          <p:cNvPr id="808" name="Google Shape;808;p48"/>
          <p:cNvSpPr/>
          <p:nvPr/>
        </p:nvSpPr>
        <p:spPr>
          <a:xfrm>
            <a:off x="4537472" y="2959010"/>
            <a:ext cx="1088100" cy="982800"/>
          </a:xfrm>
          <a:prstGeom prst="plus">
            <a:avLst>
              <a:gd name="adj" fmla="val 25000"/>
            </a:avLst>
          </a:prstGeom>
          <a:solidFill>
            <a:srgbClr val="A4C2F4"/>
          </a:solidFill>
          <a:ln w="76200" cap="flat" cmpd="sng">
            <a:solidFill>
              <a:srgbClr val="B7B7B7"/>
            </a:solidFill>
            <a:prstDash val="solid"/>
            <a:round/>
            <a:headEnd type="none" w="sm" len="sm"/>
            <a:tailEnd type="none" w="sm" len="sm"/>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s-419" sz="1100" b="0" i="0" u="none" strike="noStrike" cap="none">
                <a:solidFill>
                  <a:srgbClr val="000000"/>
                </a:solidFill>
                <a:latin typeface="Calibri"/>
                <a:ea typeface="Calibri"/>
                <a:cs typeface="Calibri"/>
                <a:sym typeface="Calibri"/>
              </a:rPr>
              <a:t>Compliance</a:t>
            </a:r>
            <a:endParaRPr sz="1100" b="0" i="0" u="none" strike="noStrike" cap="none">
              <a:solidFill>
                <a:srgbClr val="000000"/>
              </a:solidFill>
              <a:latin typeface="Calibri"/>
              <a:ea typeface="Calibri"/>
              <a:cs typeface="Calibri"/>
              <a:sym typeface="Calibri"/>
            </a:endParaRPr>
          </a:p>
        </p:txBody>
      </p:sp>
      <p:sp>
        <p:nvSpPr>
          <p:cNvPr id="809" name="Google Shape;809;p48"/>
          <p:cNvSpPr/>
          <p:nvPr/>
        </p:nvSpPr>
        <p:spPr>
          <a:xfrm>
            <a:off x="5396034" y="2497798"/>
            <a:ext cx="1088100" cy="982800"/>
          </a:xfrm>
          <a:prstGeom prst="plus">
            <a:avLst>
              <a:gd name="adj" fmla="val 25000"/>
            </a:avLst>
          </a:prstGeom>
          <a:solidFill>
            <a:srgbClr val="B6D7A8"/>
          </a:solidFill>
          <a:ln w="76200" cap="flat" cmpd="sng">
            <a:solidFill>
              <a:srgbClr val="B7B7B7"/>
            </a:solidFill>
            <a:prstDash val="solid"/>
            <a:round/>
            <a:headEnd type="none" w="sm" len="sm"/>
            <a:tailEnd type="none" w="sm" len="sm"/>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s-419" sz="1100" b="0" i="0" u="none" strike="noStrike" cap="none">
                <a:solidFill>
                  <a:srgbClr val="000000"/>
                </a:solidFill>
                <a:latin typeface="Calibri"/>
                <a:ea typeface="Calibri"/>
                <a:cs typeface="Calibri"/>
                <a:sym typeface="Calibri"/>
              </a:rPr>
              <a:t>Usability</a:t>
            </a:r>
            <a:endParaRPr sz="1100" b="0" i="0" u="none" strike="noStrike" cap="none">
              <a:solidFill>
                <a:srgbClr val="000000"/>
              </a:solidFill>
              <a:latin typeface="Calibri"/>
              <a:ea typeface="Calibri"/>
              <a:cs typeface="Calibri"/>
              <a:sym typeface="Calibri"/>
            </a:endParaRPr>
          </a:p>
        </p:txBody>
      </p:sp>
      <p:sp>
        <p:nvSpPr>
          <p:cNvPr id="810" name="Google Shape;810;p48"/>
          <p:cNvSpPr/>
          <p:nvPr/>
        </p:nvSpPr>
        <p:spPr>
          <a:xfrm>
            <a:off x="6271378" y="1993779"/>
            <a:ext cx="1088100" cy="982800"/>
          </a:xfrm>
          <a:prstGeom prst="plus">
            <a:avLst>
              <a:gd name="adj" fmla="val 25000"/>
            </a:avLst>
          </a:prstGeom>
          <a:solidFill>
            <a:srgbClr val="F9CB9C"/>
          </a:solidFill>
          <a:ln w="76200" cap="flat" cmpd="sng">
            <a:solidFill>
              <a:srgbClr val="B7B7B7"/>
            </a:solidFill>
            <a:prstDash val="solid"/>
            <a:round/>
            <a:headEnd type="none" w="sm" len="sm"/>
            <a:tailEnd type="none" w="sm" len="sm"/>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s-419" sz="1100" b="0" i="0" u="none" strike="noStrike" cap="none">
                <a:solidFill>
                  <a:srgbClr val="000000"/>
                </a:solidFill>
                <a:latin typeface="Calibri"/>
                <a:ea typeface="Calibri"/>
                <a:cs typeface="Calibri"/>
                <a:sym typeface="Calibri"/>
              </a:rPr>
              <a:t>Patient impact</a:t>
            </a:r>
            <a:endParaRPr sz="1100" b="0" i="0" u="none" strike="noStrike" cap="none">
              <a:solidFill>
                <a:srgbClr val="000000"/>
              </a:solidFill>
              <a:latin typeface="Calibri"/>
              <a:ea typeface="Calibri"/>
              <a:cs typeface="Calibri"/>
              <a:sym typeface="Calibri"/>
            </a:endParaRPr>
          </a:p>
        </p:txBody>
      </p:sp>
      <p:sp>
        <p:nvSpPr>
          <p:cNvPr id="811" name="Google Shape;811;p48"/>
          <p:cNvSpPr/>
          <p:nvPr/>
        </p:nvSpPr>
        <p:spPr>
          <a:xfrm>
            <a:off x="6271378" y="991404"/>
            <a:ext cx="1088100" cy="982800"/>
          </a:xfrm>
          <a:prstGeom prst="plus">
            <a:avLst>
              <a:gd name="adj" fmla="val 25000"/>
            </a:avLst>
          </a:prstGeom>
          <a:solidFill>
            <a:srgbClr val="F9CB9C"/>
          </a:solidFill>
          <a:ln w="76200" cap="flat" cmpd="sng">
            <a:solidFill>
              <a:srgbClr val="B7B7B7"/>
            </a:solidFill>
            <a:prstDash val="solid"/>
            <a:round/>
            <a:headEnd type="none" w="sm" len="sm"/>
            <a:tailEnd type="none" w="sm" len="sm"/>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s-419" sz="1100" b="0" i="0" u="none" strike="noStrike" cap="none">
                <a:solidFill>
                  <a:srgbClr val="000000"/>
                </a:solidFill>
                <a:latin typeface="Calibri"/>
                <a:ea typeface="Calibri"/>
                <a:cs typeface="Calibri"/>
                <a:sym typeface="Calibri"/>
              </a:rPr>
              <a:t>Integration with other systems</a:t>
            </a:r>
            <a:endParaRPr sz="1100" b="0" i="0" u="none" strike="noStrike" cap="none">
              <a:solidFill>
                <a:srgbClr val="000000"/>
              </a:solidFill>
              <a:latin typeface="Calibri"/>
              <a:ea typeface="Calibri"/>
              <a:cs typeface="Calibri"/>
              <a:sym typeface="Calibri"/>
            </a:endParaRPr>
          </a:p>
        </p:txBody>
      </p:sp>
      <p:sp>
        <p:nvSpPr>
          <p:cNvPr id="812" name="Google Shape;812;p48"/>
          <p:cNvSpPr/>
          <p:nvPr/>
        </p:nvSpPr>
        <p:spPr>
          <a:xfrm>
            <a:off x="6271378" y="2996154"/>
            <a:ext cx="1088100" cy="982800"/>
          </a:xfrm>
          <a:prstGeom prst="plus">
            <a:avLst>
              <a:gd name="adj" fmla="val 25000"/>
            </a:avLst>
          </a:prstGeom>
          <a:solidFill>
            <a:srgbClr val="F9CB9C"/>
          </a:solidFill>
          <a:ln w="76200" cap="flat" cmpd="sng">
            <a:solidFill>
              <a:srgbClr val="B7B7B7"/>
            </a:solidFill>
            <a:prstDash val="solid"/>
            <a:round/>
            <a:headEnd type="none" w="sm" len="sm"/>
            <a:tailEnd type="none" w="sm" len="sm"/>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s-419" sz="1100" b="0" i="0" u="none" strike="noStrike" cap="none">
                <a:solidFill>
                  <a:srgbClr val="000000"/>
                </a:solidFill>
                <a:latin typeface="Calibri"/>
                <a:ea typeface="Calibri"/>
                <a:cs typeface="Calibri"/>
                <a:sym typeface="Calibri"/>
              </a:rPr>
              <a:t>Ethical considerations</a:t>
            </a:r>
            <a:endParaRPr sz="1100" b="0" i="0" u="none" strike="noStrike" cap="none">
              <a:solidFill>
                <a:srgbClr val="000000"/>
              </a:solidFill>
              <a:latin typeface="Calibri"/>
              <a:ea typeface="Calibri"/>
              <a:cs typeface="Calibri"/>
              <a:sym typeface="Calibri"/>
            </a:endParaRPr>
          </a:p>
        </p:txBody>
      </p:sp>
      <p:sp>
        <p:nvSpPr>
          <p:cNvPr id="813" name="Google Shape;813;p48"/>
          <p:cNvSpPr/>
          <p:nvPr/>
        </p:nvSpPr>
        <p:spPr>
          <a:xfrm>
            <a:off x="2803566" y="1993779"/>
            <a:ext cx="1088100" cy="982800"/>
          </a:xfrm>
          <a:prstGeom prst="plus">
            <a:avLst>
              <a:gd name="adj" fmla="val 25000"/>
            </a:avLst>
          </a:prstGeom>
          <a:solidFill>
            <a:srgbClr val="A4C2F4"/>
          </a:solidFill>
          <a:ln w="76200" cap="flat" cmpd="sng">
            <a:solidFill>
              <a:srgbClr val="B7B7B7"/>
            </a:solidFill>
            <a:prstDash val="solid"/>
            <a:round/>
            <a:headEnd type="none" w="sm" len="sm"/>
            <a:tailEnd type="none" w="sm" len="sm"/>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s-419" sz="1100" b="0" i="0" u="none" strike="noStrike" cap="none">
                <a:solidFill>
                  <a:srgbClr val="000000"/>
                </a:solidFill>
                <a:latin typeface="Calibri"/>
                <a:ea typeface="Calibri"/>
                <a:cs typeface="Calibri"/>
                <a:sym typeface="Calibri"/>
              </a:rPr>
              <a:t>Accessibility</a:t>
            </a:r>
            <a:endParaRPr sz="1100" b="0" i="0" u="none" strike="noStrike" cap="none">
              <a:solidFill>
                <a:srgbClr val="000000"/>
              </a:solidFill>
              <a:latin typeface="Calibri"/>
              <a:ea typeface="Calibri"/>
              <a:cs typeface="Calibri"/>
              <a:sym typeface="Calibri"/>
            </a:endParaRPr>
          </a:p>
        </p:txBody>
      </p:sp>
      <p:sp>
        <p:nvSpPr>
          <p:cNvPr id="814" name="Google Shape;814;p48"/>
          <p:cNvSpPr/>
          <p:nvPr/>
        </p:nvSpPr>
        <p:spPr>
          <a:xfrm>
            <a:off x="2803566" y="2972079"/>
            <a:ext cx="1088100" cy="982800"/>
          </a:xfrm>
          <a:prstGeom prst="plus">
            <a:avLst>
              <a:gd name="adj" fmla="val 25000"/>
            </a:avLst>
          </a:prstGeom>
          <a:solidFill>
            <a:srgbClr val="A4C2F4"/>
          </a:solidFill>
          <a:ln w="76200" cap="flat" cmpd="sng">
            <a:solidFill>
              <a:srgbClr val="B7B7B7"/>
            </a:solidFill>
            <a:prstDash val="solid"/>
            <a:round/>
            <a:headEnd type="none" w="sm" len="sm"/>
            <a:tailEnd type="none" w="sm" len="sm"/>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s-419" sz="1100" b="0" i="0" u="none" strike="noStrike" cap="none">
                <a:solidFill>
                  <a:srgbClr val="000000"/>
                </a:solidFill>
                <a:latin typeface="Calibri"/>
                <a:ea typeface="Calibri"/>
                <a:cs typeface="Calibri"/>
                <a:sym typeface="Calibri"/>
              </a:rPr>
              <a:t>Traceability</a:t>
            </a:r>
            <a:endParaRPr sz="1100" b="0" i="0" u="none" strike="noStrike" cap="none">
              <a:solidFill>
                <a:srgbClr val="000000"/>
              </a:solidFill>
              <a:latin typeface="Calibri"/>
              <a:ea typeface="Calibri"/>
              <a:cs typeface="Calibri"/>
              <a:sym typeface="Calibri"/>
            </a:endParaRPr>
          </a:p>
        </p:txBody>
      </p:sp>
      <p:sp>
        <p:nvSpPr>
          <p:cNvPr id="815" name="Google Shape;815;p48"/>
          <p:cNvSpPr/>
          <p:nvPr/>
        </p:nvSpPr>
        <p:spPr>
          <a:xfrm>
            <a:off x="2803566" y="991404"/>
            <a:ext cx="1088100" cy="982800"/>
          </a:xfrm>
          <a:prstGeom prst="plus">
            <a:avLst>
              <a:gd name="adj" fmla="val 25000"/>
            </a:avLst>
          </a:prstGeom>
          <a:solidFill>
            <a:srgbClr val="A4C2F4"/>
          </a:solidFill>
          <a:ln w="76200" cap="flat" cmpd="sng">
            <a:solidFill>
              <a:srgbClr val="B7B7B7"/>
            </a:solidFill>
            <a:prstDash val="solid"/>
            <a:round/>
            <a:headEnd type="none" w="sm" len="sm"/>
            <a:tailEnd type="none" w="sm" len="sm"/>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s-419" sz="1100" b="0" i="0" u="none" strike="noStrike" cap="none">
                <a:solidFill>
                  <a:srgbClr val="000000"/>
                </a:solidFill>
                <a:latin typeface="Calibri"/>
                <a:ea typeface="Calibri"/>
                <a:cs typeface="Calibri"/>
                <a:sym typeface="Calibri"/>
              </a:rPr>
              <a:t>Efficiency</a:t>
            </a:r>
            <a:endParaRPr sz="1100" b="0" i="0" u="none" strike="noStrike" cap="none">
              <a:solidFill>
                <a:srgbClr val="000000"/>
              </a:solidFill>
              <a:latin typeface="Calibri"/>
              <a:ea typeface="Calibri"/>
              <a:cs typeface="Calibri"/>
              <a:sym typeface="Calibri"/>
            </a:endParaRPr>
          </a:p>
        </p:txBody>
      </p:sp>
      <p:sp>
        <p:nvSpPr>
          <p:cNvPr id="816" name="Google Shape;816;p48"/>
          <p:cNvSpPr/>
          <p:nvPr/>
        </p:nvSpPr>
        <p:spPr>
          <a:xfrm>
            <a:off x="1967034" y="1469098"/>
            <a:ext cx="1088100" cy="982800"/>
          </a:xfrm>
          <a:prstGeom prst="plus">
            <a:avLst>
              <a:gd name="adj" fmla="val 25000"/>
            </a:avLst>
          </a:prstGeom>
          <a:solidFill>
            <a:srgbClr val="A4C2F4"/>
          </a:solidFill>
          <a:ln w="76200" cap="flat" cmpd="sng">
            <a:solidFill>
              <a:srgbClr val="B7B7B7"/>
            </a:solidFill>
            <a:prstDash val="solid"/>
            <a:round/>
            <a:headEnd type="none" w="sm" len="sm"/>
            <a:tailEnd type="none" w="sm" len="sm"/>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s-419" sz="1100" b="0" i="0" u="none" strike="noStrike" cap="none">
                <a:solidFill>
                  <a:srgbClr val="000000"/>
                </a:solidFill>
                <a:latin typeface="Calibri"/>
                <a:ea typeface="Calibri"/>
                <a:cs typeface="Calibri"/>
                <a:sym typeface="Calibri"/>
              </a:rPr>
              <a:t>Security</a:t>
            </a:r>
            <a:endParaRPr sz="1100" b="0" i="0" u="none" strike="noStrike" cap="none">
              <a:solidFill>
                <a:srgbClr val="000000"/>
              </a:solidFill>
              <a:latin typeface="Calibri"/>
              <a:ea typeface="Calibri"/>
              <a:cs typeface="Calibri"/>
              <a:sym typeface="Calibri"/>
            </a:endParaRPr>
          </a:p>
        </p:txBody>
      </p:sp>
      <p:sp>
        <p:nvSpPr>
          <p:cNvPr id="817" name="Google Shape;817;p48"/>
          <p:cNvSpPr/>
          <p:nvPr/>
        </p:nvSpPr>
        <p:spPr>
          <a:xfrm>
            <a:off x="7110534" y="2497798"/>
            <a:ext cx="1088100" cy="982800"/>
          </a:xfrm>
          <a:prstGeom prst="plus">
            <a:avLst>
              <a:gd name="adj" fmla="val 25000"/>
            </a:avLst>
          </a:prstGeom>
          <a:solidFill>
            <a:srgbClr val="F9CB9C"/>
          </a:solidFill>
          <a:ln w="76200" cap="flat" cmpd="sng">
            <a:solidFill>
              <a:srgbClr val="B7B7B7"/>
            </a:solidFill>
            <a:prstDash val="solid"/>
            <a:round/>
            <a:headEnd type="none" w="sm" len="sm"/>
            <a:tailEnd type="none" w="sm" len="sm"/>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s-419" sz="1100" b="0" i="0" u="none" strike="noStrike" cap="none">
                <a:solidFill>
                  <a:srgbClr val="000000"/>
                </a:solidFill>
                <a:latin typeface="Calibri"/>
                <a:ea typeface="Calibri"/>
                <a:cs typeface="Calibri"/>
                <a:sym typeface="Calibri"/>
              </a:rPr>
              <a:t>Social norms</a:t>
            </a:r>
            <a:endParaRPr sz="1100" b="0" i="0" u="none" strike="noStrike" cap="none">
              <a:solidFill>
                <a:srgbClr val="000000"/>
              </a:solidFill>
              <a:latin typeface="Calibri"/>
              <a:ea typeface="Calibri"/>
              <a:cs typeface="Calibri"/>
              <a:sym typeface="Calibri"/>
            </a:endParaRPr>
          </a:p>
        </p:txBody>
      </p:sp>
      <p:sp>
        <p:nvSpPr>
          <p:cNvPr id="818" name="Google Shape;818;p48"/>
          <p:cNvSpPr/>
          <p:nvPr/>
        </p:nvSpPr>
        <p:spPr>
          <a:xfrm>
            <a:off x="3681534" y="3453185"/>
            <a:ext cx="1088100" cy="982800"/>
          </a:xfrm>
          <a:prstGeom prst="plus">
            <a:avLst>
              <a:gd name="adj" fmla="val 25000"/>
            </a:avLst>
          </a:prstGeom>
          <a:solidFill>
            <a:srgbClr val="A4C2F4"/>
          </a:solidFill>
          <a:ln w="76200" cap="flat" cmpd="sng">
            <a:solidFill>
              <a:srgbClr val="B7B7B7"/>
            </a:solidFill>
            <a:prstDash val="solid"/>
            <a:round/>
            <a:headEnd type="none" w="sm" len="sm"/>
            <a:tailEnd type="none" w="sm" len="sm"/>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s-419" sz="1100" b="0" i="0" u="none" strike="noStrike" cap="none">
                <a:solidFill>
                  <a:srgbClr val="000000"/>
                </a:solidFill>
                <a:latin typeface="Calibri"/>
                <a:ea typeface="Calibri"/>
                <a:cs typeface="Calibri"/>
                <a:sym typeface="Calibri"/>
              </a:rPr>
              <a:t>Robustness</a:t>
            </a:r>
            <a:endParaRPr sz="1100" b="0" i="0" u="none" strike="noStrike" cap="none">
              <a:solidFill>
                <a:srgbClr val="000000"/>
              </a:solidFill>
              <a:latin typeface="Calibri"/>
              <a:ea typeface="Calibri"/>
              <a:cs typeface="Calibri"/>
              <a:sym typeface="Calibri"/>
            </a:endParaRPr>
          </a:p>
        </p:txBody>
      </p:sp>
      <p:sp>
        <p:nvSpPr>
          <p:cNvPr id="819" name="Google Shape;819;p48"/>
          <p:cNvSpPr/>
          <p:nvPr/>
        </p:nvSpPr>
        <p:spPr>
          <a:xfrm>
            <a:off x="7150133" y="1486648"/>
            <a:ext cx="1088100" cy="982800"/>
          </a:xfrm>
          <a:prstGeom prst="plus">
            <a:avLst>
              <a:gd name="adj" fmla="val 25000"/>
            </a:avLst>
          </a:prstGeom>
          <a:solidFill>
            <a:srgbClr val="F9CB9C"/>
          </a:solidFill>
          <a:ln w="76200" cap="flat" cmpd="sng">
            <a:solidFill>
              <a:srgbClr val="B7B7B7"/>
            </a:solidFill>
            <a:prstDash val="solid"/>
            <a:round/>
            <a:headEnd type="none" w="sm" len="sm"/>
            <a:tailEnd type="none" w="sm" len="sm"/>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s-419" sz="1100" b="0" i="0" u="none" strike="noStrike" cap="none">
                <a:solidFill>
                  <a:srgbClr val="000000"/>
                </a:solidFill>
                <a:latin typeface="Calibri"/>
                <a:ea typeface="Calibri"/>
                <a:cs typeface="Calibri"/>
                <a:sym typeface="Calibri"/>
              </a:rPr>
              <a:t>Environmental impact</a:t>
            </a:r>
            <a:endParaRPr sz="1100" b="0" i="0" u="none" strike="noStrike" cap="none">
              <a:solidFill>
                <a:srgbClr val="000000"/>
              </a:solidFill>
              <a:latin typeface="Calibri"/>
              <a:ea typeface="Calibri"/>
              <a:cs typeface="Calibri"/>
              <a:sym typeface="Calibri"/>
            </a:endParaRPr>
          </a:p>
        </p:txBody>
      </p:sp>
      <p:sp>
        <p:nvSpPr>
          <p:cNvPr id="820" name="Google Shape;820;p48"/>
          <p:cNvSpPr/>
          <p:nvPr/>
        </p:nvSpPr>
        <p:spPr>
          <a:xfrm>
            <a:off x="5396034" y="3469348"/>
            <a:ext cx="1088100" cy="982800"/>
          </a:xfrm>
          <a:prstGeom prst="plus">
            <a:avLst>
              <a:gd name="adj" fmla="val 25000"/>
            </a:avLst>
          </a:prstGeom>
          <a:solidFill>
            <a:srgbClr val="B6D7A8"/>
          </a:solidFill>
          <a:ln w="76200" cap="flat" cmpd="sng">
            <a:solidFill>
              <a:srgbClr val="B7B7B7"/>
            </a:solidFill>
            <a:prstDash val="solid"/>
            <a:round/>
            <a:headEnd type="none" w="sm" len="sm"/>
            <a:tailEnd type="none" w="sm" len="sm"/>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s-419" sz="1100" b="0" i="0" u="none" strike="noStrike" cap="none">
                <a:solidFill>
                  <a:srgbClr val="000000"/>
                </a:solidFill>
                <a:latin typeface="Calibri"/>
                <a:ea typeface="Calibri"/>
                <a:cs typeface="Calibri"/>
                <a:sym typeface="Calibri"/>
              </a:rPr>
              <a:t>Explainability</a:t>
            </a:r>
            <a:endParaRPr sz="1100" b="0" i="0" u="none" strike="noStrike" cap="none">
              <a:solidFill>
                <a:srgbClr val="000000"/>
              </a:solidFill>
              <a:latin typeface="Calibri"/>
              <a:ea typeface="Calibri"/>
              <a:cs typeface="Calibri"/>
              <a:sym typeface="Calibri"/>
            </a:endParaRPr>
          </a:p>
        </p:txBody>
      </p:sp>
      <p:sp>
        <p:nvSpPr>
          <p:cNvPr id="821" name="Google Shape;821;p48"/>
          <p:cNvSpPr/>
          <p:nvPr/>
        </p:nvSpPr>
        <p:spPr>
          <a:xfrm>
            <a:off x="7680103" y="3689008"/>
            <a:ext cx="1088100" cy="982800"/>
          </a:xfrm>
          <a:prstGeom prst="plus">
            <a:avLst>
              <a:gd name="adj" fmla="val 25000"/>
            </a:avLst>
          </a:prstGeom>
          <a:solidFill>
            <a:srgbClr val="F9CB9C"/>
          </a:solidFill>
          <a:ln w="76200" cap="flat" cmpd="sng">
            <a:solidFill>
              <a:srgbClr val="B7B7B7"/>
            </a:solidFill>
            <a:prstDash val="solid"/>
            <a:round/>
            <a:headEnd type="none" w="sm" len="sm"/>
            <a:tailEnd type="none" w="sm" len="sm"/>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s-419" sz="1100" b="0" i="0" u="none" strike="noStrike" cap="none">
                <a:solidFill>
                  <a:srgbClr val="000000"/>
                </a:solidFill>
                <a:latin typeface="Calibri"/>
                <a:ea typeface="Calibri"/>
                <a:cs typeface="Calibri"/>
                <a:sym typeface="Calibri"/>
              </a:rPr>
              <a:t>Societal Indicators</a:t>
            </a:r>
            <a:endParaRPr sz="1100" b="0" i="0" u="none" strike="noStrike" cap="none">
              <a:solidFill>
                <a:srgbClr val="000000"/>
              </a:solidFill>
              <a:latin typeface="Calibri"/>
              <a:ea typeface="Calibri"/>
              <a:cs typeface="Calibri"/>
              <a:sym typeface="Calibri"/>
            </a:endParaRPr>
          </a:p>
        </p:txBody>
      </p:sp>
      <p:sp>
        <p:nvSpPr>
          <p:cNvPr id="822" name="Google Shape;822;p48"/>
          <p:cNvSpPr/>
          <p:nvPr/>
        </p:nvSpPr>
        <p:spPr>
          <a:xfrm>
            <a:off x="1031334" y="3357935"/>
            <a:ext cx="1088100" cy="982800"/>
          </a:xfrm>
          <a:prstGeom prst="plus">
            <a:avLst>
              <a:gd name="adj" fmla="val 25000"/>
            </a:avLst>
          </a:prstGeom>
          <a:solidFill>
            <a:srgbClr val="B6D7A8"/>
          </a:solidFill>
          <a:ln w="76200" cap="flat" cmpd="sng">
            <a:solidFill>
              <a:srgbClr val="B7B7B7"/>
            </a:solidFill>
            <a:prstDash val="solid"/>
            <a:round/>
            <a:headEnd type="none" w="sm" len="sm"/>
            <a:tailEnd type="none" w="sm" len="sm"/>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s-419" sz="1100" b="0" i="0" u="none" strike="noStrike" cap="none">
                <a:solidFill>
                  <a:srgbClr val="000000"/>
                </a:solidFill>
                <a:latin typeface="Calibri"/>
                <a:ea typeface="Calibri"/>
                <a:cs typeface="Calibri"/>
                <a:sym typeface="Calibri"/>
              </a:rPr>
              <a:t>Human Interaction Indicators</a:t>
            </a:r>
            <a:endParaRPr sz="1100" b="0" i="0" u="none" strike="noStrike" cap="none">
              <a:solidFill>
                <a:srgbClr val="000000"/>
              </a:solidFill>
              <a:latin typeface="Calibri"/>
              <a:ea typeface="Calibri"/>
              <a:cs typeface="Calibri"/>
              <a:sym typeface="Calibri"/>
            </a:endParaRPr>
          </a:p>
        </p:txBody>
      </p:sp>
      <p:sp>
        <p:nvSpPr>
          <p:cNvPr id="823" name="Google Shape;823;p48"/>
          <p:cNvSpPr/>
          <p:nvPr/>
        </p:nvSpPr>
        <p:spPr>
          <a:xfrm>
            <a:off x="444534" y="2040166"/>
            <a:ext cx="1088100" cy="982800"/>
          </a:xfrm>
          <a:prstGeom prst="plus">
            <a:avLst>
              <a:gd name="adj" fmla="val 25000"/>
            </a:avLst>
          </a:prstGeom>
          <a:solidFill>
            <a:srgbClr val="A4C2F4"/>
          </a:solidFill>
          <a:ln w="76200" cap="flat" cmpd="sng">
            <a:solidFill>
              <a:srgbClr val="B7B7B7"/>
            </a:solidFill>
            <a:prstDash val="solid"/>
            <a:round/>
            <a:headEnd type="none" w="sm" len="sm"/>
            <a:tailEnd type="none" w="sm" len="sm"/>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s-419" sz="1100" b="0" i="0" u="none" strike="noStrike" cap="none">
                <a:solidFill>
                  <a:srgbClr val="000000"/>
                </a:solidFill>
                <a:latin typeface="Calibri"/>
                <a:ea typeface="Calibri"/>
                <a:cs typeface="Calibri"/>
                <a:sym typeface="Calibri"/>
              </a:rPr>
              <a:t>Technical Indicators</a:t>
            </a:r>
            <a:endParaRPr sz="1100" b="0" i="0" u="none" strike="noStrike" cap="none">
              <a:solidFill>
                <a:srgbClr val="000000"/>
              </a:solidFill>
              <a:latin typeface="Calibri"/>
              <a:ea typeface="Calibri"/>
              <a:cs typeface="Calibri"/>
              <a:sym typeface="Calibri"/>
            </a:endParaRPr>
          </a:p>
        </p:txBody>
      </p:sp>
      <p:sp>
        <p:nvSpPr>
          <p:cNvPr id="824" name="Google Shape;824;p48"/>
          <p:cNvSpPr txBox="1"/>
          <p:nvPr/>
        </p:nvSpPr>
        <p:spPr>
          <a:xfrm>
            <a:off x="4537478" y="1220085"/>
            <a:ext cx="1088100" cy="354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419" sz="1100" b="0" i="0" u="none" strike="noStrike" cap="none">
                <a:solidFill>
                  <a:srgbClr val="000000"/>
                </a:solidFill>
                <a:latin typeface="Calibri"/>
                <a:ea typeface="Calibri"/>
                <a:cs typeface="Calibri"/>
                <a:sym typeface="Calibri"/>
              </a:rPr>
              <a:t>Fairness</a:t>
            </a:r>
            <a:endParaRPr sz="1400" b="0" i="0" u="none" strike="noStrike" cap="none">
              <a:solidFill>
                <a:srgbClr val="000000"/>
              </a:solidFill>
              <a:latin typeface="Arial"/>
              <a:ea typeface="Arial"/>
              <a:cs typeface="Arial"/>
              <a:sym typeface="Arial"/>
            </a:endParaRPr>
          </a:p>
        </p:txBody>
      </p:sp>
      <p:sp>
        <p:nvSpPr>
          <p:cNvPr id="825" name="Google Shape;825;p48"/>
          <p:cNvSpPr txBox="1"/>
          <p:nvPr/>
        </p:nvSpPr>
        <p:spPr>
          <a:xfrm>
            <a:off x="4537478" y="2192335"/>
            <a:ext cx="1107900" cy="523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419" sz="1100" b="0" i="0" u="none" strike="noStrike" cap="none">
                <a:solidFill>
                  <a:srgbClr val="000000"/>
                </a:solidFill>
                <a:latin typeface="Calibri"/>
                <a:ea typeface="Calibri"/>
                <a:cs typeface="Calibri"/>
                <a:sym typeface="Calibri"/>
              </a:rPr>
              <a:t>Bias &amp; Intersectionality</a:t>
            </a:r>
            <a:endParaRPr sz="1100" b="0" i="0" u="none" strike="noStrike" cap="none">
              <a:solidFill>
                <a:srgbClr val="000000"/>
              </a:solidFill>
              <a:latin typeface="Calibri"/>
              <a:ea typeface="Calibri"/>
              <a:cs typeface="Calibri"/>
              <a:sym typeface="Calibri"/>
            </a:endParaRPr>
          </a:p>
        </p:txBody>
      </p:sp>
      <p:pic>
        <p:nvPicPr>
          <p:cNvPr id="826" name="Google Shape;826;p48"/>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8049875" y="787730"/>
            <a:ext cx="949060" cy="552600"/>
          </a:xfrm>
          <a:prstGeom prst="rect">
            <a:avLst/>
          </a:prstGeom>
          <a:noFill/>
          <a:ln>
            <a:noFill/>
          </a:ln>
        </p:spPr>
      </p:pic>
      <p:sp>
        <p:nvSpPr>
          <p:cNvPr id="827" name="Google Shape;827;p48"/>
          <p:cNvSpPr txBox="1"/>
          <p:nvPr/>
        </p:nvSpPr>
        <p:spPr>
          <a:xfrm>
            <a:off x="2149725" y="4850213"/>
            <a:ext cx="4854900" cy="3231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s-419" sz="900">
                <a:solidFill>
                  <a:schemeClr val="dk1"/>
                </a:solidFill>
                <a:latin typeface="Montserrat"/>
                <a:ea typeface="Montserrat"/>
                <a:cs typeface="Montserrat"/>
                <a:sym typeface="Montserrat"/>
              </a:rPr>
              <a:t>Bias in Science - Sex and Gender Perspective in Research (9th October 2025)</a:t>
            </a:r>
            <a:endParaRPr sz="900">
              <a:solidFill>
                <a:schemeClr val="dk1"/>
              </a:solidFill>
              <a:latin typeface="Montserrat"/>
              <a:ea typeface="Montserrat"/>
              <a:cs typeface="Montserrat"/>
              <a:sym typeface="Montserrat"/>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sp>
        <p:nvSpPr>
          <p:cNvPr id="832" name="Google Shape;832;p49"/>
          <p:cNvSpPr txBox="1">
            <a:spLocks noGrp="1"/>
          </p:cNvSpPr>
          <p:nvPr>
            <p:ph type="title"/>
          </p:nvPr>
        </p:nvSpPr>
        <p:spPr>
          <a:xfrm>
            <a:off x="552450" y="0"/>
            <a:ext cx="6001800" cy="707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200"/>
              <a:buNone/>
            </a:pPr>
            <a:r>
              <a:rPr lang="es-419" sz="2200" b="1">
                <a:solidFill>
                  <a:srgbClr val="9645C0"/>
                </a:solidFill>
                <a:latin typeface="Montserrat"/>
                <a:ea typeface="Montserrat"/>
                <a:cs typeface="Montserrat"/>
                <a:sym typeface="Montserrat"/>
              </a:rPr>
              <a:t>AHEAD Network</a:t>
            </a:r>
            <a:endParaRPr sz="2200" b="1">
              <a:solidFill>
                <a:srgbClr val="9645C0"/>
              </a:solidFill>
              <a:latin typeface="Montserrat"/>
              <a:ea typeface="Montserrat"/>
              <a:cs typeface="Montserrat"/>
              <a:sym typeface="Montserrat"/>
            </a:endParaRPr>
          </a:p>
        </p:txBody>
      </p:sp>
      <p:pic>
        <p:nvPicPr>
          <p:cNvPr id="833" name="Google Shape;833;p4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834" name="Google Shape;834;p4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sp>
        <p:nvSpPr>
          <p:cNvPr id="835" name="Google Shape;835;p49"/>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6" name="Google Shape;836;p49"/>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837" name="Google Shape;837;p49"/>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560785" y="724234"/>
            <a:ext cx="3484590" cy="4108834"/>
          </a:xfrm>
          <a:prstGeom prst="rect">
            <a:avLst/>
          </a:prstGeom>
          <a:noFill/>
          <a:ln>
            <a:noFill/>
          </a:ln>
        </p:spPr>
      </p:pic>
      <p:sp>
        <p:nvSpPr>
          <p:cNvPr id="838" name="Google Shape;838;p49"/>
          <p:cNvSpPr/>
          <p:nvPr/>
        </p:nvSpPr>
        <p:spPr>
          <a:xfrm>
            <a:off x="3764148" y="879588"/>
            <a:ext cx="1726800" cy="1026000"/>
          </a:xfrm>
          <a:prstGeom prst="rect">
            <a:avLst/>
          </a:prstGeom>
          <a:solidFill>
            <a:srgbClr val="D8E2F3"/>
          </a:solidFill>
          <a:ln w="10725" cap="flat" cmpd="sng">
            <a:solidFill>
              <a:srgbClr val="00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839" name="Google Shape;839;p49"/>
          <p:cNvSpPr txBox="1"/>
          <p:nvPr/>
        </p:nvSpPr>
        <p:spPr>
          <a:xfrm>
            <a:off x="511651" y="3250795"/>
            <a:ext cx="1317000" cy="279300"/>
          </a:xfrm>
          <a:prstGeom prst="rect">
            <a:avLst/>
          </a:prstGeom>
          <a:noFill/>
          <a:ln>
            <a:noFill/>
          </a:ln>
        </p:spPr>
        <p:txBody>
          <a:bodyPr spcFirstLastPara="1" wrap="square" lIns="57900" tIns="28950" rIns="57900" bIns="28950" anchor="t" anchorCtr="0">
            <a:spAutoFit/>
          </a:bodyPr>
          <a:lstStyle/>
          <a:p>
            <a:pPr marL="0" marR="0" lvl="0" indent="0" algn="l" rtl="0">
              <a:lnSpc>
                <a:spcPct val="100000"/>
              </a:lnSpc>
              <a:spcBef>
                <a:spcPts val="0"/>
              </a:spcBef>
              <a:spcAft>
                <a:spcPts val="0"/>
              </a:spcAft>
              <a:buClr>
                <a:srgbClr val="000000"/>
              </a:buClr>
              <a:buSzPts val="1435"/>
              <a:buFont typeface="Arial"/>
              <a:buNone/>
            </a:pPr>
            <a:r>
              <a:rPr lang="es-419" sz="1435" b="1" i="0" u="none" strike="noStrike" cap="none">
                <a:solidFill>
                  <a:schemeClr val="dk1"/>
                </a:solidFill>
                <a:latin typeface="Montserrat"/>
                <a:ea typeface="Montserrat"/>
                <a:cs typeface="Montserrat"/>
                <a:sym typeface="Montserrat"/>
              </a:rPr>
              <a:t>Companies</a:t>
            </a:r>
            <a:endParaRPr sz="2026" b="1" i="0" u="none" strike="noStrike" cap="none">
              <a:solidFill>
                <a:schemeClr val="dk1"/>
              </a:solidFill>
              <a:latin typeface="Montserrat"/>
              <a:ea typeface="Montserrat"/>
              <a:cs typeface="Montserrat"/>
              <a:sym typeface="Montserrat"/>
            </a:endParaRPr>
          </a:p>
        </p:txBody>
      </p:sp>
      <p:sp>
        <p:nvSpPr>
          <p:cNvPr id="840" name="Google Shape;840;p49"/>
          <p:cNvSpPr txBox="1"/>
          <p:nvPr/>
        </p:nvSpPr>
        <p:spPr>
          <a:xfrm>
            <a:off x="559229" y="3543112"/>
            <a:ext cx="1172400" cy="915600"/>
          </a:xfrm>
          <a:prstGeom prst="rect">
            <a:avLst/>
          </a:prstGeom>
          <a:noFill/>
          <a:ln>
            <a:noFill/>
          </a:ln>
        </p:spPr>
        <p:txBody>
          <a:bodyPr spcFirstLastPara="1" wrap="square" lIns="57900" tIns="28950" rIns="57900" bIns="28950" anchor="t" anchorCtr="0">
            <a:spAutoFit/>
          </a:bodyPr>
          <a:lstStyle/>
          <a:p>
            <a:pPr marL="0" marR="0" lvl="0" indent="0" algn="l" rtl="0">
              <a:lnSpc>
                <a:spcPct val="100000"/>
              </a:lnSpc>
              <a:spcBef>
                <a:spcPts val="0"/>
              </a:spcBef>
              <a:spcAft>
                <a:spcPts val="0"/>
              </a:spcAft>
              <a:buClr>
                <a:srgbClr val="000000"/>
              </a:buClr>
              <a:buSzPts val="928"/>
              <a:buFont typeface="Arial"/>
              <a:buNone/>
            </a:pPr>
            <a:r>
              <a:rPr lang="es-419" sz="928" b="0" i="0" u="none" strike="noStrike" cap="none">
                <a:solidFill>
                  <a:schemeClr val="dk1"/>
                </a:solidFill>
                <a:latin typeface="Montserrat"/>
                <a:ea typeface="Montserrat"/>
                <a:cs typeface="Montserrat"/>
                <a:sym typeface="Montserrat"/>
              </a:rPr>
              <a:t>IBM (Israel)</a:t>
            </a:r>
            <a:endParaRPr sz="928" b="0" i="0" u="none" strike="noStrike" cap="none">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928"/>
              <a:buFont typeface="Arial"/>
              <a:buNone/>
            </a:pPr>
            <a:r>
              <a:rPr lang="es-419" sz="928" b="0" i="0" u="none" strike="noStrike" cap="none">
                <a:solidFill>
                  <a:schemeClr val="dk1"/>
                </a:solidFill>
                <a:latin typeface="Montserrat"/>
                <a:ea typeface="Montserrat"/>
                <a:cs typeface="Montserrat"/>
                <a:sym typeface="Montserrat"/>
              </a:rPr>
              <a:t>IBM (Swiss)</a:t>
            </a:r>
            <a:endParaRPr sz="928" b="0" i="0" u="none" strike="noStrike" cap="none">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928"/>
              <a:buFont typeface="Arial"/>
              <a:buNone/>
            </a:pPr>
            <a:r>
              <a:rPr lang="es-419" sz="928" b="0" i="0" u="none" strike="noStrike" cap="none">
                <a:solidFill>
                  <a:schemeClr val="dk1"/>
                </a:solidFill>
                <a:latin typeface="Montserrat"/>
                <a:ea typeface="Montserrat"/>
                <a:cs typeface="Montserrat"/>
                <a:sym typeface="Montserrat"/>
              </a:rPr>
              <a:t>NTT Data (Spain)</a:t>
            </a:r>
            <a:endParaRPr sz="928" b="0" i="0" u="none" strike="noStrike" cap="none">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928"/>
              <a:buFont typeface="Arial"/>
              <a:buNone/>
            </a:pPr>
            <a:r>
              <a:rPr lang="es-419" sz="928" b="0" i="0" u="none" strike="noStrike" cap="none">
                <a:solidFill>
                  <a:schemeClr val="dk1"/>
                </a:solidFill>
                <a:latin typeface="Montserrat"/>
                <a:ea typeface="Montserrat"/>
                <a:cs typeface="Montserrat"/>
                <a:sym typeface="Montserrat"/>
              </a:rPr>
              <a:t>Nostrum (Spain)</a:t>
            </a:r>
            <a:endParaRPr sz="928" b="0" i="0" u="none" strike="noStrike" cap="none">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928"/>
              <a:buFont typeface="Arial"/>
              <a:buNone/>
            </a:pPr>
            <a:r>
              <a:rPr lang="es-419" sz="928" b="0" i="0" u="none" strike="noStrike" cap="none">
                <a:solidFill>
                  <a:schemeClr val="dk1"/>
                </a:solidFill>
                <a:latin typeface="Montserrat"/>
                <a:ea typeface="Montserrat"/>
                <a:cs typeface="Montserrat"/>
                <a:sym typeface="Montserrat"/>
              </a:rPr>
              <a:t>Lygature (Nederland)</a:t>
            </a:r>
            <a:endParaRPr sz="928" b="0" i="0" u="none" strike="noStrike" cap="none">
              <a:solidFill>
                <a:schemeClr val="dk1"/>
              </a:solidFill>
              <a:latin typeface="Montserrat"/>
              <a:ea typeface="Montserrat"/>
              <a:cs typeface="Montserrat"/>
              <a:sym typeface="Montserrat"/>
            </a:endParaRPr>
          </a:p>
        </p:txBody>
      </p:sp>
      <p:pic>
        <p:nvPicPr>
          <p:cNvPr id="841" name="Google Shape;841;p49"/>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3850495" y="1003132"/>
            <a:ext cx="1511837" cy="820252"/>
          </a:xfrm>
          <a:prstGeom prst="rect">
            <a:avLst/>
          </a:prstGeom>
          <a:noFill/>
          <a:ln>
            <a:noFill/>
          </a:ln>
        </p:spPr>
      </p:pic>
      <p:sp>
        <p:nvSpPr>
          <p:cNvPr id="842" name="Google Shape;842;p49"/>
          <p:cNvSpPr txBox="1"/>
          <p:nvPr/>
        </p:nvSpPr>
        <p:spPr>
          <a:xfrm>
            <a:off x="514101" y="979414"/>
            <a:ext cx="1317000" cy="279300"/>
          </a:xfrm>
          <a:prstGeom prst="rect">
            <a:avLst/>
          </a:prstGeom>
          <a:noFill/>
          <a:ln>
            <a:noFill/>
          </a:ln>
        </p:spPr>
        <p:txBody>
          <a:bodyPr spcFirstLastPara="1" wrap="square" lIns="57900" tIns="28950" rIns="57900" bIns="28950" anchor="t" anchorCtr="0">
            <a:spAutoFit/>
          </a:bodyPr>
          <a:lstStyle/>
          <a:p>
            <a:pPr marL="0" marR="0" lvl="0" indent="0" algn="l" rtl="0">
              <a:lnSpc>
                <a:spcPct val="100000"/>
              </a:lnSpc>
              <a:spcBef>
                <a:spcPts val="0"/>
              </a:spcBef>
              <a:spcAft>
                <a:spcPts val="0"/>
              </a:spcAft>
              <a:buClr>
                <a:srgbClr val="000000"/>
              </a:buClr>
              <a:buSzPts val="1435"/>
              <a:buFont typeface="Arial"/>
              <a:buNone/>
            </a:pPr>
            <a:r>
              <a:rPr lang="es-419" sz="1435" b="1" i="0" u="none" strike="noStrike" cap="none">
                <a:solidFill>
                  <a:schemeClr val="dk1"/>
                </a:solidFill>
                <a:latin typeface="Montserrat"/>
                <a:ea typeface="Montserrat"/>
                <a:cs typeface="Montserrat"/>
                <a:sym typeface="Montserrat"/>
              </a:rPr>
              <a:t>Academy</a:t>
            </a:r>
            <a:endParaRPr sz="2026" b="1" i="0" u="none" strike="noStrike" cap="none">
              <a:solidFill>
                <a:schemeClr val="dk1"/>
              </a:solidFill>
              <a:latin typeface="Montserrat"/>
              <a:ea typeface="Montserrat"/>
              <a:cs typeface="Montserrat"/>
              <a:sym typeface="Montserrat"/>
            </a:endParaRPr>
          </a:p>
        </p:txBody>
      </p:sp>
      <p:sp>
        <p:nvSpPr>
          <p:cNvPr id="843" name="Google Shape;843;p49"/>
          <p:cNvSpPr txBox="1"/>
          <p:nvPr/>
        </p:nvSpPr>
        <p:spPr>
          <a:xfrm>
            <a:off x="572591" y="1251432"/>
            <a:ext cx="2524800" cy="1772700"/>
          </a:xfrm>
          <a:prstGeom prst="rect">
            <a:avLst/>
          </a:prstGeom>
          <a:noFill/>
          <a:ln>
            <a:noFill/>
          </a:ln>
        </p:spPr>
        <p:txBody>
          <a:bodyPr spcFirstLastPara="1" wrap="square" lIns="57900" tIns="28950" rIns="57900" bIns="28950" anchor="t" anchorCtr="0">
            <a:spAutoFit/>
          </a:bodyPr>
          <a:lstStyle/>
          <a:p>
            <a:pPr marL="0" marR="0" lvl="0" indent="0" algn="l" rtl="0">
              <a:lnSpc>
                <a:spcPct val="100000"/>
              </a:lnSpc>
              <a:spcBef>
                <a:spcPts val="0"/>
              </a:spcBef>
              <a:spcAft>
                <a:spcPts val="0"/>
              </a:spcAft>
              <a:buClr>
                <a:srgbClr val="000000"/>
              </a:buClr>
              <a:buSzPts val="928"/>
              <a:buFont typeface="Arial"/>
              <a:buNone/>
            </a:pPr>
            <a:r>
              <a:rPr lang="es-419" sz="928" b="0" i="0" u="none" strike="noStrike" cap="none">
                <a:solidFill>
                  <a:schemeClr val="dk1"/>
                </a:solidFill>
                <a:latin typeface="Montserrat"/>
                <a:ea typeface="Montserrat"/>
                <a:cs typeface="Montserrat"/>
                <a:sym typeface="Montserrat"/>
              </a:rPr>
              <a:t>Barcelona Supercomputing Center (Coordinator)</a:t>
            </a:r>
            <a:endParaRPr sz="928" b="0" i="0" u="none" strike="noStrike" cap="none">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928"/>
              <a:buFont typeface="Arial"/>
              <a:buNone/>
            </a:pPr>
            <a:r>
              <a:rPr lang="es-419" sz="928" b="0" i="0" u="none" strike="noStrike" cap="none">
                <a:solidFill>
                  <a:schemeClr val="dk1"/>
                </a:solidFill>
                <a:latin typeface="Montserrat"/>
                <a:ea typeface="Montserrat"/>
                <a:cs typeface="Montserrat"/>
                <a:sym typeface="Montserrat"/>
              </a:rPr>
              <a:t>U. Trento – legal (Italy)</a:t>
            </a:r>
            <a:endParaRPr sz="928" b="0" i="0" u="none" strike="noStrike" cap="none">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928"/>
              <a:buFont typeface="Arial"/>
              <a:buNone/>
            </a:pPr>
            <a:r>
              <a:rPr lang="es-419" sz="928" b="0" i="0" u="none" strike="noStrike" cap="none">
                <a:solidFill>
                  <a:schemeClr val="dk1"/>
                </a:solidFill>
                <a:latin typeface="Montserrat"/>
                <a:ea typeface="Montserrat"/>
                <a:cs typeface="Montserrat"/>
                <a:sym typeface="Montserrat"/>
              </a:rPr>
              <a:t>Bassel U. Institute for Biomedical Ethics (Swiss)</a:t>
            </a:r>
            <a:endParaRPr sz="928" b="0" i="0" u="none" strike="noStrike" cap="none">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928"/>
              <a:buFont typeface="Arial"/>
              <a:buNone/>
            </a:pPr>
            <a:r>
              <a:rPr lang="es-419" sz="928" b="0" i="0" u="none" strike="noStrike" cap="none">
                <a:solidFill>
                  <a:schemeClr val="dk1"/>
                </a:solidFill>
                <a:latin typeface="Montserrat"/>
                <a:ea typeface="Montserrat"/>
                <a:cs typeface="Montserrat"/>
                <a:sym typeface="Montserrat"/>
              </a:rPr>
              <a:t>CERTH - Technical (Greece)</a:t>
            </a:r>
            <a:endParaRPr sz="928" b="0" i="0" u="none" strike="noStrike" cap="none">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928"/>
              <a:buFont typeface="Arial"/>
              <a:buNone/>
            </a:pPr>
            <a:r>
              <a:rPr lang="es-419" sz="928" b="0" i="0" u="none" strike="noStrike" cap="none">
                <a:solidFill>
                  <a:schemeClr val="dk1"/>
                </a:solidFill>
                <a:latin typeface="Montserrat"/>
                <a:ea typeface="Montserrat"/>
                <a:cs typeface="Montserrat"/>
                <a:sym typeface="Montserrat"/>
              </a:rPr>
              <a:t>CERTH – Psychology (Greece)</a:t>
            </a:r>
            <a:endParaRPr sz="928" b="0" i="0" u="none" strike="noStrike" cap="none">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928"/>
              <a:buFont typeface="Arial"/>
              <a:buNone/>
            </a:pPr>
            <a:r>
              <a:rPr lang="es-419" sz="928" b="0" i="0" u="none" strike="noStrike" cap="none">
                <a:solidFill>
                  <a:schemeClr val="dk1"/>
                </a:solidFill>
                <a:latin typeface="Montserrat"/>
                <a:ea typeface="Montserrat"/>
                <a:cs typeface="Montserrat"/>
                <a:sym typeface="Montserrat"/>
              </a:rPr>
              <a:t>BBMRI - ERIC – Gender (Austria)</a:t>
            </a:r>
            <a:endParaRPr sz="928" b="0" i="0" u="none" strike="noStrike" cap="none">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928"/>
              <a:buFont typeface="Arial"/>
              <a:buNone/>
            </a:pPr>
            <a:r>
              <a:rPr lang="es-419" sz="928" b="0" i="0" u="none" strike="noStrike" cap="none">
                <a:solidFill>
                  <a:schemeClr val="dk1"/>
                </a:solidFill>
                <a:latin typeface="Montserrat"/>
                <a:ea typeface="Montserrat"/>
                <a:cs typeface="Montserrat"/>
                <a:sym typeface="Montserrat"/>
              </a:rPr>
              <a:t>New York University – Ethics (USA)</a:t>
            </a:r>
            <a:endParaRPr sz="928" b="0" i="0" u="none" strike="noStrike" cap="none">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928"/>
              <a:buFont typeface="Arial"/>
              <a:buNone/>
            </a:pPr>
            <a:r>
              <a:rPr lang="es-419" sz="928" b="0" i="0" u="none" strike="noStrike" cap="none">
                <a:solidFill>
                  <a:schemeClr val="dk1"/>
                </a:solidFill>
                <a:latin typeface="Montserrat"/>
                <a:ea typeface="Montserrat"/>
                <a:cs typeface="Montserrat"/>
                <a:sym typeface="Montserrat"/>
              </a:rPr>
              <a:t>Helsinki University – Sociology (Finland)</a:t>
            </a:r>
            <a:endParaRPr sz="928" b="0" i="0" u="none" strike="noStrike" cap="none">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928"/>
              <a:buFont typeface="Arial"/>
              <a:buNone/>
            </a:pPr>
            <a:r>
              <a:rPr lang="es-419" sz="928" b="0" i="0" u="none" strike="noStrike" cap="none">
                <a:solidFill>
                  <a:schemeClr val="dk1"/>
                </a:solidFill>
                <a:latin typeface="Montserrat"/>
                <a:ea typeface="Montserrat"/>
                <a:cs typeface="Montserrat"/>
                <a:sym typeface="Montserrat"/>
              </a:rPr>
              <a:t>Hebrew University Medical Center (Israel)</a:t>
            </a:r>
            <a:endParaRPr sz="928" b="0" i="0" u="none" strike="noStrike" cap="none">
              <a:solidFill>
                <a:schemeClr val="dk1"/>
              </a:solidFill>
              <a:latin typeface="Montserrat"/>
              <a:ea typeface="Montserrat"/>
              <a:cs typeface="Montserrat"/>
              <a:sym typeface="Montserrat"/>
            </a:endParaRPr>
          </a:p>
        </p:txBody>
      </p:sp>
      <p:sp>
        <p:nvSpPr>
          <p:cNvPr id="844" name="Google Shape;844;p49"/>
          <p:cNvSpPr txBox="1"/>
          <p:nvPr/>
        </p:nvSpPr>
        <p:spPr>
          <a:xfrm>
            <a:off x="2321297" y="3387998"/>
            <a:ext cx="1624500" cy="279300"/>
          </a:xfrm>
          <a:prstGeom prst="rect">
            <a:avLst/>
          </a:prstGeom>
          <a:noFill/>
          <a:ln>
            <a:noFill/>
          </a:ln>
        </p:spPr>
        <p:txBody>
          <a:bodyPr spcFirstLastPara="1" wrap="square" lIns="57900" tIns="28950" rIns="57900" bIns="28950" anchor="t" anchorCtr="0">
            <a:spAutoFit/>
          </a:bodyPr>
          <a:lstStyle/>
          <a:p>
            <a:pPr marL="0" marR="0" lvl="0" indent="0" algn="l" rtl="0">
              <a:lnSpc>
                <a:spcPct val="100000"/>
              </a:lnSpc>
              <a:spcBef>
                <a:spcPts val="0"/>
              </a:spcBef>
              <a:spcAft>
                <a:spcPts val="0"/>
              </a:spcAft>
              <a:buClr>
                <a:srgbClr val="000000"/>
              </a:buClr>
              <a:buSzPts val="1435"/>
              <a:buFont typeface="Arial"/>
              <a:buNone/>
            </a:pPr>
            <a:r>
              <a:rPr lang="es-419" sz="1435" b="1" i="0" u="none" strike="noStrike" cap="none">
                <a:solidFill>
                  <a:schemeClr val="dk1"/>
                </a:solidFill>
                <a:latin typeface="Montserrat"/>
                <a:ea typeface="Montserrat"/>
                <a:cs typeface="Montserrat"/>
                <a:sym typeface="Montserrat"/>
              </a:rPr>
              <a:t>Organizations</a:t>
            </a:r>
            <a:endParaRPr sz="2026" b="1" i="0" u="none" strike="noStrike" cap="none">
              <a:solidFill>
                <a:schemeClr val="dk1"/>
              </a:solidFill>
              <a:latin typeface="Montserrat"/>
              <a:ea typeface="Montserrat"/>
              <a:cs typeface="Montserrat"/>
              <a:sym typeface="Montserrat"/>
            </a:endParaRPr>
          </a:p>
        </p:txBody>
      </p:sp>
      <p:sp>
        <p:nvSpPr>
          <p:cNvPr id="845" name="Google Shape;845;p49"/>
          <p:cNvSpPr txBox="1"/>
          <p:nvPr/>
        </p:nvSpPr>
        <p:spPr>
          <a:xfrm>
            <a:off x="2336116" y="3670174"/>
            <a:ext cx="2524800" cy="486900"/>
          </a:xfrm>
          <a:prstGeom prst="rect">
            <a:avLst/>
          </a:prstGeom>
          <a:noFill/>
          <a:ln>
            <a:noFill/>
          </a:ln>
        </p:spPr>
        <p:txBody>
          <a:bodyPr spcFirstLastPara="1" wrap="square" lIns="57900" tIns="28950" rIns="57900" bIns="28950" anchor="t" anchorCtr="0">
            <a:spAutoFit/>
          </a:bodyPr>
          <a:lstStyle/>
          <a:p>
            <a:pPr marL="0" marR="0" lvl="0" indent="0" algn="l" rtl="0">
              <a:lnSpc>
                <a:spcPct val="100000"/>
              </a:lnSpc>
              <a:spcBef>
                <a:spcPts val="0"/>
              </a:spcBef>
              <a:spcAft>
                <a:spcPts val="0"/>
              </a:spcAft>
              <a:buClr>
                <a:srgbClr val="000000"/>
              </a:buClr>
              <a:buSzPts val="928"/>
              <a:buFont typeface="Arial"/>
              <a:buNone/>
            </a:pPr>
            <a:r>
              <a:rPr lang="es-419" sz="928" b="0" i="0" u="none" strike="noStrike" cap="none">
                <a:solidFill>
                  <a:schemeClr val="dk1"/>
                </a:solidFill>
                <a:latin typeface="Montserrat"/>
                <a:ea typeface="Montserrat"/>
                <a:cs typeface="Montserrat"/>
                <a:sym typeface="Montserrat"/>
              </a:rPr>
              <a:t>PRISMA (Spain)</a:t>
            </a:r>
            <a:endParaRPr sz="928" b="0" i="0" u="none" strike="noStrike" cap="none">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928"/>
              <a:buFont typeface="Arial"/>
              <a:buNone/>
            </a:pPr>
            <a:r>
              <a:rPr lang="es-419" sz="928" b="0" i="0" u="none" strike="noStrike" cap="none">
                <a:solidFill>
                  <a:schemeClr val="dk1"/>
                </a:solidFill>
                <a:latin typeface="Montserrat"/>
                <a:ea typeface="Montserrat"/>
                <a:cs typeface="Montserrat"/>
                <a:sym typeface="Montserrat"/>
              </a:rPr>
              <a:t>Barcelona Beta (Spain)</a:t>
            </a:r>
            <a:endParaRPr sz="928" b="0" i="0" u="none" strike="noStrike" cap="none">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928"/>
              <a:buFont typeface="Arial"/>
              <a:buNone/>
            </a:pPr>
            <a:r>
              <a:rPr lang="es-419" sz="928" b="0" i="0" u="none" strike="noStrike" cap="none">
                <a:solidFill>
                  <a:schemeClr val="dk1"/>
                </a:solidFill>
                <a:latin typeface="Montserrat"/>
                <a:ea typeface="Montserrat"/>
                <a:cs typeface="Montserrat"/>
                <a:sym typeface="Montserrat"/>
              </a:rPr>
              <a:t>Women Brain Foundation (Swiss)</a:t>
            </a:r>
            <a:endParaRPr sz="928" b="0" i="0" u="none" strike="noStrike" cap="none">
              <a:solidFill>
                <a:schemeClr val="dk1"/>
              </a:solidFill>
              <a:latin typeface="Montserrat"/>
              <a:ea typeface="Montserrat"/>
              <a:cs typeface="Montserrat"/>
              <a:sym typeface="Montserrat"/>
            </a:endParaRPr>
          </a:p>
        </p:txBody>
      </p:sp>
      <p:grpSp>
        <p:nvGrpSpPr>
          <p:cNvPr id="846" name="Google Shape;846;p49"/>
          <p:cNvGrpSpPr/>
          <p:nvPr/>
        </p:nvGrpSpPr>
        <p:grpSpPr>
          <a:xfrm>
            <a:off x="5637569" y="2209358"/>
            <a:ext cx="149342" cy="342149"/>
            <a:chOff x="5165558" y="465222"/>
            <a:chExt cx="2326200" cy="5919535"/>
          </a:xfrm>
        </p:grpSpPr>
        <p:sp>
          <p:nvSpPr>
            <p:cNvPr id="847" name="Google Shape;847;p49"/>
            <p:cNvSpPr/>
            <p:nvPr/>
          </p:nvSpPr>
          <p:spPr>
            <a:xfrm>
              <a:off x="5839326" y="465222"/>
              <a:ext cx="1042800" cy="1090800"/>
            </a:xfrm>
            <a:prstGeom prst="ellipse">
              <a:avLst/>
            </a:prstGeom>
            <a:noFill/>
            <a:ln w="32175" cap="flat" cmpd="sng">
              <a:solidFill>
                <a:srgbClr val="7030A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848" name="Google Shape;848;p49"/>
            <p:cNvSpPr/>
            <p:nvPr/>
          </p:nvSpPr>
          <p:spPr>
            <a:xfrm>
              <a:off x="5165558" y="2069432"/>
              <a:ext cx="2326200" cy="2069400"/>
            </a:xfrm>
            <a:prstGeom prst="trapezoid">
              <a:avLst>
                <a:gd name="adj" fmla="val 20349"/>
              </a:avLst>
            </a:prstGeom>
            <a:noFill/>
            <a:ln w="32175" cap="flat" cmpd="sng">
              <a:solidFill>
                <a:srgbClr val="7030A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849" name="Google Shape;849;p49"/>
            <p:cNvSpPr/>
            <p:nvPr/>
          </p:nvSpPr>
          <p:spPr>
            <a:xfrm rot="10800000" flipH="1">
              <a:off x="5646821" y="4138957"/>
              <a:ext cx="1476000" cy="2245800"/>
            </a:xfrm>
            <a:prstGeom prst="trapezoid">
              <a:avLst>
                <a:gd name="adj" fmla="val 7609"/>
              </a:avLst>
            </a:prstGeom>
            <a:noFill/>
            <a:ln w="32175" cap="flat" cmpd="sng">
              <a:solidFill>
                <a:srgbClr val="7030A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grpSp>
      <p:grpSp>
        <p:nvGrpSpPr>
          <p:cNvPr id="850" name="Google Shape;850;p49"/>
          <p:cNvGrpSpPr/>
          <p:nvPr/>
        </p:nvGrpSpPr>
        <p:grpSpPr>
          <a:xfrm>
            <a:off x="5804141" y="2567738"/>
            <a:ext cx="149342" cy="342149"/>
            <a:chOff x="5165558" y="465222"/>
            <a:chExt cx="2326200" cy="5919535"/>
          </a:xfrm>
        </p:grpSpPr>
        <p:sp>
          <p:nvSpPr>
            <p:cNvPr id="851" name="Google Shape;851;p49"/>
            <p:cNvSpPr/>
            <p:nvPr/>
          </p:nvSpPr>
          <p:spPr>
            <a:xfrm>
              <a:off x="5839326" y="465222"/>
              <a:ext cx="1042800" cy="1090800"/>
            </a:xfrm>
            <a:prstGeom prst="ellipse">
              <a:avLst/>
            </a:prstGeom>
            <a:noFill/>
            <a:ln w="32175" cap="flat" cmpd="sng">
              <a:solidFill>
                <a:srgbClr val="548135"/>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852" name="Google Shape;852;p49"/>
            <p:cNvSpPr/>
            <p:nvPr/>
          </p:nvSpPr>
          <p:spPr>
            <a:xfrm>
              <a:off x="5165558" y="2069432"/>
              <a:ext cx="2326200" cy="2069400"/>
            </a:xfrm>
            <a:prstGeom prst="trapezoid">
              <a:avLst>
                <a:gd name="adj" fmla="val 20349"/>
              </a:avLst>
            </a:prstGeom>
            <a:noFill/>
            <a:ln w="32175" cap="flat" cmpd="sng">
              <a:solidFill>
                <a:srgbClr val="548135"/>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853" name="Google Shape;853;p49"/>
            <p:cNvSpPr/>
            <p:nvPr/>
          </p:nvSpPr>
          <p:spPr>
            <a:xfrm rot="10800000" flipH="1">
              <a:off x="5646821" y="4138957"/>
              <a:ext cx="1476000" cy="2245800"/>
            </a:xfrm>
            <a:prstGeom prst="trapezoid">
              <a:avLst>
                <a:gd name="adj" fmla="val 7609"/>
              </a:avLst>
            </a:prstGeom>
            <a:noFill/>
            <a:ln w="32175" cap="flat" cmpd="sng">
              <a:solidFill>
                <a:srgbClr val="548135"/>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grpSp>
      <p:grpSp>
        <p:nvGrpSpPr>
          <p:cNvPr id="854" name="Google Shape;854;p49"/>
          <p:cNvGrpSpPr/>
          <p:nvPr/>
        </p:nvGrpSpPr>
        <p:grpSpPr>
          <a:xfrm>
            <a:off x="5897745" y="2874515"/>
            <a:ext cx="149342" cy="342149"/>
            <a:chOff x="5165558" y="465222"/>
            <a:chExt cx="2326200" cy="5919535"/>
          </a:xfrm>
        </p:grpSpPr>
        <p:sp>
          <p:nvSpPr>
            <p:cNvPr id="855" name="Google Shape;855;p49"/>
            <p:cNvSpPr/>
            <p:nvPr/>
          </p:nvSpPr>
          <p:spPr>
            <a:xfrm>
              <a:off x="5839326" y="465222"/>
              <a:ext cx="1042800" cy="1090800"/>
            </a:xfrm>
            <a:prstGeom prst="ellipse">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856" name="Google Shape;856;p49"/>
            <p:cNvSpPr/>
            <p:nvPr/>
          </p:nvSpPr>
          <p:spPr>
            <a:xfrm>
              <a:off x="5165558" y="2069432"/>
              <a:ext cx="2326200" cy="2069400"/>
            </a:xfrm>
            <a:prstGeom prst="trapezoid">
              <a:avLst>
                <a:gd name="adj" fmla="val 20349"/>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857" name="Google Shape;857;p49"/>
            <p:cNvSpPr/>
            <p:nvPr/>
          </p:nvSpPr>
          <p:spPr>
            <a:xfrm rot="10800000" flipH="1">
              <a:off x="5646821" y="4138957"/>
              <a:ext cx="1476000" cy="2245800"/>
            </a:xfrm>
            <a:prstGeom prst="trapezoid">
              <a:avLst>
                <a:gd name="adj" fmla="val 7609"/>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grpSp>
      <p:grpSp>
        <p:nvGrpSpPr>
          <p:cNvPr id="858" name="Google Shape;858;p49"/>
          <p:cNvGrpSpPr/>
          <p:nvPr/>
        </p:nvGrpSpPr>
        <p:grpSpPr>
          <a:xfrm>
            <a:off x="6913211" y="1003800"/>
            <a:ext cx="149342" cy="342149"/>
            <a:chOff x="5165558" y="465222"/>
            <a:chExt cx="2326200" cy="5919535"/>
          </a:xfrm>
        </p:grpSpPr>
        <p:sp>
          <p:nvSpPr>
            <p:cNvPr id="859" name="Google Shape;859;p49"/>
            <p:cNvSpPr/>
            <p:nvPr/>
          </p:nvSpPr>
          <p:spPr>
            <a:xfrm>
              <a:off x="5839326" y="465222"/>
              <a:ext cx="1042800" cy="1090800"/>
            </a:xfrm>
            <a:prstGeom prst="ellipse">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860" name="Google Shape;860;p49"/>
            <p:cNvSpPr/>
            <p:nvPr/>
          </p:nvSpPr>
          <p:spPr>
            <a:xfrm>
              <a:off x="5165558" y="2069432"/>
              <a:ext cx="2326200" cy="2069400"/>
            </a:xfrm>
            <a:prstGeom prst="trapezoid">
              <a:avLst>
                <a:gd name="adj" fmla="val 20349"/>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861" name="Google Shape;861;p49"/>
            <p:cNvSpPr/>
            <p:nvPr/>
          </p:nvSpPr>
          <p:spPr>
            <a:xfrm rot="10800000" flipH="1">
              <a:off x="5646821" y="4138957"/>
              <a:ext cx="1476000" cy="2245800"/>
            </a:xfrm>
            <a:prstGeom prst="trapezoid">
              <a:avLst>
                <a:gd name="adj" fmla="val 7609"/>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grpSp>
      <p:grpSp>
        <p:nvGrpSpPr>
          <p:cNvPr id="862" name="Google Shape;862;p49"/>
          <p:cNvGrpSpPr/>
          <p:nvPr/>
        </p:nvGrpSpPr>
        <p:grpSpPr>
          <a:xfrm>
            <a:off x="6908406" y="3614551"/>
            <a:ext cx="149342" cy="342149"/>
            <a:chOff x="5165558" y="465222"/>
            <a:chExt cx="2326200" cy="5919535"/>
          </a:xfrm>
        </p:grpSpPr>
        <p:sp>
          <p:nvSpPr>
            <p:cNvPr id="863" name="Google Shape;863;p49"/>
            <p:cNvSpPr/>
            <p:nvPr/>
          </p:nvSpPr>
          <p:spPr>
            <a:xfrm>
              <a:off x="5839326" y="465222"/>
              <a:ext cx="1042800" cy="1090800"/>
            </a:xfrm>
            <a:prstGeom prst="ellipse">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864" name="Google Shape;864;p49"/>
            <p:cNvSpPr/>
            <p:nvPr/>
          </p:nvSpPr>
          <p:spPr>
            <a:xfrm>
              <a:off x="5165558" y="2069432"/>
              <a:ext cx="2326200" cy="2069400"/>
            </a:xfrm>
            <a:prstGeom prst="trapezoid">
              <a:avLst>
                <a:gd name="adj" fmla="val 20349"/>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865" name="Google Shape;865;p49"/>
            <p:cNvSpPr/>
            <p:nvPr/>
          </p:nvSpPr>
          <p:spPr>
            <a:xfrm rot="10800000" flipH="1">
              <a:off x="5646821" y="4138957"/>
              <a:ext cx="1476000" cy="2245800"/>
            </a:xfrm>
            <a:prstGeom prst="trapezoid">
              <a:avLst>
                <a:gd name="adj" fmla="val 7609"/>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grpSp>
      <p:grpSp>
        <p:nvGrpSpPr>
          <p:cNvPr id="866" name="Google Shape;866;p49"/>
          <p:cNvGrpSpPr/>
          <p:nvPr/>
        </p:nvGrpSpPr>
        <p:grpSpPr>
          <a:xfrm>
            <a:off x="6786523" y="3735289"/>
            <a:ext cx="149342" cy="342149"/>
            <a:chOff x="5165558" y="465222"/>
            <a:chExt cx="2326200" cy="5919535"/>
          </a:xfrm>
        </p:grpSpPr>
        <p:sp>
          <p:nvSpPr>
            <p:cNvPr id="867" name="Google Shape;867;p49"/>
            <p:cNvSpPr/>
            <p:nvPr/>
          </p:nvSpPr>
          <p:spPr>
            <a:xfrm>
              <a:off x="5839326" y="465222"/>
              <a:ext cx="1042800" cy="1090800"/>
            </a:xfrm>
            <a:prstGeom prst="ellipse">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868" name="Google Shape;868;p49"/>
            <p:cNvSpPr/>
            <p:nvPr/>
          </p:nvSpPr>
          <p:spPr>
            <a:xfrm>
              <a:off x="5165558" y="2069432"/>
              <a:ext cx="2326200" cy="2069400"/>
            </a:xfrm>
            <a:prstGeom prst="trapezoid">
              <a:avLst>
                <a:gd name="adj" fmla="val 20349"/>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869" name="Google Shape;869;p49"/>
            <p:cNvSpPr/>
            <p:nvPr/>
          </p:nvSpPr>
          <p:spPr>
            <a:xfrm rot="10800000" flipH="1">
              <a:off x="5646821" y="4138957"/>
              <a:ext cx="1476000" cy="2245800"/>
            </a:xfrm>
            <a:prstGeom prst="trapezoid">
              <a:avLst>
                <a:gd name="adj" fmla="val 7609"/>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grpSp>
      <p:grpSp>
        <p:nvGrpSpPr>
          <p:cNvPr id="870" name="Google Shape;870;p49"/>
          <p:cNvGrpSpPr/>
          <p:nvPr/>
        </p:nvGrpSpPr>
        <p:grpSpPr>
          <a:xfrm>
            <a:off x="7883577" y="4111133"/>
            <a:ext cx="149342" cy="342149"/>
            <a:chOff x="5165558" y="465222"/>
            <a:chExt cx="2326200" cy="5919535"/>
          </a:xfrm>
        </p:grpSpPr>
        <p:sp>
          <p:nvSpPr>
            <p:cNvPr id="871" name="Google Shape;871;p49"/>
            <p:cNvSpPr/>
            <p:nvPr/>
          </p:nvSpPr>
          <p:spPr>
            <a:xfrm>
              <a:off x="5839326" y="465222"/>
              <a:ext cx="1042800" cy="1090800"/>
            </a:xfrm>
            <a:prstGeom prst="ellipse">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872" name="Google Shape;872;p49"/>
            <p:cNvSpPr/>
            <p:nvPr/>
          </p:nvSpPr>
          <p:spPr>
            <a:xfrm>
              <a:off x="5165558" y="2069432"/>
              <a:ext cx="2326200" cy="2069400"/>
            </a:xfrm>
            <a:prstGeom prst="trapezoid">
              <a:avLst>
                <a:gd name="adj" fmla="val 20349"/>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873" name="Google Shape;873;p49"/>
            <p:cNvSpPr/>
            <p:nvPr/>
          </p:nvSpPr>
          <p:spPr>
            <a:xfrm rot="10800000" flipH="1">
              <a:off x="5646821" y="4138957"/>
              <a:ext cx="1476000" cy="2245800"/>
            </a:xfrm>
            <a:prstGeom prst="trapezoid">
              <a:avLst>
                <a:gd name="adj" fmla="val 7609"/>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grpSp>
      <p:grpSp>
        <p:nvGrpSpPr>
          <p:cNvPr id="874" name="Google Shape;874;p49"/>
          <p:cNvGrpSpPr/>
          <p:nvPr/>
        </p:nvGrpSpPr>
        <p:grpSpPr>
          <a:xfrm>
            <a:off x="6369427" y="2719565"/>
            <a:ext cx="149342" cy="342149"/>
            <a:chOff x="5165558" y="465222"/>
            <a:chExt cx="2326200" cy="5919535"/>
          </a:xfrm>
        </p:grpSpPr>
        <p:sp>
          <p:nvSpPr>
            <p:cNvPr id="875" name="Google Shape;875;p49"/>
            <p:cNvSpPr/>
            <p:nvPr/>
          </p:nvSpPr>
          <p:spPr>
            <a:xfrm>
              <a:off x="5839326" y="465222"/>
              <a:ext cx="1042800" cy="1090800"/>
            </a:xfrm>
            <a:prstGeom prst="ellipse">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876" name="Google Shape;876;p49"/>
            <p:cNvSpPr/>
            <p:nvPr/>
          </p:nvSpPr>
          <p:spPr>
            <a:xfrm>
              <a:off x="5165558" y="2069432"/>
              <a:ext cx="2326200" cy="2069400"/>
            </a:xfrm>
            <a:prstGeom prst="trapezoid">
              <a:avLst>
                <a:gd name="adj" fmla="val 20349"/>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877" name="Google Shape;877;p49"/>
            <p:cNvSpPr/>
            <p:nvPr/>
          </p:nvSpPr>
          <p:spPr>
            <a:xfrm rot="10800000" flipH="1">
              <a:off x="5646821" y="4138957"/>
              <a:ext cx="1476000" cy="2245800"/>
            </a:xfrm>
            <a:prstGeom prst="trapezoid">
              <a:avLst>
                <a:gd name="adj" fmla="val 7609"/>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grpSp>
      <p:grpSp>
        <p:nvGrpSpPr>
          <p:cNvPr id="878" name="Google Shape;878;p49"/>
          <p:cNvGrpSpPr/>
          <p:nvPr/>
        </p:nvGrpSpPr>
        <p:grpSpPr>
          <a:xfrm>
            <a:off x="6197265" y="3319462"/>
            <a:ext cx="149342" cy="342149"/>
            <a:chOff x="5165558" y="465222"/>
            <a:chExt cx="2326200" cy="5919535"/>
          </a:xfrm>
        </p:grpSpPr>
        <p:sp>
          <p:nvSpPr>
            <p:cNvPr id="879" name="Google Shape;879;p49"/>
            <p:cNvSpPr/>
            <p:nvPr/>
          </p:nvSpPr>
          <p:spPr>
            <a:xfrm>
              <a:off x="5839326" y="465222"/>
              <a:ext cx="1042800" cy="1090800"/>
            </a:xfrm>
            <a:prstGeom prst="ellipse">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880" name="Google Shape;880;p49"/>
            <p:cNvSpPr/>
            <p:nvPr/>
          </p:nvSpPr>
          <p:spPr>
            <a:xfrm>
              <a:off x="5165558" y="2069432"/>
              <a:ext cx="2326200" cy="2069400"/>
            </a:xfrm>
            <a:prstGeom prst="trapezoid">
              <a:avLst>
                <a:gd name="adj" fmla="val 20349"/>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881" name="Google Shape;881;p49"/>
            <p:cNvSpPr/>
            <p:nvPr/>
          </p:nvSpPr>
          <p:spPr>
            <a:xfrm rot="10800000" flipH="1">
              <a:off x="5646821" y="4138957"/>
              <a:ext cx="1476000" cy="2245800"/>
            </a:xfrm>
            <a:prstGeom prst="trapezoid">
              <a:avLst>
                <a:gd name="adj" fmla="val 7609"/>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grpSp>
      <p:grpSp>
        <p:nvGrpSpPr>
          <p:cNvPr id="882" name="Google Shape;882;p49"/>
          <p:cNvGrpSpPr/>
          <p:nvPr/>
        </p:nvGrpSpPr>
        <p:grpSpPr>
          <a:xfrm>
            <a:off x="5330631" y="3416943"/>
            <a:ext cx="149342" cy="342149"/>
            <a:chOff x="5165558" y="465222"/>
            <a:chExt cx="2326200" cy="5919535"/>
          </a:xfrm>
        </p:grpSpPr>
        <p:sp>
          <p:nvSpPr>
            <p:cNvPr id="883" name="Google Shape;883;p49"/>
            <p:cNvSpPr/>
            <p:nvPr/>
          </p:nvSpPr>
          <p:spPr>
            <a:xfrm>
              <a:off x="5839326" y="465222"/>
              <a:ext cx="1042800" cy="1090800"/>
            </a:xfrm>
            <a:prstGeom prst="ellipse">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884" name="Google Shape;884;p49"/>
            <p:cNvSpPr/>
            <p:nvPr/>
          </p:nvSpPr>
          <p:spPr>
            <a:xfrm>
              <a:off x="5165558" y="2069432"/>
              <a:ext cx="2326200" cy="2069400"/>
            </a:xfrm>
            <a:prstGeom prst="trapezoid">
              <a:avLst>
                <a:gd name="adj" fmla="val 20349"/>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885" name="Google Shape;885;p49"/>
            <p:cNvSpPr/>
            <p:nvPr/>
          </p:nvSpPr>
          <p:spPr>
            <a:xfrm rot="10800000" flipH="1">
              <a:off x="5646821" y="4138957"/>
              <a:ext cx="1476000" cy="2245800"/>
            </a:xfrm>
            <a:prstGeom prst="trapezoid">
              <a:avLst>
                <a:gd name="adj" fmla="val 7609"/>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grpSp>
      <p:grpSp>
        <p:nvGrpSpPr>
          <p:cNvPr id="886" name="Google Shape;886;p49"/>
          <p:cNvGrpSpPr/>
          <p:nvPr/>
        </p:nvGrpSpPr>
        <p:grpSpPr>
          <a:xfrm>
            <a:off x="5703796" y="2874515"/>
            <a:ext cx="149342" cy="342149"/>
            <a:chOff x="5165558" y="465222"/>
            <a:chExt cx="2326200" cy="5919535"/>
          </a:xfrm>
        </p:grpSpPr>
        <p:sp>
          <p:nvSpPr>
            <p:cNvPr id="887" name="Google Shape;887;p49"/>
            <p:cNvSpPr/>
            <p:nvPr/>
          </p:nvSpPr>
          <p:spPr>
            <a:xfrm>
              <a:off x="5839326" y="465222"/>
              <a:ext cx="1042800" cy="1090800"/>
            </a:xfrm>
            <a:prstGeom prst="ellipse">
              <a:avLst/>
            </a:prstGeom>
            <a:noFill/>
            <a:ln w="32175" cap="flat" cmpd="sng">
              <a:solidFill>
                <a:srgbClr val="7030A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888" name="Google Shape;888;p49"/>
            <p:cNvSpPr/>
            <p:nvPr/>
          </p:nvSpPr>
          <p:spPr>
            <a:xfrm>
              <a:off x="5165558" y="2069432"/>
              <a:ext cx="2326200" cy="2069400"/>
            </a:xfrm>
            <a:prstGeom prst="trapezoid">
              <a:avLst>
                <a:gd name="adj" fmla="val 20349"/>
              </a:avLst>
            </a:prstGeom>
            <a:noFill/>
            <a:ln w="32175" cap="flat" cmpd="sng">
              <a:solidFill>
                <a:srgbClr val="7030A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889" name="Google Shape;889;p49"/>
            <p:cNvSpPr/>
            <p:nvPr/>
          </p:nvSpPr>
          <p:spPr>
            <a:xfrm rot="10800000" flipH="1">
              <a:off x="5646821" y="4138957"/>
              <a:ext cx="1476000" cy="2245800"/>
            </a:xfrm>
            <a:prstGeom prst="trapezoid">
              <a:avLst>
                <a:gd name="adj" fmla="val 7609"/>
              </a:avLst>
            </a:prstGeom>
            <a:noFill/>
            <a:ln w="32175" cap="flat" cmpd="sng">
              <a:solidFill>
                <a:srgbClr val="7030A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grpSp>
      <p:grpSp>
        <p:nvGrpSpPr>
          <p:cNvPr id="890" name="Google Shape;890;p49"/>
          <p:cNvGrpSpPr/>
          <p:nvPr/>
        </p:nvGrpSpPr>
        <p:grpSpPr>
          <a:xfrm>
            <a:off x="5205010" y="3661163"/>
            <a:ext cx="149342" cy="342149"/>
            <a:chOff x="5165558" y="465222"/>
            <a:chExt cx="2326200" cy="5919535"/>
          </a:xfrm>
        </p:grpSpPr>
        <p:sp>
          <p:nvSpPr>
            <p:cNvPr id="891" name="Google Shape;891;p49"/>
            <p:cNvSpPr/>
            <p:nvPr/>
          </p:nvSpPr>
          <p:spPr>
            <a:xfrm>
              <a:off x="5839326" y="465222"/>
              <a:ext cx="1042800" cy="1090800"/>
            </a:xfrm>
            <a:prstGeom prst="ellipse">
              <a:avLst/>
            </a:prstGeom>
            <a:noFill/>
            <a:ln w="32175" cap="flat" cmpd="sng">
              <a:solidFill>
                <a:srgbClr val="7030A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892" name="Google Shape;892;p49"/>
            <p:cNvSpPr/>
            <p:nvPr/>
          </p:nvSpPr>
          <p:spPr>
            <a:xfrm>
              <a:off x="5165558" y="2069432"/>
              <a:ext cx="2326200" cy="2069400"/>
            </a:xfrm>
            <a:prstGeom prst="trapezoid">
              <a:avLst>
                <a:gd name="adj" fmla="val 20349"/>
              </a:avLst>
            </a:prstGeom>
            <a:noFill/>
            <a:ln w="32175" cap="flat" cmpd="sng">
              <a:solidFill>
                <a:srgbClr val="7030A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893" name="Google Shape;893;p49"/>
            <p:cNvSpPr/>
            <p:nvPr/>
          </p:nvSpPr>
          <p:spPr>
            <a:xfrm rot="10800000" flipH="1">
              <a:off x="5646821" y="4138957"/>
              <a:ext cx="1476000" cy="2245800"/>
            </a:xfrm>
            <a:prstGeom prst="trapezoid">
              <a:avLst>
                <a:gd name="adj" fmla="val 7609"/>
              </a:avLst>
            </a:prstGeom>
            <a:noFill/>
            <a:ln w="32175" cap="flat" cmpd="sng">
              <a:solidFill>
                <a:srgbClr val="7030A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grpSp>
      <p:grpSp>
        <p:nvGrpSpPr>
          <p:cNvPr id="894" name="Google Shape;894;p49"/>
          <p:cNvGrpSpPr/>
          <p:nvPr/>
        </p:nvGrpSpPr>
        <p:grpSpPr>
          <a:xfrm>
            <a:off x="7765828" y="4299579"/>
            <a:ext cx="149342" cy="342149"/>
            <a:chOff x="5165558" y="465222"/>
            <a:chExt cx="2326200" cy="5919535"/>
          </a:xfrm>
        </p:grpSpPr>
        <p:sp>
          <p:nvSpPr>
            <p:cNvPr id="895" name="Google Shape;895;p49"/>
            <p:cNvSpPr/>
            <p:nvPr/>
          </p:nvSpPr>
          <p:spPr>
            <a:xfrm>
              <a:off x="5839326" y="465222"/>
              <a:ext cx="1042800" cy="1090800"/>
            </a:xfrm>
            <a:prstGeom prst="ellipse">
              <a:avLst/>
            </a:prstGeom>
            <a:noFill/>
            <a:ln w="32175" cap="flat" cmpd="sng">
              <a:solidFill>
                <a:srgbClr val="7030A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896" name="Google Shape;896;p49"/>
            <p:cNvSpPr/>
            <p:nvPr/>
          </p:nvSpPr>
          <p:spPr>
            <a:xfrm>
              <a:off x="5165558" y="2069432"/>
              <a:ext cx="2326200" cy="2069400"/>
            </a:xfrm>
            <a:prstGeom prst="trapezoid">
              <a:avLst>
                <a:gd name="adj" fmla="val 20349"/>
              </a:avLst>
            </a:prstGeom>
            <a:noFill/>
            <a:ln w="32175" cap="flat" cmpd="sng">
              <a:solidFill>
                <a:srgbClr val="7030A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897" name="Google Shape;897;p49"/>
            <p:cNvSpPr/>
            <p:nvPr/>
          </p:nvSpPr>
          <p:spPr>
            <a:xfrm rot="10800000" flipH="1">
              <a:off x="5646821" y="4138957"/>
              <a:ext cx="1476000" cy="2245800"/>
            </a:xfrm>
            <a:prstGeom prst="trapezoid">
              <a:avLst>
                <a:gd name="adj" fmla="val 7609"/>
              </a:avLst>
            </a:prstGeom>
            <a:noFill/>
            <a:ln w="32175" cap="flat" cmpd="sng">
              <a:solidFill>
                <a:srgbClr val="7030A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grpSp>
      <p:grpSp>
        <p:nvGrpSpPr>
          <p:cNvPr id="898" name="Google Shape;898;p49"/>
          <p:cNvGrpSpPr/>
          <p:nvPr/>
        </p:nvGrpSpPr>
        <p:grpSpPr>
          <a:xfrm>
            <a:off x="7314447" y="1100301"/>
            <a:ext cx="149342" cy="342149"/>
            <a:chOff x="5165558" y="465222"/>
            <a:chExt cx="2326200" cy="5919535"/>
          </a:xfrm>
        </p:grpSpPr>
        <p:sp>
          <p:nvSpPr>
            <p:cNvPr id="899" name="Google Shape;899;p49"/>
            <p:cNvSpPr/>
            <p:nvPr/>
          </p:nvSpPr>
          <p:spPr>
            <a:xfrm>
              <a:off x="5839326" y="465222"/>
              <a:ext cx="1042800" cy="1090800"/>
            </a:xfrm>
            <a:prstGeom prst="ellipse">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900" name="Google Shape;900;p49"/>
            <p:cNvSpPr/>
            <p:nvPr/>
          </p:nvSpPr>
          <p:spPr>
            <a:xfrm>
              <a:off x="5165558" y="2069432"/>
              <a:ext cx="2326200" cy="2069400"/>
            </a:xfrm>
            <a:prstGeom prst="trapezoid">
              <a:avLst>
                <a:gd name="adj" fmla="val 20349"/>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901" name="Google Shape;901;p49"/>
            <p:cNvSpPr/>
            <p:nvPr/>
          </p:nvSpPr>
          <p:spPr>
            <a:xfrm rot="10800000" flipH="1">
              <a:off x="5646821" y="4138957"/>
              <a:ext cx="1476000" cy="2245800"/>
            </a:xfrm>
            <a:prstGeom prst="trapezoid">
              <a:avLst>
                <a:gd name="adj" fmla="val 7609"/>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grpSp>
      <p:grpSp>
        <p:nvGrpSpPr>
          <p:cNvPr id="902" name="Google Shape;902;p49"/>
          <p:cNvGrpSpPr/>
          <p:nvPr/>
        </p:nvGrpSpPr>
        <p:grpSpPr>
          <a:xfrm>
            <a:off x="4605890" y="1221750"/>
            <a:ext cx="149342" cy="342149"/>
            <a:chOff x="5165558" y="465222"/>
            <a:chExt cx="2326200" cy="5919535"/>
          </a:xfrm>
        </p:grpSpPr>
        <p:sp>
          <p:nvSpPr>
            <p:cNvPr id="903" name="Google Shape;903;p49"/>
            <p:cNvSpPr/>
            <p:nvPr/>
          </p:nvSpPr>
          <p:spPr>
            <a:xfrm>
              <a:off x="5839326" y="465222"/>
              <a:ext cx="1042800" cy="1090800"/>
            </a:xfrm>
            <a:prstGeom prst="ellipse">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904" name="Google Shape;904;p49"/>
            <p:cNvSpPr/>
            <p:nvPr/>
          </p:nvSpPr>
          <p:spPr>
            <a:xfrm>
              <a:off x="5165558" y="2069432"/>
              <a:ext cx="2326200" cy="2069400"/>
            </a:xfrm>
            <a:prstGeom prst="trapezoid">
              <a:avLst>
                <a:gd name="adj" fmla="val 20349"/>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905" name="Google Shape;905;p49"/>
            <p:cNvSpPr/>
            <p:nvPr/>
          </p:nvSpPr>
          <p:spPr>
            <a:xfrm rot="10800000" flipH="1">
              <a:off x="5646821" y="4138957"/>
              <a:ext cx="1476000" cy="2245800"/>
            </a:xfrm>
            <a:prstGeom prst="trapezoid">
              <a:avLst>
                <a:gd name="adj" fmla="val 7609"/>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grpSp>
      <p:grpSp>
        <p:nvGrpSpPr>
          <p:cNvPr id="906" name="Google Shape;906;p49"/>
          <p:cNvGrpSpPr/>
          <p:nvPr/>
        </p:nvGrpSpPr>
        <p:grpSpPr>
          <a:xfrm>
            <a:off x="5119748" y="3415401"/>
            <a:ext cx="149342" cy="342149"/>
            <a:chOff x="5165558" y="465222"/>
            <a:chExt cx="2326200" cy="5919535"/>
          </a:xfrm>
        </p:grpSpPr>
        <p:sp>
          <p:nvSpPr>
            <p:cNvPr id="907" name="Google Shape;907;p49"/>
            <p:cNvSpPr/>
            <p:nvPr/>
          </p:nvSpPr>
          <p:spPr>
            <a:xfrm>
              <a:off x="5839326" y="465222"/>
              <a:ext cx="1042800" cy="1090800"/>
            </a:xfrm>
            <a:prstGeom prst="ellipse">
              <a:avLst/>
            </a:prstGeom>
            <a:noFill/>
            <a:ln w="32175" cap="flat" cmpd="sng">
              <a:solidFill>
                <a:srgbClr val="548135"/>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908" name="Google Shape;908;p49"/>
            <p:cNvSpPr/>
            <p:nvPr/>
          </p:nvSpPr>
          <p:spPr>
            <a:xfrm>
              <a:off x="5165558" y="2069432"/>
              <a:ext cx="2326200" cy="2069400"/>
            </a:xfrm>
            <a:prstGeom prst="trapezoid">
              <a:avLst>
                <a:gd name="adj" fmla="val 20349"/>
              </a:avLst>
            </a:prstGeom>
            <a:noFill/>
            <a:ln w="32175" cap="flat" cmpd="sng">
              <a:solidFill>
                <a:srgbClr val="548135"/>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sp>
          <p:nvSpPr>
            <p:cNvPr id="909" name="Google Shape;909;p49"/>
            <p:cNvSpPr/>
            <p:nvPr/>
          </p:nvSpPr>
          <p:spPr>
            <a:xfrm rot="10800000" flipH="1">
              <a:off x="5646821" y="4138957"/>
              <a:ext cx="1476000" cy="2245800"/>
            </a:xfrm>
            <a:prstGeom prst="trapezoid">
              <a:avLst>
                <a:gd name="adj" fmla="val 7609"/>
              </a:avLst>
            </a:prstGeom>
            <a:noFill/>
            <a:ln w="32175" cap="flat" cmpd="sng">
              <a:solidFill>
                <a:srgbClr val="548135"/>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rgbClr val="FFFFFF"/>
                </a:solidFill>
                <a:latin typeface="Calibri"/>
                <a:ea typeface="Calibri"/>
                <a:cs typeface="Calibri"/>
                <a:sym typeface="Calibri"/>
              </a:endParaRPr>
            </a:p>
          </p:txBody>
        </p:sp>
      </p:grpSp>
      <p:grpSp>
        <p:nvGrpSpPr>
          <p:cNvPr id="910" name="Google Shape;910;p49"/>
          <p:cNvGrpSpPr/>
          <p:nvPr/>
        </p:nvGrpSpPr>
        <p:grpSpPr>
          <a:xfrm>
            <a:off x="2087530" y="3390322"/>
            <a:ext cx="160508" cy="342149"/>
            <a:chOff x="5165558" y="465222"/>
            <a:chExt cx="2326200" cy="5919535"/>
          </a:xfrm>
        </p:grpSpPr>
        <p:sp>
          <p:nvSpPr>
            <p:cNvPr id="911" name="Google Shape;911;p49"/>
            <p:cNvSpPr/>
            <p:nvPr/>
          </p:nvSpPr>
          <p:spPr>
            <a:xfrm>
              <a:off x="5839326" y="465222"/>
              <a:ext cx="1042800" cy="1090800"/>
            </a:xfrm>
            <a:prstGeom prst="ellipse">
              <a:avLst/>
            </a:prstGeom>
            <a:noFill/>
            <a:ln w="32175" cap="flat" cmpd="sng">
              <a:solidFill>
                <a:srgbClr val="548135"/>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chemeClr val="dk1"/>
                </a:solidFill>
                <a:latin typeface="Montserrat"/>
                <a:ea typeface="Montserrat"/>
                <a:cs typeface="Montserrat"/>
                <a:sym typeface="Montserrat"/>
              </a:endParaRPr>
            </a:p>
          </p:txBody>
        </p:sp>
        <p:sp>
          <p:nvSpPr>
            <p:cNvPr id="912" name="Google Shape;912;p49"/>
            <p:cNvSpPr/>
            <p:nvPr/>
          </p:nvSpPr>
          <p:spPr>
            <a:xfrm>
              <a:off x="5165558" y="2069432"/>
              <a:ext cx="2326200" cy="2069400"/>
            </a:xfrm>
            <a:prstGeom prst="trapezoid">
              <a:avLst>
                <a:gd name="adj" fmla="val 20349"/>
              </a:avLst>
            </a:prstGeom>
            <a:noFill/>
            <a:ln w="32175" cap="flat" cmpd="sng">
              <a:solidFill>
                <a:srgbClr val="548135"/>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chemeClr val="dk1"/>
                </a:solidFill>
                <a:latin typeface="Montserrat"/>
                <a:ea typeface="Montserrat"/>
                <a:cs typeface="Montserrat"/>
                <a:sym typeface="Montserrat"/>
              </a:endParaRPr>
            </a:p>
          </p:txBody>
        </p:sp>
        <p:sp>
          <p:nvSpPr>
            <p:cNvPr id="913" name="Google Shape;913;p49"/>
            <p:cNvSpPr/>
            <p:nvPr/>
          </p:nvSpPr>
          <p:spPr>
            <a:xfrm rot="10800000" flipH="1">
              <a:off x="5646821" y="4138957"/>
              <a:ext cx="1476000" cy="2245800"/>
            </a:xfrm>
            <a:prstGeom prst="trapezoid">
              <a:avLst>
                <a:gd name="adj" fmla="val 7609"/>
              </a:avLst>
            </a:prstGeom>
            <a:noFill/>
            <a:ln w="32175" cap="flat" cmpd="sng">
              <a:solidFill>
                <a:srgbClr val="548135"/>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chemeClr val="dk1"/>
                </a:solidFill>
                <a:latin typeface="Montserrat"/>
                <a:ea typeface="Montserrat"/>
                <a:cs typeface="Montserrat"/>
                <a:sym typeface="Montserrat"/>
              </a:endParaRPr>
            </a:p>
          </p:txBody>
        </p:sp>
      </p:grpSp>
      <p:grpSp>
        <p:nvGrpSpPr>
          <p:cNvPr id="914" name="Google Shape;914;p49"/>
          <p:cNvGrpSpPr/>
          <p:nvPr/>
        </p:nvGrpSpPr>
        <p:grpSpPr>
          <a:xfrm>
            <a:off x="298682" y="984108"/>
            <a:ext cx="160508" cy="342149"/>
            <a:chOff x="5165558" y="465222"/>
            <a:chExt cx="2326200" cy="5919535"/>
          </a:xfrm>
        </p:grpSpPr>
        <p:sp>
          <p:nvSpPr>
            <p:cNvPr id="915" name="Google Shape;915;p49"/>
            <p:cNvSpPr/>
            <p:nvPr/>
          </p:nvSpPr>
          <p:spPr>
            <a:xfrm>
              <a:off x="5839326" y="465222"/>
              <a:ext cx="1042800" cy="1090800"/>
            </a:xfrm>
            <a:prstGeom prst="ellipse">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chemeClr val="dk1"/>
                </a:solidFill>
                <a:latin typeface="Montserrat"/>
                <a:ea typeface="Montserrat"/>
                <a:cs typeface="Montserrat"/>
                <a:sym typeface="Montserrat"/>
              </a:endParaRPr>
            </a:p>
          </p:txBody>
        </p:sp>
        <p:sp>
          <p:nvSpPr>
            <p:cNvPr id="916" name="Google Shape;916;p49"/>
            <p:cNvSpPr/>
            <p:nvPr/>
          </p:nvSpPr>
          <p:spPr>
            <a:xfrm>
              <a:off x="5165558" y="2069432"/>
              <a:ext cx="2326200" cy="2069400"/>
            </a:xfrm>
            <a:prstGeom prst="trapezoid">
              <a:avLst>
                <a:gd name="adj" fmla="val 20349"/>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chemeClr val="dk1"/>
                </a:solidFill>
                <a:latin typeface="Montserrat"/>
                <a:ea typeface="Montserrat"/>
                <a:cs typeface="Montserrat"/>
                <a:sym typeface="Montserrat"/>
              </a:endParaRPr>
            </a:p>
          </p:txBody>
        </p:sp>
        <p:sp>
          <p:nvSpPr>
            <p:cNvPr id="917" name="Google Shape;917;p49"/>
            <p:cNvSpPr/>
            <p:nvPr/>
          </p:nvSpPr>
          <p:spPr>
            <a:xfrm rot="10800000" flipH="1">
              <a:off x="5646821" y="4138957"/>
              <a:ext cx="1476000" cy="2245800"/>
            </a:xfrm>
            <a:prstGeom prst="trapezoid">
              <a:avLst>
                <a:gd name="adj" fmla="val 7609"/>
              </a:avLst>
            </a:prstGeom>
            <a:noFill/>
            <a:ln w="32175" cap="flat" cmpd="sng">
              <a:solidFill>
                <a:srgbClr val="FF000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chemeClr val="dk1"/>
                </a:solidFill>
                <a:latin typeface="Montserrat"/>
                <a:ea typeface="Montserrat"/>
                <a:cs typeface="Montserrat"/>
                <a:sym typeface="Montserrat"/>
              </a:endParaRPr>
            </a:p>
          </p:txBody>
        </p:sp>
      </p:grpSp>
      <p:grpSp>
        <p:nvGrpSpPr>
          <p:cNvPr id="918" name="Google Shape;918;p49"/>
          <p:cNvGrpSpPr/>
          <p:nvPr/>
        </p:nvGrpSpPr>
        <p:grpSpPr>
          <a:xfrm>
            <a:off x="292082" y="3258911"/>
            <a:ext cx="160508" cy="342149"/>
            <a:chOff x="5165558" y="465222"/>
            <a:chExt cx="2326200" cy="5919535"/>
          </a:xfrm>
        </p:grpSpPr>
        <p:sp>
          <p:nvSpPr>
            <p:cNvPr id="919" name="Google Shape;919;p49"/>
            <p:cNvSpPr/>
            <p:nvPr/>
          </p:nvSpPr>
          <p:spPr>
            <a:xfrm>
              <a:off x="5839326" y="465222"/>
              <a:ext cx="1042800" cy="1090800"/>
            </a:xfrm>
            <a:prstGeom prst="ellipse">
              <a:avLst/>
            </a:prstGeom>
            <a:noFill/>
            <a:ln w="32175" cap="flat" cmpd="sng">
              <a:solidFill>
                <a:srgbClr val="7030A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chemeClr val="dk1"/>
                </a:solidFill>
                <a:latin typeface="Montserrat"/>
                <a:ea typeface="Montserrat"/>
                <a:cs typeface="Montserrat"/>
                <a:sym typeface="Montserrat"/>
              </a:endParaRPr>
            </a:p>
          </p:txBody>
        </p:sp>
        <p:sp>
          <p:nvSpPr>
            <p:cNvPr id="920" name="Google Shape;920;p49"/>
            <p:cNvSpPr/>
            <p:nvPr/>
          </p:nvSpPr>
          <p:spPr>
            <a:xfrm>
              <a:off x="5165558" y="2069432"/>
              <a:ext cx="2326200" cy="2069400"/>
            </a:xfrm>
            <a:prstGeom prst="trapezoid">
              <a:avLst>
                <a:gd name="adj" fmla="val 20349"/>
              </a:avLst>
            </a:prstGeom>
            <a:noFill/>
            <a:ln w="32175" cap="flat" cmpd="sng">
              <a:solidFill>
                <a:srgbClr val="7030A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chemeClr val="dk1"/>
                </a:solidFill>
                <a:latin typeface="Montserrat"/>
                <a:ea typeface="Montserrat"/>
                <a:cs typeface="Montserrat"/>
                <a:sym typeface="Montserrat"/>
              </a:endParaRPr>
            </a:p>
          </p:txBody>
        </p:sp>
        <p:sp>
          <p:nvSpPr>
            <p:cNvPr id="921" name="Google Shape;921;p49"/>
            <p:cNvSpPr/>
            <p:nvPr/>
          </p:nvSpPr>
          <p:spPr>
            <a:xfrm rot="10800000" flipH="1">
              <a:off x="5646821" y="4138957"/>
              <a:ext cx="1476000" cy="2245800"/>
            </a:xfrm>
            <a:prstGeom prst="trapezoid">
              <a:avLst>
                <a:gd name="adj" fmla="val 7609"/>
              </a:avLst>
            </a:prstGeom>
            <a:noFill/>
            <a:ln w="32175" cap="flat" cmpd="sng">
              <a:solidFill>
                <a:srgbClr val="7030A0"/>
              </a:solidFill>
              <a:prstDash val="solid"/>
              <a:miter lim="800000"/>
              <a:headEnd type="none" w="sm" len="sm"/>
              <a:tailEnd type="none" w="sm" len="sm"/>
            </a:ln>
          </p:spPr>
          <p:txBody>
            <a:bodyPr spcFirstLastPara="1" wrap="square" lIns="57900" tIns="28950" rIns="57900" bIns="28950" anchor="ctr" anchorCtr="0">
              <a:noAutofit/>
            </a:bodyPr>
            <a:lstStyle/>
            <a:p>
              <a:pPr marL="0" marR="0" lvl="0" indent="0" algn="ctr" rtl="0">
                <a:lnSpc>
                  <a:spcPct val="100000"/>
                </a:lnSpc>
                <a:spcBef>
                  <a:spcPts val="0"/>
                </a:spcBef>
                <a:spcAft>
                  <a:spcPts val="0"/>
                </a:spcAft>
                <a:buClr>
                  <a:srgbClr val="000000"/>
                </a:buClr>
                <a:buSzPts val="1181"/>
                <a:buFont typeface="Arial"/>
                <a:buNone/>
              </a:pPr>
              <a:endParaRPr sz="1181" b="0" i="0" u="none" strike="noStrike" cap="none">
                <a:solidFill>
                  <a:schemeClr val="dk1"/>
                </a:solidFill>
                <a:latin typeface="Montserrat"/>
                <a:ea typeface="Montserrat"/>
                <a:cs typeface="Montserrat"/>
                <a:sym typeface="Montserrat"/>
              </a:endParaRPr>
            </a:p>
          </p:txBody>
        </p:sp>
      </p:grpSp>
      <p:cxnSp>
        <p:nvCxnSpPr>
          <p:cNvPr id="922" name="Google Shape;922;p49"/>
          <p:cNvCxnSpPr/>
          <p:nvPr/>
        </p:nvCxnSpPr>
        <p:spPr>
          <a:xfrm rot="10800000" flipH="1">
            <a:off x="4718332" y="1393174"/>
            <a:ext cx="2430000" cy="57300"/>
          </a:xfrm>
          <a:prstGeom prst="straightConnector1">
            <a:avLst/>
          </a:prstGeom>
          <a:noFill/>
          <a:ln w="9525" cap="flat" cmpd="sng">
            <a:solidFill>
              <a:srgbClr val="4285F4"/>
            </a:solidFill>
            <a:prstDash val="solid"/>
            <a:miter lim="800000"/>
            <a:headEnd type="none" w="sm" len="sm"/>
            <a:tailEnd type="none" w="sm" len="sm"/>
          </a:ln>
        </p:spPr>
      </p:cxnSp>
      <p:cxnSp>
        <p:nvCxnSpPr>
          <p:cNvPr id="923" name="Google Shape;923;p49"/>
          <p:cNvCxnSpPr>
            <a:endCxn id="848" idx="1"/>
          </p:cNvCxnSpPr>
          <p:nvPr/>
        </p:nvCxnSpPr>
        <p:spPr>
          <a:xfrm>
            <a:off x="4709839" y="1440287"/>
            <a:ext cx="939900" cy="921600"/>
          </a:xfrm>
          <a:prstGeom prst="straightConnector1">
            <a:avLst/>
          </a:prstGeom>
          <a:noFill/>
          <a:ln w="9525" cap="flat" cmpd="sng">
            <a:solidFill>
              <a:srgbClr val="4285F4"/>
            </a:solidFill>
            <a:prstDash val="solid"/>
            <a:miter lim="800000"/>
            <a:headEnd type="none" w="sm" len="sm"/>
            <a:tailEnd type="none" w="sm" len="sm"/>
          </a:ln>
        </p:spPr>
      </p:cxnSp>
      <p:cxnSp>
        <p:nvCxnSpPr>
          <p:cNvPr id="924" name="Google Shape;924;p49"/>
          <p:cNvCxnSpPr>
            <a:endCxn id="884" idx="1"/>
          </p:cNvCxnSpPr>
          <p:nvPr/>
        </p:nvCxnSpPr>
        <p:spPr>
          <a:xfrm>
            <a:off x="4722401" y="1428672"/>
            <a:ext cx="620400" cy="2140800"/>
          </a:xfrm>
          <a:prstGeom prst="straightConnector1">
            <a:avLst/>
          </a:prstGeom>
          <a:noFill/>
          <a:ln w="9525" cap="flat" cmpd="sng">
            <a:solidFill>
              <a:srgbClr val="4285F4"/>
            </a:solidFill>
            <a:prstDash val="solid"/>
            <a:miter lim="800000"/>
            <a:headEnd type="none" w="sm" len="sm"/>
            <a:tailEnd type="none" w="sm" len="sm"/>
          </a:ln>
        </p:spPr>
      </p:cxnSp>
      <p:cxnSp>
        <p:nvCxnSpPr>
          <p:cNvPr id="925" name="Google Shape;925;p49"/>
          <p:cNvCxnSpPr>
            <a:endCxn id="875" idx="2"/>
          </p:cNvCxnSpPr>
          <p:nvPr/>
        </p:nvCxnSpPr>
        <p:spPr>
          <a:xfrm>
            <a:off x="4750383" y="1440389"/>
            <a:ext cx="1662300" cy="1310700"/>
          </a:xfrm>
          <a:prstGeom prst="straightConnector1">
            <a:avLst/>
          </a:prstGeom>
          <a:noFill/>
          <a:ln w="9525" cap="flat" cmpd="sng">
            <a:solidFill>
              <a:srgbClr val="4285F4"/>
            </a:solidFill>
            <a:prstDash val="solid"/>
            <a:miter lim="800000"/>
            <a:headEnd type="none" w="sm" len="sm"/>
            <a:tailEnd type="none" w="sm" len="sm"/>
          </a:ln>
        </p:spPr>
      </p:cxnSp>
      <p:cxnSp>
        <p:nvCxnSpPr>
          <p:cNvPr id="926" name="Google Shape;926;p49"/>
          <p:cNvCxnSpPr/>
          <p:nvPr/>
        </p:nvCxnSpPr>
        <p:spPr>
          <a:xfrm>
            <a:off x="4779859" y="1440185"/>
            <a:ext cx="1077900" cy="1796100"/>
          </a:xfrm>
          <a:prstGeom prst="straightConnector1">
            <a:avLst/>
          </a:prstGeom>
          <a:noFill/>
          <a:ln w="9525" cap="flat" cmpd="sng">
            <a:solidFill>
              <a:srgbClr val="4285F4"/>
            </a:solidFill>
            <a:prstDash val="solid"/>
            <a:miter lim="800000"/>
            <a:headEnd type="none" w="sm" len="sm"/>
            <a:tailEnd type="none" w="sm" len="sm"/>
          </a:ln>
        </p:spPr>
      </p:cxnSp>
      <p:cxnSp>
        <p:nvCxnSpPr>
          <p:cNvPr id="927" name="Google Shape;927;p49"/>
          <p:cNvCxnSpPr>
            <a:endCxn id="880" idx="1"/>
          </p:cNvCxnSpPr>
          <p:nvPr/>
        </p:nvCxnSpPr>
        <p:spPr>
          <a:xfrm>
            <a:off x="4773335" y="1467991"/>
            <a:ext cx="1436100" cy="2004000"/>
          </a:xfrm>
          <a:prstGeom prst="straightConnector1">
            <a:avLst/>
          </a:prstGeom>
          <a:noFill/>
          <a:ln w="9525" cap="flat" cmpd="sng">
            <a:solidFill>
              <a:srgbClr val="4285F4"/>
            </a:solidFill>
            <a:prstDash val="solid"/>
            <a:miter lim="800000"/>
            <a:headEnd type="none" w="sm" len="sm"/>
            <a:tailEnd type="none" w="sm" len="sm"/>
          </a:ln>
        </p:spPr>
      </p:cxnSp>
      <p:cxnSp>
        <p:nvCxnSpPr>
          <p:cNvPr id="928" name="Google Shape;928;p49"/>
          <p:cNvCxnSpPr/>
          <p:nvPr/>
        </p:nvCxnSpPr>
        <p:spPr>
          <a:xfrm>
            <a:off x="4789713" y="1508993"/>
            <a:ext cx="2001300" cy="2095800"/>
          </a:xfrm>
          <a:prstGeom prst="straightConnector1">
            <a:avLst/>
          </a:prstGeom>
          <a:noFill/>
          <a:ln w="9525" cap="flat" cmpd="sng">
            <a:solidFill>
              <a:srgbClr val="4285F4"/>
            </a:solidFill>
            <a:prstDash val="solid"/>
            <a:miter lim="800000"/>
            <a:headEnd type="none" w="sm" len="sm"/>
            <a:tailEnd type="none" w="sm" len="sm"/>
          </a:ln>
        </p:spPr>
      </p:cxnSp>
      <p:cxnSp>
        <p:nvCxnSpPr>
          <p:cNvPr id="929" name="Google Shape;929;p49"/>
          <p:cNvCxnSpPr/>
          <p:nvPr/>
        </p:nvCxnSpPr>
        <p:spPr>
          <a:xfrm>
            <a:off x="4822926" y="1508089"/>
            <a:ext cx="2943300" cy="2723100"/>
          </a:xfrm>
          <a:prstGeom prst="straightConnector1">
            <a:avLst/>
          </a:prstGeom>
          <a:noFill/>
          <a:ln w="9525" cap="flat" cmpd="sng">
            <a:solidFill>
              <a:srgbClr val="4285F4"/>
            </a:solidFill>
            <a:prstDash val="solid"/>
            <a:miter lim="800000"/>
            <a:headEnd type="none" w="sm" len="sm"/>
            <a:tailEnd type="none" w="sm" len="sm"/>
          </a:ln>
        </p:spPr>
      </p:cxnSp>
      <p:cxnSp>
        <p:nvCxnSpPr>
          <p:cNvPr id="930" name="Google Shape;930;p49"/>
          <p:cNvCxnSpPr/>
          <p:nvPr/>
        </p:nvCxnSpPr>
        <p:spPr>
          <a:xfrm>
            <a:off x="7152600" y="1426899"/>
            <a:ext cx="613800" cy="2776800"/>
          </a:xfrm>
          <a:prstGeom prst="straightConnector1">
            <a:avLst/>
          </a:prstGeom>
          <a:noFill/>
          <a:ln w="9525" cap="flat" cmpd="sng">
            <a:solidFill>
              <a:srgbClr val="4285F4"/>
            </a:solidFill>
            <a:prstDash val="solid"/>
            <a:miter lim="800000"/>
            <a:headEnd type="none" w="sm" len="sm"/>
            <a:tailEnd type="none" w="sm" len="sm"/>
          </a:ln>
        </p:spPr>
      </p:cxnSp>
      <p:cxnSp>
        <p:nvCxnSpPr>
          <p:cNvPr id="931" name="Google Shape;931;p49"/>
          <p:cNvCxnSpPr>
            <a:stCxn id="884" idx="1"/>
            <a:endCxn id="888" idx="3"/>
          </p:cNvCxnSpPr>
          <p:nvPr/>
        </p:nvCxnSpPr>
        <p:spPr>
          <a:xfrm rot="10800000" flipH="1">
            <a:off x="5342801" y="3027072"/>
            <a:ext cx="498300" cy="542400"/>
          </a:xfrm>
          <a:prstGeom prst="straightConnector1">
            <a:avLst/>
          </a:prstGeom>
          <a:noFill/>
          <a:ln w="9525" cap="flat" cmpd="sng">
            <a:solidFill>
              <a:srgbClr val="4285F4"/>
            </a:solidFill>
            <a:prstDash val="solid"/>
            <a:miter lim="800000"/>
            <a:headEnd type="none" w="sm" len="sm"/>
            <a:tailEnd type="none" w="sm" len="sm"/>
          </a:ln>
        </p:spPr>
      </p:cxnSp>
      <p:cxnSp>
        <p:nvCxnSpPr>
          <p:cNvPr id="932" name="Google Shape;932;p49"/>
          <p:cNvCxnSpPr/>
          <p:nvPr/>
        </p:nvCxnSpPr>
        <p:spPr>
          <a:xfrm rot="10800000" flipH="1">
            <a:off x="5298328" y="1402152"/>
            <a:ext cx="1839000" cy="2099700"/>
          </a:xfrm>
          <a:prstGeom prst="straightConnector1">
            <a:avLst/>
          </a:prstGeom>
          <a:noFill/>
          <a:ln w="9525" cap="flat" cmpd="sng">
            <a:solidFill>
              <a:srgbClr val="4285F4"/>
            </a:solidFill>
            <a:prstDash val="solid"/>
            <a:miter lim="800000"/>
            <a:headEnd type="none" w="sm" len="sm"/>
            <a:tailEnd type="none" w="sm" len="sm"/>
          </a:ln>
        </p:spPr>
      </p:cxnSp>
      <p:cxnSp>
        <p:nvCxnSpPr>
          <p:cNvPr id="933" name="Google Shape;933;p49"/>
          <p:cNvCxnSpPr>
            <a:stCxn id="884" idx="1"/>
            <a:endCxn id="880" idx="1"/>
          </p:cNvCxnSpPr>
          <p:nvPr/>
        </p:nvCxnSpPr>
        <p:spPr>
          <a:xfrm rot="10800000" flipH="1">
            <a:off x="5342801" y="3471972"/>
            <a:ext cx="866700" cy="97500"/>
          </a:xfrm>
          <a:prstGeom prst="straightConnector1">
            <a:avLst/>
          </a:prstGeom>
          <a:noFill/>
          <a:ln w="9525" cap="flat" cmpd="sng">
            <a:solidFill>
              <a:srgbClr val="4285F4"/>
            </a:solidFill>
            <a:prstDash val="solid"/>
            <a:miter lim="800000"/>
            <a:headEnd type="none" w="sm" len="sm"/>
            <a:tailEnd type="none" w="sm" len="sm"/>
          </a:ln>
        </p:spPr>
      </p:cxnSp>
      <p:cxnSp>
        <p:nvCxnSpPr>
          <p:cNvPr id="934" name="Google Shape;934;p49"/>
          <p:cNvCxnSpPr>
            <a:stCxn id="884" idx="1"/>
          </p:cNvCxnSpPr>
          <p:nvPr/>
        </p:nvCxnSpPr>
        <p:spPr>
          <a:xfrm>
            <a:off x="5342801" y="3569472"/>
            <a:ext cx="1491600" cy="65100"/>
          </a:xfrm>
          <a:prstGeom prst="straightConnector1">
            <a:avLst/>
          </a:prstGeom>
          <a:noFill/>
          <a:ln w="9525" cap="flat" cmpd="sng">
            <a:solidFill>
              <a:srgbClr val="4285F4"/>
            </a:solidFill>
            <a:prstDash val="solid"/>
            <a:miter lim="800000"/>
            <a:headEnd type="none" w="sm" len="sm"/>
            <a:tailEnd type="none" w="sm" len="sm"/>
          </a:ln>
        </p:spPr>
      </p:cxnSp>
      <p:cxnSp>
        <p:nvCxnSpPr>
          <p:cNvPr id="935" name="Google Shape;935;p49"/>
          <p:cNvCxnSpPr>
            <a:stCxn id="884" idx="1"/>
          </p:cNvCxnSpPr>
          <p:nvPr/>
        </p:nvCxnSpPr>
        <p:spPr>
          <a:xfrm>
            <a:off x="5342801" y="3569472"/>
            <a:ext cx="2422800" cy="643200"/>
          </a:xfrm>
          <a:prstGeom prst="straightConnector1">
            <a:avLst/>
          </a:prstGeom>
          <a:noFill/>
          <a:ln w="9525" cap="flat" cmpd="sng">
            <a:solidFill>
              <a:srgbClr val="4285F4"/>
            </a:solidFill>
            <a:prstDash val="solid"/>
            <a:miter lim="800000"/>
            <a:headEnd type="none" w="sm" len="sm"/>
            <a:tailEnd type="none" w="sm" len="sm"/>
          </a:ln>
        </p:spPr>
      </p:cxnSp>
      <p:cxnSp>
        <p:nvCxnSpPr>
          <p:cNvPr id="936" name="Google Shape;936;p49"/>
          <p:cNvCxnSpPr>
            <a:stCxn id="884" idx="1"/>
            <a:endCxn id="875" idx="2"/>
          </p:cNvCxnSpPr>
          <p:nvPr/>
        </p:nvCxnSpPr>
        <p:spPr>
          <a:xfrm rot="10800000" flipH="1">
            <a:off x="5342801" y="2751072"/>
            <a:ext cx="1069800" cy="818400"/>
          </a:xfrm>
          <a:prstGeom prst="straightConnector1">
            <a:avLst/>
          </a:prstGeom>
          <a:noFill/>
          <a:ln w="9525" cap="flat" cmpd="sng">
            <a:solidFill>
              <a:srgbClr val="4285F4"/>
            </a:solidFill>
            <a:prstDash val="solid"/>
            <a:miter lim="800000"/>
            <a:headEnd type="none" w="sm" len="sm"/>
            <a:tailEnd type="none" w="sm" len="sm"/>
          </a:ln>
        </p:spPr>
      </p:cxnSp>
      <p:cxnSp>
        <p:nvCxnSpPr>
          <p:cNvPr id="937" name="Google Shape;937;p49"/>
          <p:cNvCxnSpPr>
            <a:stCxn id="884" idx="1"/>
            <a:endCxn id="849" idx="2"/>
          </p:cNvCxnSpPr>
          <p:nvPr/>
        </p:nvCxnSpPr>
        <p:spPr>
          <a:xfrm rot="10800000" flipH="1">
            <a:off x="5342801" y="2421672"/>
            <a:ext cx="372900" cy="1147800"/>
          </a:xfrm>
          <a:prstGeom prst="straightConnector1">
            <a:avLst/>
          </a:prstGeom>
          <a:noFill/>
          <a:ln w="9525" cap="flat" cmpd="sng">
            <a:solidFill>
              <a:srgbClr val="4285F4"/>
            </a:solidFill>
            <a:prstDash val="solid"/>
            <a:miter lim="800000"/>
            <a:headEnd type="none" w="sm" len="sm"/>
            <a:tailEnd type="none" w="sm" len="sm"/>
          </a:ln>
        </p:spPr>
      </p:cxnSp>
      <p:cxnSp>
        <p:nvCxnSpPr>
          <p:cNvPr id="938" name="Google Shape;938;p49"/>
          <p:cNvCxnSpPr/>
          <p:nvPr/>
        </p:nvCxnSpPr>
        <p:spPr>
          <a:xfrm rot="10800000" flipH="1">
            <a:off x="6831952" y="1407090"/>
            <a:ext cx="324900" cy="2237700"/>
          </a:xfrm>
          <a:prstGeom prst="straightConnector1">
            <a:avLst/>
          </a:prstGeom>
          <a:noFill/>
          <a:ln w="9525" cap="flat" cmpd="sng">
            <a:solidFill>
              <a:srgbClr val="4285F4"/>
            </a:solidFill>
            <a:prstDash val="solid"/>
            <a:miter lim="800000"/>
            <a:headEnd type="none" w="sm" len="sm"/>
            <a:tailEnd type="none" w="sm" len="sm"/>
          </a:ln>
        </p:spPr>
      </p:cxnSp>
      <p:cxnSp>
        <p:nvCxnSpPr>
          <p:cNvPr id="939" name="Google Shape;939;p49"/>
          <p:cNvCxnSpPr>
            <a:endCxn id="875" idx="2"/>
          </p:cNvCxnSpPr>
          <p:nvPr/>
        </p:nvCxnSpPr>
        <p:spPr>
          <a:xfrm rot="10800000">
            <a:off x="6412683" y="2751089"/>
            <a:ext cx="452100" cy="914400"/>
          </a:xfrm>
          <a:prstGeom prst="straightConnector1">
            <a:avLst/>
          </a:prstGeom>
          <a:noFill/>
          <a:ln w="9525" cap="flat" cmpd="sng">
            <a:solidFill>
              <a:srgbClr val="4285F4"/>
            </a:solidFill>
            <a:prstDash val="solid"/>
            <a:miter lim="800000"/>
            <a:headEnd type="none" w="sm" len="sm"/>
            <a:tailEnd type="none" w="sm" len="sm"/>
          </a:ln>
        </p:spPr>
      </p:cxnSp>
      <p:cxnSp>
        <p:nvCxnSpPr>
          <p:cNvPr id="940" name="Google Shape;940;p49"/>
          <p:cNvCxnSpPr>
            <a:endCxn id="880" idx="3"/>
          </p:cNvCxnSpPr>
          <p:nvPr/>
        </p:nvCxnSpPr>
        <p:spPr>
          <a:xfrm rot="10800000">
            <a:off x="6334437" y="3471991"/>
            <a:ext cx="540000" cy="193800"/>
          </a:xfrm>
          <a:prstGeom prst="straightConnector1">
            <a:avLst/>
          </a:prstGeom>
          <a:noFill/>
          <a:ln w="9525" cap="flat" cmpd="sng">
            <a:solidFill>
              <a:srgbClr val="4285F4"/>
            </a:solidFill>
            <a:prstDash val="solid"/>
            <a:miter lim="800000"/>
            <a:headEnd type="none" w="sm" len="sm"/>
            <a:tailEnd type="none" w="sm" len="sm"/>
          </a:ln>
        </p:spPr>
      </p:cxnSp>
      <p:cxnSp>
        <p:nvCxnSpPr>
          <p:cNvPr id="941" name="Google Shape;941;p49"/>
          <p:cNvCxnSpPr>
            <a:stCxn id="867" idx="0"/>
            <a:endCxn id="857" idx="2"/>
          </p:cNvCxnSpPr>
          <p:nvPr/>
        </p:nvCxnSpPr>
        <p:spPr>
          <a:xfrm rot="10800000">
            <a:off x="5976153" y="3086989"/>
            <a:ext cx="887100" cy="648300"/>
          </a:xfrm>
          <a:prstGeom prst="straightConnector1">
            <a:avLst/>
          </a:prstGeom>
          <a:noFill/>
          <a:ln w="9525" cap="flat" cmpd="sng">
            <a:solidFill>
              <a:srgbClr val="4285F4"/>
            </a:solidFill>
            <a:prstDash val="solid"/>
            <a:miter lim="800000"/>
            <a:headEnd type="none" w="sm" len="sm"/>
            <a:tailEnd type="none" w="sm" len="sm"/>
          </a:ln>
        </p:spPr>
      </p:cxnSp>
      <p:cxnSp>
        <p:nvCxnSpPr>
          <p:cNvPr id="942" name="Google Shape;942;p49"/>
          <p:cNvCxnSpPr/>
          <p:nvPr/>
        </p:nvCxnSpPr>
        <p:spPr>
          <a:xfrm>
            <a:off x="6875189" y="3618485"/>
            <a:ext cx="891000" cy="601500"/>
          </a:xfrm>
          <a:prstGeom prst="straightConnector1">
            <a:avLst/>
          </a:prstGeom>
          <a:noFill/>
          <a:ln w="9525" cap="flat" cmpd="sng">
            <a:solidFill>
              <a:srgbClr val="4285F4"/>
            </a:solidFill>
            <a:prstDash val="solid"/>
            <a:miter lim="800000"/>
            <a:headEnd type="none" w="sm" len="sm"/>
            <a:tailEnd type="none" w="sm" len="sm"/>
          </a:ln>
        </p:spPr>
      </p:cxnSp>
      <p:cxnSp>
        <p:nvCxnSpPr>
          <p:cNvPr id="943" name="Google Shape;943;p49"/>
          <p:cNvCxnSpPr>
            <a:stCxn id="875" idx="4"/>
          </p:cNvCxnSpPr>
          <p:nvPr/>
        </p:nvCxnSpPr>
        <p:spPr>
          <a:xfrm rot="10800000" flipH="1">
            <a:off x="6446157" y="1402313"/>
            <a:ext cx="690300" cy="1380300"/>
          </a:xfrm>
          <a:prstGeom prst="straightConnector1">
            <a:avLst/>
          </a:prstGeom>
          <a:noFill/>
          <a:ln w="9525" cap="flat" cmpd="sng">
            <a:solidFill>
              <a:srgbClr val="4285F4"/>
            </a:solidFill>
            <a:prstDash val="solid"/>
            <a:miter lim="800000"/>
            <a:headEnd type="none" w="sm" len="sm"/>
            <a:tailEnd type="none" w="sm" len="sm"/>
          </a:ln>
        </p:spPr>
      </p:cxnSp>
      <p:cxnSp>
        <p:nvCxnSpPr>
          <p:cNvPr id="944" name="Google Shape;944;p49"/>
          <p:cNvCxnSpPr>
            <a:stCxn id="881" idx="2"/>
          </p:cNvCxnSpPr>
          <p:nvPr/>
        </p:nvCxnSpPr>
        <p:spPr>
          <a:xfrm rot="10800000" flipH="1">
            <a:off x="6275542" y="1401504"/>
            <a:ext cx="873300" cy="2130300"/>
          </a:xfrm>
          <a:prstGeom prst="straightConnector1">
            <a:avLst/>
          </a:prstGeom>
          <a:noFill/>
          <a:ln w="9525" cap="flat" cmpd="sng">
            <a:solidFill>
              <a:srgbClr val="4285F4"/>
            </a:solidFill>
            <a:prstDash val="solid"/>
            <a:miter lim="800000"/>
            <a:headEnd type="none" w="sm" len="sm"/>
            <a:tailEnd type="none" w="sm" len="sm"/>
          </a:ln>
        </p:spPr>
      </p:cxnSp>
      <p:cxnSp>
        <p:nvCxnSpPr>
          <p:cNvPr id="945" name="Google Shape;945;p49"/>
          <p:cNvCxnSpPr>
            <a:stCxn id="849" idx="2"/>
          </p:cNvCxnSpPr>
          <p:nvPr/>
        </p:nvCxnSpPr>
        <p:spPr>
          <a:xfrm rot="10800000" flipH="1">
            <a:off x="5715846" y="1398700"/>
            <a:ext cx="1430700" cy="1023000"/>
          </a:xfrm>
          <a:prstGeom prst="straightConnector1">
            <a:avLst/>
          </a:prstGeom>
          <a:noFill/>
          <a:ln w="9525" cap="flat" cmpd="sng">
            <a:solidFill>
              <a:srgbClr val="4285F4"/>
            </a:solidFill>
            <a:prstDash val="solid"/>
            <a:miter lim="800000"/>
            <a:headEnd type="none" w="sm" len="sm"/>
            <a:tailEnd type="none" w="sm" len="sm"/>
          </a:ln>
        </p:spPr>
      </p:cxnSp>
      <p:cxnSp>
        <p:nvCxnSpPr>
          <p:cNvPr id="946" name="Google Shape;946;p49"/>
          <p:cNvCxnSpPr>
            <a:stCxn id="856" idx="0"/>
          </p:cNvCxnSpPr>
          <p:nvPr/>
        </p:nvCxnSpPr>
        <p:spPr>
          <a:xfrm rot="10800000" flipH="1">
            <a:off x="5972416" y="1410238"/>
            <a:ext cx="1187400" cy="1557000"/>
          </a:xfrm>
          <a:prstGeom prst="straightConnector1">
            <a:avLst/>
          </a:prstGeom>
          <a:noFill/>
          <a:ln w="9525" cap="flat" cmpd="sng">
            <a:solidFill>
              <a:srgbClr val="4285F4"/>
            </a:solidFill>
            <a:prstDash val="solid"/>
            <a:miter lim="800000"/>
            <a:headEnd type="none" w="sm" len="sm"/>
            <a:tailEnd type="none" w="sm" len="sm"/>
          </a:ln>
        </p:spPr>
      </p:cxnSp>
      <p:sp>
        <p:nvSpPr>
          <p:cNvPr id="947" name="Google Shape;947;p49"/>
          <p:cNvSpPr txBox="1"/>
          <p:nvPr/>
        </p:nvSpPr>
        <p:spPr>
          <a:xfrm>
            <a:off x="3025107" y="2511487"/>
            <a:ext cx="1509600" cy="772800"/>
          </a:xfrm>
          <a:prstGeom prst="rect">
            <a:avLst/>
          </a:prstGeom>
          <a:noFill/>
          <a:ln>
            <a:noFill/>
          </a:ln>
        </p:spPr>
        <p:txBody>
          <a:bodyPr spcFirstLastPara="1" wrap="square" lIns="57900" tIns="28950" rIns="57900" bIns="28950" anchor="t" anchorCtr="0">
            <a:spAutoFit/>
          </a:bodyPr>
          <a:lstStyle/>
          <a:p>
            <a:pPr marL="0" marR="0" lvl="0" indent="0" algn="l" rtl="0">
              <a:lnSpc>
                <a:spcPct val="100000"/>
              </a:lnSpc>
              <a:spcBef>
                <a:spcPts val="0"/>
              </a:spcBef>
              <a:spcAft>
                <a:spcPts val="0"/>
              </a:spcAft>
              <a:buClr>
                <a:srgbClr val="000000"/>
              </a:buClr>
              <a:buSzPts val="928"/>
              <a:buFont typeface="Arial"/>
              <a:buNone/>
            </a:pPr>
            <a:r>
              <a:rPr lang="es-419" sz="928" b="0" i="0" u="none" strike="noStrike" cap="none">
                <a:solidFill>
                  <a:schemeClr val="dk1"/>
                </a:solidFill>
                <a:latin typeface="Montserrat"/>
                <a:ea typeface="Montserrat"/>
                <a:cs typeface="Montserrat"/>
                <a:sym typeface="Montserrat"/>
              </a:rPr>
              <a:t>EU Parliament</a:t>
            </a:r>
            <a:endParaRPr sz="928" b="0" i="0" u="none" strike="noStrike" cap="none">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928"/>
              <a:buFont typeface="Arial"/>
              <a:buNone/>
            </a:pPr>
            <a:r>
              <a:rPr lang="es-419" sz="928" b="0" i="0" u="none" strike="noStrike" cap="none">
                <a:solidFill>
                  <a:schemeClr val="dk1"/>
                </a:solidFill>
                <a:latin typeface="Montserrat"/>
                <a:ea typeface="Montserrat"/>
                <a:cs typeface="Montserrat"/>
                <a:sym typeface="Montserrat"/>
              </a:rPr>
              <a:t>Parliament of Catalonia</a:t>
            </a:r>
            <a:endParaRPr sz="928" b="0" i="0" u="none" strike="noStrike" cap="none">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928"/>
              <a:buFont typeface="Arial"/>
              <a:buNone/>
            </a:pPr>
            <a:r>
              <a:rPr lang="es-419" sz="928" b="0" i="0" u="none" strike="noStrike" cap="none">
                <a:solidFill>
                  <a:schemeClr val="dk1"/>
                </a:solidFill>
                <a:latin typeface="Montserrat"/>
                <a:ea typeface="Montserrat"/>
                <a:cs typeface="Montserrat"/>
                <a:sym typeface="Montserrat"/>
              </a:rPr>
              <a:t>ISCII</a:t>
            </a:r>
            <a:endParaRPr sz="928" b="0" i="0" u="none" strike="noStrike" cap="none">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928"/>
              <a:buFont typeface="Arial"/>
              <a:buNone/>
            </a:pPr>
            <a:r>
              <a:rPr lang="es-419" sz="928" b="0" i="0" u="none" strike="noStrike" cap="none">
                <a:solidFill>
                  <a:schemeClr val="dk1"/>
                </a:solidFill>
                <a:latin typeface="Montserrat"/>
                <a:ea typeface="Montserrat"/>
                <a:cs typeface="Montserrat"/>
                <a:sym typeface="Montserrat"/>
              </a:rPr>
              <a:t>TIC Salut (Spain)</a:t>
            </a:r>
            <a:endParaRPr sz="928" b="0" i="0" u="none" strike="noStrike" cap="none">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928"/>
              <a:buFont typeface="Arial"/>
              <a:buNone/>
            </a:pPr>
            <a:endParaRPr sz="928" b="0" i="0" u="none" strike="noStrike" cap="none">
              <a:solidFill>
                <a:schemeClr val="dk1"/>
              </a:solidFill>
              <a:latin typeface="Montserrat"/>
              <a:ea typeface="Montserrat"/>
              <a:cs typeface="Montserrat"/>
              <a:sym typeface="Montserrat"/>
            </a:endParaRPr>
          </a:p>
        </p:txBody>
      </p:sp>
      <p:sp>
        <p:nvSpPr>
          <p:cNvPr id="948" name="Google Shape;948;p49"/>
          <p:cNvSpPr txBox="1"/>
          <p:nvPr/>
        </p:nvSpPr>
        <p:spPr>
          <a:xfrm>
            <a:off x="2951346" y="2231698"/>
            <a:ext cx="1624500" cy="279300"/>
          </a:xfrm>
          <a:prstGeom prst="rect">
            <a:avLst/>
          </a:prstGeom>
          <a:noFill/>
          <a:ln>
            <a:noFill/>
          </a:ln>
        </p:spPr>
        <p:txBody>
          <a:bodyPr spcFirstLastPara="1" wrap="square" lIns="57900" tIns="28950" rIns="57900" bIns="28950" anchor="t" anchorCtr="0">
            <a:spAutoFit/>
          </a:bodyPr>
          <a:lstStyle/>
          <a:p>
            <a:pPr marL="0" marR="0" lvl="0" indent="0" algn="l" rtl="0">
              <a:lnSpc>
                <a:spcPct val="100000"/>
              </a:lnSpc>
              <a:spcBef>
                <a:spcPts val="0"/>
              </a:spcBef>
              <a:spcAft>
                <a:spcPts val="0"/>
              </a:spcAft>
              <a:buClr>
                <a:srgbClr val="000000"/>
              </a:buClr>
              <a:buSzPts val="1435"/>
              <a:buFont typeface="Arial"/>
              <a:buNone/>
            </a:pPr>
            <a:r>
              <a:rPr lang="es-419" sz="1435" b="1" i="0" u="none" strike="noStrike" cap="none">
                <a:solidFill>
                  <a:schemeClr val="dk1"/>
                </a:solidFill>
                <a:latin typeface="Montserrat"/>
                <a:ea typeface="Montserrat"/>
                <a:cs typeface="Montserrat"/>
                <a:sym typeface="Montserrat"/>
              </a:rPr>
              <a:t>Administration</a:t>
            </a:r>
            <a:endParaRPr sz="2026" b="1" i="0" u="none" strike="noStrike" cap="none">
              <a:solidFill>
                <a:schemeClr val="dk1"/>
              </a:solidFill>
              <a:latin typeface="Montserrat"/>
              <a:ea typeface="Montserrat"/>
              <a:cs typeface="Montserrat"/>
              <a:sym typeface="Montserra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952"/>
        <p:cNvGrpSpPr/>
        <p:nvPr/>
      </p:nvGrpSpPr>
      <p:grpSpPr>
        <a:xfrm>
          <a:off x="0" y="0"/>
          <a:ext cx="0" cy="0"/>
          <a:chOff x="0" y="0"/>
          <a:chExt cx="0" cy="0"/>
        </a:xfrm>
      </p:grpSpPr>
      <p:sp>
        <p:nvSpPr>
          <p:cNvPr id="953" name="Google Shape;953;p50"/>
          <p:cNvSpPr txBox="1">
            <a:spLocks noGrp="1"/>
          </p:cNvSpPr>
          <p:nvPr>
            <p:ph type="title"/>
          </p:nvPr>
        </p:nvSpPr>
        <p:spPr>
          <a:xfrm>
            <a:off x="552450" y="0"/>
            <a:ext cx="6809100" cy="707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200"/>
              <a:buNone/>
            </a:pPr>
            <a:r>
              <a:rPr lang="es-419" sz="2200" b="1">
                <a:solidFill>
                  <a:srgbClr val="9645C0"/>
                </a:solidFill>
                <a:latin typeface="Montserrat"/>
                <a:ea typeface="Montserrat"/>
                <a:cs typeface="Montserrat"/>
                <a:sym typeface="Montserrat"/>
              </a:rPr>
              <a:t>Research Handbook (B4W Train the Trainer)</a:t>
            </a:r>
            <a:endParaRPr sz="2200" b="1">
              <a:solidFill>
                <a:srgbClr val="9645C0"/>
              </a:solidFill>
              <a:latin typeface="Montserrat"/>
              <a:ea typeface="Montserrat"/>
              <a:cs typeface="Montserrat"/>
              <a:sym typeface="Montserrat"/>
            </a:endParaRPr>
          </a:p>
        </p:txBody>
      </p:sp>
      <p:pic>
        <p:nvPicPr>
          <p:cNvPr id="954" name="Google Shape;954;p5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955" name="Google Shape;955;p5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sp>
        <p:nvSpPr>
          <p:cNvPr id="956" name="Google Shape;956;p50"/>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7" name="Google Shape;957;p50"/>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8" name="Google Shape;958;p50"/>
          <p:cNvSpPr/>
          <p:nvPr/>
        </p:nvSpPr>
        <p:spPr>
          <a:xfrm>
            <a:off x="866400" y="1571975"/>
            <a:ext cx="3782100" cy="420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959" name="Google Shape;959;p50"/>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544055" y="895500"/>
            <a:ext cx="5204700" cy="3746475"/>
          </a:xfrm>
          <a:prstGeom prst="rect">
            <a:avLst/>
          </a:prstGeom>
          <a:noFill/>
          <a:ln>
            <a:noFill/>
          </a:ln>
        </p:spPr>
      </p:pic>
      <p:pic>
        <p:nvPicPr>
          <p:cNvPr id="960" name="Google Shape;960;p50"/>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5826675" y="1237950"/>
            <a:ext cx="2296700" cy="3107300"/>
          </a:xfrm>
          <a:prstGeom prst="rect">
            <a:avLst/>
          </a:prstGeom>
          <a:noFill/>
          <a:ln>
            <a:noFill/>
          </a:ln>
        </p:spPr>
      </p:pic>
      <p:grpSp>
        <p:nvGrpSpPr>
          <p:cNvPr id="961" name="Google Shape;961;p50"/>
          <p:cNvGrpSpPr/>
          <p:nvPr/>
        </p:nvGrpSpPr>
        <p:grpSpPr>
          <a:xfrm>
            <a:off x="7300225" y="3287150"/>
            <a:ext cx="1446300" cy="1446300"/>
            <a:chOff x="1682525" y="2475100"/>
            <a:chExt cx="1446300" cy="1446300"/>
          </a:xfrm>
        </p:grpSpPr>
        <p:sp>
          <p:nvSpPr>
            <p:cNvPr id="962" name="Google Shape;962;p50"/>
            <p:cNvSpPr/>
            <p:nvPr/>
          </p:nvSpPr>
          <p:spPr>
            <a:xfrm>
              <a:off x="1682525" y="2475100"/>
              <a:ext cx="1446300" cy="1446300"/>
            </a:xfrm>
            <a:prstGeom prst="roundRect">
              <a:avLst>
                <a:gd name="adj" fmla="val 8950"/>
              </a:avLst>
            </a:prstGeom>
            <a:solidFill>
              <a:srgbClr val="DCEBEB"/>
            </a:solidFill>
            <a:ln w="9525" cap="flat" cmpd="sng">
              <a:solidFill>
                <a:srgbClr val="DCEBEB"/>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963" name="Google Shape;963;p50"/>
            <p:cNvPicPr preferRelativeResize="0"/>
            <p:nvPr/>
          </p:nvPicPr>
          <p:blipFill rotWithShape="1">
            <a:blip r:embed="rId7">
              <a:alphaModFix/>
            </a:blip>
            <a:srcRect/>
            <a:stretch/>
          </p:blipFill>
          <p:spPr>
            <a:xfrm>
              <a:off x="1743896" y="2528671"/>
              <a:ext cx="1335343" cy="1347650"/>
            </a:xfrm>
            <a:prstGeom prst="rect">
              <a:avLst/>
            </a:prstGeom>
            <a:noFill/>
            <a:ln>
              <a:noFill/>
            </a:ln>
          </p:spPr>
        </p:pic>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967"/>
        <p:cNvGrpSpPr/>
        <p:nvPr/>
      </p:nvGrpSpPr>
      <p:grpSpPr>
        <a:xfrm>
          <a:off x="0" y="0"/>
          <a:ext cx="0" cy="0"/>
          <a:chOff x="0" y="0"/>
          <a:chExt cx="0" cy="0"/>
        </a:xfrm>
      </p:grpSpPr>
      <p:sp>
        <p:nvSpPr>
          <p:cNvPr id="968" name="Google Shape;968;p51"/>
          <p:cNvSpPr/>
          <p:nvPr/>
        </p:nvSpPr>
        <p:spPr>
          <a:xfrm>
            <a:off x="3474620" y="860775"/>
            <a:ext cx="5305200" cy="3809100"/>
          </a:xfrm>
          <a:prstGeom prst="roundRect">
            <a:avLst>
              <a:gd name="adj" fmla="val 6395"/>
            </a:avLst>
          </a:prstGeom>
          <a:noFill/>
          <a:ln w="19050" cap="flat" cmpd="sng">
            <a:solidFill>
              <a:srgbClr val="9340B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9" name="Google Shape;969;p51"/>
          <p:cNvSpPr txBox="1">
            <a:spLocks noGrp="1"/>
          </p:cNvSpPr>
          <p:nvPr>
            <p:ph type="title"/>
          </p:nvPr>
        </p:nvSpPr>
        <p:spPr>
          <a:xfrm>
            <a:off x="552450" y="0"/>
            <a:ext cx="6001800" cy="707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200"/>
              <a:buNone/>
            </a:pPr>
            <a:r>
              <a:rPr lang="es-419" sz="2200" b="1">
                <a:solidFill>
                  <a:srgbClr val="9645C0"/>
                </a:solidFill>
                <a:latin typeface="Montserrat"/>
                <a:ea typeface="Montserrat"/>
                <a:cs typeface="Montserrat"/>
                <a:sym typeface="Montserrat"/>
              </a:rPr>
              <a:t>European Parliament Report</a:t>
            </a:r>
            <a:endParaRPr sz="2200" b="1">
              <a:solidFill>
                <a:srgbClr val="9645C0"/>
              </a:solidFill>
              <a:latin typeface="Montserrat"/>
              <a:ea typeface="Montserrat"/>
              <a:cs typeface="Montserrat"/>
              <a:sym typeface="Montserrat"/>
            </a:endParaRPr>
          </a:p>
        </p:txBody>
      </p:sp>
      <p:pic>
        <p:nvPicPr>
          <p:cNvPr id="970" name="Google Shape;970;p5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971" name="Google Shape;971;p51"/>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sp>
        <p:nvSpPr>
          <p:cNvPr id="972" name="Google Shape;972;p51"/>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3" name="Google Shape;973;p51"/>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4" name="Google Shape;974;p51"/>
          <p:cNvSpPr txBox="1"/>
          <p:nvPr/>
        </p:nvSpPr>
        <p:spPr>
          <a:xfrm>
            <a:off x="1672670" y="1838775"/>
            <a:ext cx="1527000" cy="234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595959"/>
              </a:solidFill>
              <a:latin typeface="Arial"/>
              <a:ea typeface="Arial"/>
              <a:cs typeface="Arial"/>
              <a:sym typeface="Arial"/>
            </a:endParaRPr>
          </a:p>
        </p:txBody>
      </p:sp>
      <p:pic>
        <p:nvPicPr>
          <p:cNvPr id="975" name="Google Shape;975;p51"/>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87517" y="860600"/>
            <a:ext cx="2804383" cy="3809100"/>
          </a:xfrm>
          <a:prstGeom prst="rect">
            <a:avLst/>
          </a:prstGeom>
          <a:noFill/>
          <a:ln w="9525" cap="flat" cmpd="sng">
            <a:solidFill>
              <a:srgbClr val="595959"/>
            </a:solidFill>
            <a:prstDash val="solid"/>
            <a:round/>
            <a:headEnd type="none" w="sm" len="sm"/>
            <a:tailEnd type="none" w="sm" len="sm"/>
          </a:ln>
          <a:effectLst>
            <a:outerShdw blurRad="57150" dist="19050" dir="5400000" algn="bl" rotWithShape="0">
              <a:srgbClr val="000000">
                <a:alpha val="49020"/>
              </a:srgbClr>
            </a:outerShdw>
          </a:effectLst>
        </p:spPr>
      </p:pic>
      <p:sp>
        <p:nvSpPr>
          <p:cNvPr id="976" name="Google Shape;976;p51"/>
          <p:cNvSpPr txBox="1"/>
          <p:nvPr/>
        </p:nvSpPr>
        <p:spPr>
          <a:xfrm>
            <a:off x="3618996" y="958124"/>
            <a:ext cx="5305200" cy="37116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s-419" sz="1300" b="1" i="0" u="sng" strike="noStrike" cap="none">
                <a:solidFill>
                  <a:srgbClr val="000000"/>
                </a:solidFill>
                <a:latin typeface="Montserrat"/>
                <a:ea typeface="Montserrat"/>
                <a:cs typeface="Montserrat"/>
                <a:sym typeface="Montserrat"/>
              </a:rPr>
              <a:t>Policy Option #1</a:t>
            </a:r>
            <a:r>
              <a:rPr lang="es-419" sz="1300" b="0" i="0" u="none" strike="noStrike" cap="none">
                <a:solidFill>
                  <a:srgbClr val="000000"/>
                </a:solidFill>
                <a:latin typeface="Montserrat"/>
                <a:ea typeface="Montserrat"/>
                <a:cs typeface="Montserrat"/>
                <a:sym typeface="Montserrat"/>
              </a:rPr>
              <a:t> Do not create new regulations that</a:t>
            </a:r>
            <a:endParaRPr sz="1300" b="0" i="0" u="none" strike="noStrike" cap="none">
              <a:solidFill>
                <a:srgbClr val="000000"/>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100"/>
              <a:buFont typeface="Arial"/>
              <a:buNone/>
            </a:pPr>
            <a:r>
              <a:rPr lang="es-419" sz="1300" b="0" i="0" u="none" strike="noStrike" cap="none">
                <a:solidFill>
                  <a:srgbClr val="000000"/>
                </a:solidFill>
                <a:latin typeface="Montserrat"/>
                <a:ea typeface="Montserrat"/>
                <a:cs typeface="Montserrat"/>
                <a:sym typeface="Montserrat"/>
              </a:rPr>
              <a:t>specifically target bias. Instead, </a:t>
            </a:r>
            <a:r>
              <a:rPr lang="es-419" sz="1300" b="1" i="0" u="none" strike="noStrike" cap="none">
                <a:solidFill>
                  <a:srgbClr val="9340BF"/>
                </a:solidFill>
                <a:latin typeface="Montserrat"/>
                <a:ea typeface="Montserrat"/>
                <a:cs typeface="Montserrat"/>
                <a:sym typeface="Montserrat"/>
              </a:rPr>
              <a:t>focus on the mismatches</a:t>
            </a:r>
            <a:endParaRPr sz="1300" b="1" i="0" u="none" strike="noStrike" cap="none">
              <a:solidFill>
                <a:srgbClr val="9340BF"/>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100"/>
              <a:buFont typeface="Arial"/>
              <a:buNone/>
            </a:pPr>
            <a:r>
              <a:rPr lang="es-419" sz="1300" b="0" i="0" u="none" strike="noStrike" cap="none">
                <a:solidFill>
                  <a:srgbClr val="000000"/>
                </a:solidFill>
                <a:latin typeface="Montserrat"/>
                <a:ea typeface="Montserrat"/>
                <a:cs typeface="Montserrat"/>
                <a:sym typeface="Montserrat"/>
              </a:rPr>
              <a:t>between the different regulatory tools</a:t>
            </a:r>
            <a:endParaRPr sz="1300" b="0" i="0" u="none" strike="noStrike" cap="none">
              <a:solidFill>
                <a:srgbClr val="000000"/>
              </a:solidFill>
              <a:latin typeface="Montserrat"/>
              <a:ea typeface="Montserrat"/>
              <a:cs typeface="Montserrat"/>
              <a:sym typeface="Montserrat"/>
            </a:endParaRPr>
          </a:p>
          <a:p>
            <a:pPr marL="0" marR="0" lvl="0" indent="0" algn="l" rtl="0">
              <a:lnSpc>
                <a:spcPct val="115000"/>
              </a:lnSpc>
              <a:spcBef>
                <a:spcPts val="1000"/>
              </a:spcBef>
              <a:spcAft>
                <a:spcPts val="0"/>
              </a:spcAft>
              <a:buClr>
                <a:srgbClr val="000000"/>
              </a:buClr>
              <a:buSzPts val="1100"/>
              <a:buFont typeface="Arial"/>
              <a:buNone/>
            </a:pPr>
            <a:r>
              <a:rPr lang="es-419" sz="1300" b="1" i="0" u="sng" strike="noStrike" cap="none">
                <a:solidFill>
                  <a:srgbClr val="000000"/>
                </a:solidFill>
                <a:latin typeface="Montserrat"/>
                <a:ea typeface="Montserrat"/>
                <a:cs typeface="Montserrat"/>
                <a:sym typeface="Montserrat"/>
              </a:rPr>
              <a:t>Policy Option #2 </a:t>
            </a:r>
            <a:r>
              <a:rPr lang="es-419" sz="1300" b="0" i="0" u="none" strike="noStrike" cap="none">
                <a:solidFill>
                  <a:srgbClr val="000000"/>
                </a:solidFill>
                <a:latin typeface="Montserrat"/>
                <a:ea typeface="Montserrat"/>
                <a:cs typeface="Montserrat"/>
                <a:sym typeface="Montserrat"/>
              </a:rPr>
              <a:t>Precautionary approach: strengthen bias</a:t>
            </a:r>
            <a:endParaRPr sz="1300" b="0" i="0" u="none" strike="noStrike" cap="none">
              <a:solidFill>
                <a:srgbClr val="000000"/>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100"/>
              <a:buFont typeface="Arial"/>
              <a:buNone/>
            </a:pPr>
            <a:r>
              <a:rPr lang="es-419" sz="1300" b="0" i="0" u="none" strike="noStrike" cap="none">
                <a:solidFill>
                  <a:srgbClr val="000000"/>
                </a:solidFill>
                <a:latin typeface="Montserrat"/>
                <a:ea typeface="Montserrat"/>
                <a:cs typeface="Montserrat"/>
                <a:sym typeface="Montserrat"/>
              </a:rPr>
              <a:t>mitigation from </a:t>
            </a:r>
            <a:r>
              <a:rPr lang="es-419" sz="1300" b="1" i="0" u="none" strike="noStrike" cap="none">
                <a:solidFill>
                  <a:srgbClr val="9340BF"/>
                </a:solidFill>
                <a:latin typeface="Montserrat"/>
                <a:ea typeface="Montserrat"/>
                <a:cs typeface="Montserrat"/>
                <a:sym typeface="Montserrat"/>
              </a:rPr>
              <a:t>data collection</a:t>
            </a:r>
            <a:endParaRPr sz="1300" b="1" i="0" u="none" strike="noStrike" cap="none">
              <a:solidFill>
                <a:srgbClr val="9340BF"/>
              </a:solidFill>
              <a:latin typeface="Montserrat"/>
              <a:ea typeface="Montserrat"/>
              <a:cs typeface="Montserrat"/>
              <a:sym typeface="Montserrat"/>
            </a:endParaRPr>
          </a:p>
          <a:p>
            <a:pPr marL="0" marR="0" lvl="0" indent="0" algn="l" rtl="0">
              <a:lnSpc>
                <a:spcPct val="115000"/>
              </a:lnSpc>
              <a:spcBef>
                <a:spcPts val="1000"/>
              </a:spcBef>
              <a:spcAft>
                <a:spcPts val="0"/>
              </a:spcAft>
              <a:buClr>
                <a:srgbClr val="000000"/>
              </a:buClr>
              <a:buSzPts val="1100"/>
              <a:buFont typeface="Arial"/>
              <a:buNone/>
            </a:pPr>
            <a:r>
              <a:rPr lang="es-419" sz="1300" b="1" i="0" u="sng" strike="noStrike" cap="none">
                <a:solidFill>
                  <a:srgbClr val="000000"/>
                </a:solidFill>
                <a:latin typeface="Montserrat"/>
                <a:ea typeface="Montserrat"/>
                <a:cs typeface="Montserrat"/>
                <a:sym typeface="Montserrat"/>
              </a:rPr>
              <a:t>Policy Option #3 </a:t>
            </a:r>
            <a:r>
              <a:rPr lang="es-419" sz="1300" b="0" i="0" u="none" strike="noStrike" cap="none">
                <a:solidFill>
                  <a:srgbClr val="000000"/>
                </a:solidFill>
                <a:latin typeface="Montserrat"/>
                <a:ea typeface="Montserrat"/>
                <a:cs typeface="Montserrat"/>
                <a:sym typeface="Montserrat"/>
              </a:rPr>
              <a:t>Promote </a:t>
            </a:r>
            <a:r>
              <a:rPr lang="es-419" sz="1300" b="1" i="0" u="none" strike="noStrike" cap="none">
                <a:solidFill>
                  <a:srgbClr val="9340BF"/>
                </a:solidFill>
                <a:latin typeface="Montserrat"/>
                <a:ea typeface="Montserrat"/>
                <a:cs typeface="Montserrat"/>
                <a:sym typeface="Montserrat"/>
              </a:rPr>
              <a:t>database certification</a:t>
            </a:r>
            <a:r>
              <a:rPr lang="es-419" sz="1300" b="0" i="0" u="none" strike="noStrike" cap="none">
                <a:solidFill>
                  <a:srgbClr val="9340BF"/>
                </a:solidFill>
                <a:latin typeface="Montserrat"/>
                <a:ea typeface="Montserrat"/>
                <a:cs typeface="Montserrat"/>
                <a:sym typeface="Montserrat"/>
              </a:rPr>
              <a:t>:</a:t>
            </a:r>
            <a:r>
              <a:rPr lang="es-419" sz="1300" b="0" i="0" u="none" strike="noStrike" cap="none">
                <a:solidFill>
                  <a:srgbClr val="000000"/>
                </a:solidFill>
                <a:latin typeface="Montserrat"/>
                <a:ea typeface="Montserrat"/>
                <a:cs typeface="Montserrat"/>
                <a:sym typeface="Montserrat"/>
              </a:rPr>
              <a:t> enforce</a:t>
            </a:r>
            <a:endParaRPr sz="1300" b="0" i="0" u="none" strike="noStrike" cap="none">
              <a:solidFill>
                <a:srgbClr val="000000"/>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100"/>
              <a:buFont typeface="Arial"/>
              <a:buNone/>
            </a:pPr>
            <a:r>
              <a:rPr lang="es-419" sz="1300" b="0" i="0" u="none" strike="noStrike" cap="none">
                <a:solidFill>
                  <a:srgbClr val="000000"/>
                </a:solidFill>
                <a:latin typeface="Montserrat"/>
                <a:ea typeface="Montserrat"/>
                <a:cs typeface="Montserrat"/>
                <a:sym typeface="Montserrat"/>
              </a:rPr>
              <a:t>bias awareness early in the life cycle of algorithmic systems</a:t>
            </a:r>
            <a:endParaRPr sz="1300" b="0" i="0" u="none" strike="noStrike" cap="none">
              <a:solidFill>
                <a:srgbClr val="000000"/>
              </a:solidFill>
              <a:latin typeface="Montserrat"/>
              <a:ea typeface="Montserrat"/>
              <a:cs typeface="Montserrat"/>
              <a:sym typeface="Montserrat"/>
            </a:endParaRPr>
          </a:p>
          <a:p>
            <a:pPr marL="0" marR="0" lvl="0" indent="0" algn="l" rtl="0">
              <a:lnSpc>
                <a:spcPct val="115000"/>
              </a:lnSpc>
              <a:spcBef>
                <a:spcPts val="1000"/>
              </a:spcBef>
              <a:spcAft>
                <a:spcPts val="0"/>
              </a:spcAft>
              <a:buClr>
                <a:srgbClr val="000000"/>
              </a:buClr>
              <a:buSzPts val="1100"/>
              <a:buFont typeface="Arial"/>
              <a:buNone/>
            </a:pPr>
            <a:r>
              <a:rPr lang="es-419" sz="1300" b="1" i="0" u="sng" strike="noStrike" cap="none">
                <a:solidFill>
                  <a:srgbClr val="000000"/>
                </a:solidFill>
                <a:latin typeface="Montserrat"/>
                <a:ea typeface="Montserrat"/>
                <a:cs typeface="Montserrat"/>
                <a:sym typeface="Montserrat"/>
              </a:rPr>
              <a:t>Policy Option #4</a:t>
            </a:r>
            <a:r>
              <a:rPr lang="es-419" sz="1300" b="0" i="0" u="none" strike="noStrike" cap="none">
                <a:solidFill>
                  <a:srgbClr val="000000"/>
                </a:solidFill>
                <a:latin typeface="Montserrat"/>
                <a:ea typeface="Montserrat"/>
                <a:cs typeface="Montserrat"/>
                <a:sym typeface="Montserrat"/>
              </a:rPr>
              <a:t> Strengthening </a:t>
            </a:r>
            <a:r>
              <a:rPr lang="es-419" sz="1300" b="1" i="0" u="none" strike="noStrike" cap="none">
                <a:solidFill>
                  <a:srgbClr val="9340BF"/>
                </a:solidFill>
                <a:latin typeface="Montserrat"/>
                <a:ea typeface="Montserrat"/>
                <a:cs typeface="Montserrat"/>
                <a:sym typeface="Montserrat"/>
              </a:rPr>
              <a:t>transparency rights</a:t>
            </a:r>
            <a:r>
              <a:rPr lang="es-419" sz="1300" b="0" i="0" u="none" strike="noStrike" cap="none">
                <a:solidFill>
                  <a:srgbClr val="000000"/>
                </a:solidFill>
                <a:latin typeface="Montserrat"/>
                <a:ea typeface="Montserrat"/>
                <a:cs typeface="Montserrat"/>
                <a:sym typeface="Montserrat"/>
              </a:rPr>
              <a:t> of AI</a:t>
            </a:r>
            <a:endParaRPr sz="1300" b="0" i="0" u="none" strike="noStrike" cap="none">
              <a:solidFill>
                <a:srgbClr val="000000"/>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100"/>
              <a:buFont typeface="Arial"/>
              <a:buNone/>
            </a:pPr>
            <a:r>
              <a:rPr lang="es-419" sz="1300" b="0" i="0" u="none" strike="noStrike" cap="none">
                <a:solidFill>
                  <a:srgbClr val="000000"/>
                </a:solidFill>
                <a:latin typeface="Montserrat"/>
                <a:ea typeface="Montserrat"/>
                <a:cs typeface="Montserrat"/>
                <a:sym typeface="Montserrat"/>
              </a:rPr>
              <a:t>system stakeholders: open a window to find the source of biased results</a:t>
            </a:r>
            <a:endParaRPr sz="1300" b="0" i="0" u="none" strike="noStrike" cap="none">
              <a:solidFill>
                <a:srgbClr val="000000"/>
              </a:solidFill>
              <a:latin typeface="Montserrat"/>
              <a:ea typeface="Montserrat"/>
              <a:cs typeface="Montserrat"/>
              <a:sym typeface="Montserrat"/>
            </a:endParaRPr>
          </a:p>
          <a:p>
            <a:pPr marL="0" marR="0" lvl="0" indent="0" algn="l" rtl="0">
              <a:lnSpc>
                <a:spcPct val="115000"/>
              </a:lnSpc>
              <a:spcBef>
                <a:spcPts val="1000"/>
              </a:spcBef>
              <a:spcAft>
                <a:spcPts val="0"/>
              </a:spcAft>
              <a:buClr>
                <a:srgbClr val="000000"/>
              </a:buClr>
              <a:buSzPts val="1100"/>
              <a:buFont typeface="Arial"/>
              <a:buNone/>
            </a:pPr>
            <a:r>
              <a:rPr lang="es-419" sz="1300" b="1" i="0" u="sng" strike="noStrike" cap="none">
                <a:solidFill>
                  <a:srgbClr val="000000"/>
                </a:solidFill>
                <a:latin typeface="Montserrat"/>
                <a:ea typeface="Montserrat"/>
                <a:cs typeface="Montserrat"/>
                <a:sym typeface="Montserrat"/>
              </a:rPr>
              <a:t>Policy Option #5</a:t>
            </a:r>
            <a:r>
              <a:rPr lang="es-419" sz="1300" b="0" i="0" u="none" strike="noStrike" cap="none">
                <a:solidFill>
                  <a:srgbClr val="000000"/>
                </a:solidFill>
                <a:latin typeface="Montserrat"/>
                <a:ea typeface="Montserrat"/>
                <a:cs typeface="Montserrat"/>
                <a:sym typeface="Montserrat"/>
              </a:rPr>
              <a:t> Facilitate implementation of the proposed </a:t>
            </a:r>
            <a:r>
              <a:rPr lang="es-419" sz="1300" b="1" i="0" u="none" strike="noStrike" cap="none">
                <a:solidFill>
                  <a:srgbClr val="9340BF"/>
                </a:solidFill>
                <a:latin typeface="Montserrat"/>
                <a:ea typeface="Montserrat"/>
                <a:cs typeface="Montserrat"/>
                <a:sym typeface="Montserrat"/>
              </a:rPr>
              <a:t>AI Act *</a:t>
            </a:r>
            <a:endParaRPr sz="1300" b="1" i="0" u="none" strike="noStrike" cap="none">
              <a:solidFill>
                <a:srgbClr val="9340BF"/>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100"/>
              <a:buFont typeface="Arial"/>
              <a:buNone/>
            </a:pPr>
            <a:endParaRPr sz="1800" b="0" i="0" u="none" strike="noStrike" cap="none">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595959"/>
              </a:solidFill>
              <a:latin typeface="Arial"/>
              <a:ea typeface="Arial"/>
              <a:cs typeface="Arial"/>
              <a:sym typeface="Arial"/>
            </a:endParaRPr>
          </a:p>
        </p:txBody>
      </p:sp>
      <p:sp>
        <p:nvSpPr>
          <p:cNvPr id="977" name="Google Shape;977;p51"/>
          <p:cNvSpPr txBox="1"/>
          <p:nvPr/>
        </p:nvSpPr>
        <p:spPr>
          <a:xfrm>
            <a:off x="4668350" y="4361900"/>
            <a:ext cx="4122600" cy="307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s-419" sz="800" b="0" i="1" u="none" strike="noStrike" cap="none">
                <a:solidFill>
                  <a:srgbClr val="000000"/>
                </a:solidFill>
                <a:latin typeface="Montserrat"/>
                <a:ea typeface="Montserrat"/>
                <a:cs typeface="Montserrat"/>
                <a:sym typeface="Montserrat"/>
              </a:rPr>
              <a:t>Presented at the European Parliament (Strasbourg, France) on July 7, 2022</a:t>
            </a:r>
            <a:endParaRPr sz="1000" b="0" i="0" u="none" strike="noStrike" cap="none">
              <a:solidFill>
                <a:srgbClr val="000000"/>
              </a:solidFill>
              <a:latin typeface="Montserrat"/>
              <a:ea typeface="Montserrat"/>
              <a:cs typeface="Montserrat"/>
              <a:sym typeface="Montserrat"/>
            </a:endParaRPr>
          </a:p>
        </p:txBody>
      </p:sp>
      <p:sp>
        <p:nvSpPr>
          <p:cNvPr id="978" name="Google Shape;978;p51"/>
          <p:cNvSpPr txBox="1"/>
          <p:nvPr/>
        </p:nvSpPr>
        <p:spPr>
          <a:xfrm>
            <a:off x="7572977" y="4784895"/>
            <a:ext cx="14823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s-419" sz="1000" b="0" i="0" u="none" strike="noStrike" cap="none">
                <a:solidFill>
                  <a:srgbClr val="000000"/>
                </a:solidFill>
                <a:latin typeface="Arial"/>
                <a:ea typeface="Arial"/>
                <a:cs typeface="Arial"/>
                <a:sym typeface="Arial"/>
              </a:rPr>
              <a:t>* </a:t>
            </a:r>
            <a:r>
              <a:rPr lang="es-419" sz="1000" b="0" i="0" u="sng" strike="noStrike" cap="none">
                <a:solidFill>
                  <a:srgbClr val="0097A7"/>
                </a:solidFill>
                <a:latin typeface="Arial"/>
                <a:ea typeface="Arial"/>
                <a:cs typeface="Arial"/>
                <a:sym typeface="Arial"/>
                <a:hlinkClick r:id="rId6">
                  <a:extLst>
                    <a:ext uri="{A12FA001-AC4F-418D-AE19-62706E023703}">
                      <ahyp:hlinkClr xmlns:ahyp="http://schemas.microsoft.com/office/drawing/2018/hyperlinkcolor" val="tx"/>
                    </a:ext>
                  </a:extLst>
                </a:hlinkClick>
              </a:rPr>
              <a:t>COM/2021/206 final</a:t>
            </a:r>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82"/>
        <p:cNvGrpSpPr/>
        <p:nvPr/>
      </p:nvGrpSpPr>
      <p:grpSpPr>
        <a:xfrm>
          <a:off x="0" y="0"/>
          <a:ext cx="0" cy="0"/>
          <a:chOff x="0" y="0"/>
          <a:chExt cx="0" cy="0"/>
        </a:xfrm>
      </p:grpSpPr>
      <p:sp>
        <p:nvSpPr>
          <p:cNvPr id="983" name="Google Shape;983;p52"/>
          <p:cNvSpPr/>
          <p:nvPr/>
        </p:nvSpPr>
        <p:spPr>
          <a:xfrm flipH="1">
            <a:off x="0" y="0"/>
            <a:ext cx="9144000" cy="5143500"/>
          </a:xfrm>
          <a:prstGeom prst="rect">
            <a:avLst/>
          </a:prstGeom>
          <a:gradFill>
            <a:gsLst>
              <a:gs pos="0">
                <a:srgbClr val="9645C0"/>
              </a:gs>
              <a:gs pos="100000">
                <a:srgbClr val="4FC2C2"/>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52"/>
          <p:cNvSpPr txBox="1"/>
          <p:nvPr/>
        </p:nvSpPr>
        <p:spPr>
          <a:xfrm>
            <a:off x="1453050" y="1938863"/>
            <a:ext cx="6237900" cy="1262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5300">
                <a:solidFill>
                  <a:schemeClr val="lt1"/>
                </a:solidFill>
                <a:latin typeface="Montserrat"/>
                <a:ea typeface="Montserrat"/>
                <a:cs typeface="Montserrat"/>
                <a:sym typeface="Montserrat"/>
              </a:rPr>
              <a:t>Let’s get started</a:t>
            </a:r>
            <a:endParaRPr sz="5300" i="1">
              <a:solidFill>
                <a:schemeClr val="lt1"/>
              </a:solidFill>
              <a:latin typeface="Montserrat"/>
              <a:ea typeface="Montserrat"/>
              <a:cs typeface="Montserrat"/>
              <a:sym typeface="Montserrat"/>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rgbClr val="B35DE1"/>
            </a:gs>
            <a:gs pos="100000">
              <a:srgbClr val="7EE8E8"/>
            </a:gs>
          </a:gsLst>
          <a:lin ang="0" scaled="0"/>
        </a:gradFill>
        <a:effectLst/>
      </p:bgPr>
    </p:bg>
    <p:spTree>
      <p:nvGrpSpPr>
        <p:cNvPr id="1" name="Shape 988"/>
        <p:cNvGrpSpPr/>
        <p:nvPr/>
      </p:nvGrpSpPr>
      <p:grpSpPr>
        <a:xfrm>
          <a:off x="0" y="0"/>
          <a:ext cx="0" cy="0"/>
          <a:chOff x="0" y="0"/>
          <a:chExt cx="0" cy="0"/>
        </a:xfrm>
      </p:grpSpPr>
      <p:grpSp>
        <p:nvGrpSpPr>
          <p:cNvPr id="989" name="Google Shape;989;p53"/>
          <p:cNvGrpSpPr/>
          <p:nvPr/>
        </p:nvGrpSpPr>
        <p:grpSpPr>
          <a:xfrm>
            <a:off x="514350" y="514350"/>
            <a:ext cx="8115567" cy="4114936"/>
            <a:chOff x="0" y="0"/>
            <a:chExt cx="4274726" cy="2167467"/>
          </a:xfrm>
        </p:grpSpPr>
        <p:sp>
          <p:nvSpPr>
            <p:cNvPr id="990" name="Google Shape;990;p53"/>
            <p:cNvSpPr/>
            <p:nvPr/>
          </p:nvSpPr>
          <p:spPr>
            <a:xfrm>
              <a:off x="0" y="0"/>
              <a:ext cx="4274726" cy="2167467"/>
            </a:xfrm>
            <a:custGeom>
              <a:avLst/>
              <a:gdLst/>
              <a:ahLst/>
              <a:cxnLst/>
              <a:rect l="l" t="t" r="r" b="b"/>
              <a:pathLst>
                <a:path w="4274726" h="2167467" extrusionOk="0">
                  <a:moveTo>
                    <a:pt x="0" y="0"/>
                  </a:moveTo>
                  <a:lnTo>
                    <a:pt x="4274726" y="0"/>
                  </a:lnTo>
                  <a:lnTo>
                    <a:pt x="4274726" y="2167467"/>
                  </a:lnTo>
                  <a:lnTo>
                    <a:pt x="0" y="2167467"/>
                  </a:lnTo>
                  <a:close/>
                </a:path>
              </a:pathLst>
            </a:custGeom>
            <a:solidFill>
              <a:srgbClr val="FFFFFF"/>
            </a:solidFill>
            <a:ln w="57150" cap="sq" cmpd="sng">
              <a:solidFill>
                <a:srgbClr val="000000"/>
              </a:solidFill>
              <a:prstDash val="solid"/>
              <a:miter lim="8000"/>
              <a:headEnd type="none" w="sm" len="sm"/>
              <a:tailEnd type="none" w="sm" len="sm"/>
            </a:ln>
          </p:spPr>
          <p:txBody>
            <a:bodyPr/>
            <a:lstStyle/>
            <a:p>
              <a:endParaRPr lang="es-ES"/>
            </a:p>
          </p:txBody>
        </p:sp>
        <p:sp>
          <p:nvSpPr>
            <p:cNvPr id="991" name="Google Shape;991;p53"/>
            <p:cNvSpPr txBox="1"/>
            <p:nvPr/>
          </p:nvSpPr>
          <p:spPr>
            <a:xfrm>
              <a:off x="0" y="9525"/>
              <a:ext cx="4274700" cy="2157900"/>
            </a:xfrm>
            <a:prstGeom prst="rect">
              <a:avLst/>
            </a:prstGeom>
            <a:noFill/>
            <a:ln>
              <a:noFill/>
            </a:ln>
          </p:spPr>
          <p:txBody>
            <a:bodyPr spcFirstLastPara="1" wrap="square" lIns="25400" tIns="25400" rIns="25400" bIns="25400" anchor="ctr" anchorCtr="0">
              <a:noAutofit/>
            </a:bodyPr>
            <a:lstStyle/>
            <a:p>
              <a:pPr marL="0" marR="0" lvl="0" indent="0" algn="ctr" rtl="0">
                <a:lnSpc>
                  <a:spcPct val="117833"/>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992" name="Google Shape;992;p53"/>
          <p:cNvGrpSpPr/>
          <p:nvPr/>
        </p:nvGrpSpPr>
        <p:grpSpPr>
          <a:xfrm>
            <a:off x="1229931" y="514355"/>
            <a:ext cx="6684358" cy="1784825"/>
            <a:chOff x="0" y="-194022"/>
            <a:chExt cx="3520863" cy="940124"/>
          </a:xfrm>
        </p:grpSpPr>
        <p:sp>
          <p:nvSpPr>
            <p:cNvPr id="993" name="Google Shape;993;p53"/>
            <p:cNvSpPr/>
            <p:nvPr/>
          </p:nvSpPr>
          <p:spPr>
            <a:xfrm>
              <a:off x="0" y="0"/>
              <a:ext cx="3520863" cy="746102"/>
            </a:xfrm>
            <a:custGeom>
              <a:avLst/>
              <a:gdLst/>
              <a:ahLst/>
              <a:cxnLst/>
              <a:rect l="l" t="t" r="r" b="b"/>
              <a:pathLst>
                <a:path w="3520863" h="746102" extrusionOk="0">
                  <a:moveTo>
                    <a:pt x="0" y="0"/>
                  </a:moveTo>
                  <a:lnTo>
                    <a:pt x="3520863" y="0"/>
                  </a:lnTo>
                  <a:lnTo>
                    <a:pt x="3520863" y="746102"/>
                  </a:lnTo>
                  <a:lnTo>
                    <a:pt x="0" y="746102"/>
                  </a:lnTo>
                  <a:close/>
                </a:path>
              </a:pathLst>
            </a:custGeom>
            <a:solidFill>
              <a:srgbClr val="000000">
                <a:alpha val="0"/>
              </a:srgbClr>
            </a:solidFill>
            <a:ln>
              <a:noFill/>
            </a:ln>
          </p:spPr>
          <p:txBody>
            <a:bodyPr/>
            <a:lstStyle/>
            <a:p>
              <a:endParaRPr lang="es-ES"/>
            </a:p>
          </p:txBody>
        </p:sp>
        <p:sp>
          <p:nvSpPr>
            <p:cNvPr id="994" name="Google Shape;994;p53"/>
            <p:cNvSpPr txBox="1"/>
            <p:nvPr/>
          </p:nvSpPr>
          <p:spPr>
            <a:xfrm>
              <a:off x="46" y="-194022"/>
              <a:ext cx="3520800" cy="746100"/>
            </a:xfrm>
            <a:prstGeom prst="rect">
              <a:avLst/>
            </a:prstGeom>
            <a:noFill/>
            <a:ln>
              <a:noFill/>
            </a:ln>
          </p:spPr>
          <p:txBody>
            <a:bodyPr spcFirstLastPara="1" wrap="square" lIns="25400" tIns="25400" rIns="25400" bIns="25400" anchor="ctr" anchorCtr="0">
              <a:noAutofit/>
            </a:bodyPr>
            <a:lstStyle/>
            <a:p>
              <a:pPr marL="0" marR="0" lvl="0" indent="0" algn="ctr" rtl="0">
                <a:lnSpc>
                  <a:spcPct val="120000"/>
                </a:lnSpc>
                <a:spcBef>
                  <a:spcPts val="0"/>
                </a:spcBef>
                <a:spcAft>
                  <a:spcPts val="0"/>
                </a:spcAft>
                <a:buNone/>
              </a:pPr>
              <a:r>
                <a:rPr lang="es-419" sz="4000" b="1"/>
                <a:t>INTERACTIVE QUIZ!</a:t>
              </a:r>
              <a:endParaRPr sz="700"/>
            </a:p>
          </p:txBody>
        </p:sp>
      </p:grpSp>
      <p:sp>
        <p:nvSpPr>
          <p:cNvPr id="995" name="Google Shape;995;p53"/>
          <p:cNvSpPr/>
          <p:nvPr/>
        </p:nvSpPr>
        <p:spPr>
          <a:xfrm>
            <a:off x="3233799" y="1565751"/>
            <a:ext cx="2676681" cy="2840645"/>
          </a:xfrm>
          <a:custGeom>
            <a:avLst/>
            <a:gdLst/>
            <a:ahLst/>
            <a:cxnLst/>
            <a:rect l="l" t="t" r="r" b="b"/>
            <a:pathLst>
              <a:path w="4299889" h="4695281" extrusionOk="0">
                <a:moveTo>
                  <a:pt x="0" y="0"/>
                </a:moveTo>
                <a:lnTo>
                  <a:pt x="4299888" y="0"/>
                </a:lnTo>
                <a:lnTo>
                  <a:pt x="4299888" y="4695280"/>
                </a:lnTo>
                <a:lnTo>
                  <a:pt x="0" y="4695280"/>
                </a:lnTo>
                <a:lnTo>
                  <a:pt x="0" y="0"/>
                </a:lnTo>
                <a:close/>
              </a:path>
            </a:pathLst>
          </a:custGeom>
          <a:blipFill rotWithShape="1">
            <a:blip r:embed="rId3">
              <a:alphaModFix/>
            </a:blip>
            <a:stretch>
              <a:fillRect/>
            </a:stretch>
          </a:blipFill>
          <a:ln>
            <a:noFill/>
          </a:ln>
        </p:spPr>
        <p:txBody>
          <a:bodyPr/>
          <a:lstStyle/>
          <a:p>
            <a:endParaRPr lang="es-E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99"/>
        <p:cNvGrpSpPr/>
        <p:nvPr/>
      </p:nvGrpSpPr>
      <p:grpSpPr>
        <a:xfrm>
          <a:off x="0" y="0"/>
          <a:ext cx="0" cy="0"/>
          <a:chOff x="0" y="0"/>
          <a:chExt cx="0" cy="0"/>
        </a:xfrm>
      </p:grpSpPr>
      <p:sp>
        <p:nvSpPr>
          <p:cNvPr id="1000" name="Google Shape;1000;p54"/>
          <p:cNvSpPr/>
          <p:nvPr/>
        </p:nvSpPr>
        <p:spPr>
          <a:xfrm rot="5400000">
            <a:off x="7365228" y="0"/>
            <a:ext cx="1778700" cy="1778700"/>
          </a:xfrm>
          <a:prstGeom prst="diagStripe">
            <a:avLst>
              <a:gd name="adj" fmla="val 50000"/>
            </a:avLst>
          </a:prstGeom>
          <a:solidFill>
            <a:srgbClr val="EDFA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01" name="Google Shape;1001;p54"/>
          <p:cNvSpPr txBox="1"/>
          <p:nvPr/>
        </p:nvSpPr>
        <p:spPr>
          <a:xfrm rot="2700000">
            <a:off x="7215273" y="386217"/>
            <a:ext cx="2501461" cy="58378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1200" b="1">
                <a:solidFill>
                  <a:srgbClr val="198038"/>
                </a:solidFill>
                <a:latin typeface="Inter"/>
                <a:ea typeface="Inter"/>
                <a:cs typeface="Inter"/>
                <a:sym typeface="Inter"/>
              </a:rPr>
              <a:t>Do not edit</a:t>
            </a:r>
            <a:endParaRPr sz="1200" b="1">
              <a:solidFill>
                <a:srgbClr val="198038"/>
              </a:solidFill>
              <a:latin typeface="Inter"/>
              <a:ea typeface="Inter"/>
              <a:cs typeface="Inter"/>
              <a:sym typeface="Inter"/>
            </a:endParaRPr>
          </a:p>
          <a:p>
            <a:pPr marL="0" lvl="0" indent="0" algn="ctr" rtl="0">
              <a:spcBef>
                <a:spcPts val="0"/>
              </a:spcBef>
              <a:spcAft>
                <a:spcPts val="0"/>
              </a:spcAft>
              <a:buNone/>
            </a:pPr>
            <a:r>
              <a:rPr lang="es-419" sz="1200" u="sng">
                <a:solidFill>
                  <a:srgbClr val="198038"/>
                </a:solidFill>
                <a:latin typeface="Inter"/>
                <a:ea typeface="Inter"/>
                <a:cs typeface="Inter"/>
                <a:sym typeface="Inter"/>
                <a:hlinkClick r:id="rId3">
                  <a:extLst>
                    <a:ext uri="{A12FA001-AC4F-418D-AE19-62706E023703}">
                      <ahyp:hlinkClr xmlns:ahyp="http://schemas.microsoft.com/office/drawing/2018/hyperlinkcolor" val="tx"/>
                    </a:ext>
                  </a:extLst>
                </a:hlinkClick>
              </a:rPr>
              <a:t>How to change the design</a:t>
            </a:r>
            <a:endParaRPr sz="1200">
              <a:solidFill>
                <a:srgbClr val="198038"/>
              </a:solidFill>
              <a:latin typeface="Inter"/>
              <a:ea typeface="Inter"/>
              <a:cs typeface="Inter"/>
              <a:sym typeface="Inter"/>
            </a:endParaRPr>
          </a:p>
        </p:txBody>
      </p:sp>
      <p:pic>
        <p:nvPicPr>
          <p:cNvPr id="1002" name="Google Shape;1002;p54" descr="poll-type-id">
            <a:hlinkClick r:id="rId4"/>
          </p:cNvPr>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333520" y="1307027"/>
            <a:ext cx="1778772" cy="1778772"/>
          </a:xfrm>
          <a:prstGeom prst="rect">
            <a:avLst/>
          </a:prstGeom>
          <a:noFill/>
          <a:ln>
            <a:noFill/>
          </a:ln>
        </p:spPr>
      </p:pic>
      <p:sp>
        <p:nvSpPr>
          <p:cNvPr id="1003" name="Google Shape;1003;p54" descr="title-id"/>
          <p:cNvSpPr txBox="1"/>
          <p:nvPr/>
        </p:nvSpPr>
        <p:spPr>
          <a:xfrm>
            <a:off x="2334638" y="1320628"/>
            <a:ext cx="6364800" cy="1751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3600" b="1">
                <a:solidFill>
                  <a:srgbClr val="5B5B5B"/>
                </a:solidFill>
                <a:latin typeface="Inter"/>
                <a:ea typeface="Inter"/>
                <a:cs typeface="Inter"/>
                <a:sym typeface="Inter"/>
              </a:rPr>
              <a:t>Join at slido.com</a:t>
            </a:r>
            <a:br>
              <a:rPr lang="es-419" sz="3600" b="1">
                <a:solidFill>
                  <a:srgbClr val="5B5B5B"/>
                </a:solidFill>
                <a:latin typeface="Inter"/>
                <a:ea typeface="Inter"/>
                <a:cs typeface="Inter"/>
                <a:sym typeface="Inter"/>
              </a:rPr>
            </a:br>
            <a:r>
              <a:rPr lang="es-419" sz="3600" b="1">
                <a:solidFill>
                  <a:srgbClr val="5B5B5B"/>
                </a:solidFill>
                <a:latin typeface="Inter"/>
                <a:ea typeface="Inter"/>
                <a:cs typeface="Inter"/>
                <a:sym typeface="Inter"/>
              </a:rPr>
              <a:t>#4635075</a:t>
            </a:r>
            <a:endParaRPr sz="3600" b="1">
              <a:solidFill>
                <a:srgbClr val="5B5B5B"/>
              </a:solidFill>
              <a:latin typeface="Inter"/>
              <a:ea typeface="Inter"/>
              <a:cs typeface="Inter"/>
              <a:sym typeface="Inter"/>
            </a:endParaRPr>
          </a:p>
        </p:txBody>
      </p:sp>
      <p:sp>
        <p:nvSpPr>
          <p:cNvPr id="1004" name="Google Shape;1004;p54"/>
          <p:cNvSpPr/>
          <p:nvPr/>
        </p:nvSpPr>
        <p:spPr>
          <a:xfrm>
            <a:off x="0" y="4365024"/>
            <a:ext cx="9144000" cy="778500"/>
          </a:xfrm>
          <a:prstGeom prst="rect">
            <a:avLst/>
          </a:prstGeom>
          <a:solidFill>
            <a:srgbClr val="1980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05" name="Google Shape;1005;p54"/>
          <p:cNvSpPr txBox="1"/>
          <p:nvPr/>
        </p:nvSpPr>
        <p:spPr>
          <a:xfrm>
            <a:off x="555866" y="4365024"/>
            <a:ext cx="6948300" cy="778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1200">
                <a:solidFill>
                  <a:srgbClr val="FFFFFF"/>
                </a:solidFill>
                <a:latin typeface="Inter"/>
                <a:ea typeface="Inter"/>
                <a:cs typeface="Inter"/>
                <a:sym typeface="Inter"/>
              </a:rPr>
              <a:t>Presenting with animations, GIFs or speaker notes? Enable our </a:t>
            </a:r>
            <a:r>
              <a:rPr lang="es-419" sz="1200" u="sng">
                <a:solidFill>
                  <a:srgbClr val="FFFFFF"/>
                </a:solidFill>
                <a:latin typeface="Inter"/>
                <a:ea typeface="Inter"/>
                <a:cs typeface="Inter"/>
                <a:sym typeface="Inter"/>
                <a:hlinkClick r:id="rId6">
                  <a:extLst>
                    <a:ext uri="{A12FA001-AC4F-418D-AE19-62706E023703}">
                      <ahyp:hlinkClr xmlns:ahyp="http://schemas.microsoft.com/office/drawing/2018/hyperlinkcolor" val="tx"/>
                    </a:ext>
                  </a:extLst>
                </a:hlinkClick>
              </a:rPr>
              <a:t>Chrome extension</a:t>
            </a:r>
            <a:endParaRPr sz="1200">
              <a:solidFill>
                <a:srgbClr val="FFFFFF"/>
              </a:solidFill>
              <a:latin typeface="Inter"/>
              <a:ea typeface="Inter"/>
              <a:cs typeface="Inter"/>
              <a:sym typeface="Inter"/>
            </a:endParaRPr>
          </a:p>
        </p:txBody>
      </p:sp>
      <p:pic>
        <p:nvPicPr>
          <p:cNvPr id="1006" name="Google Shape;1006;p54"/>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222347" y="4643089"/>
            <a:ext cx="222347" cy="222347"/>
          </a:xfrm>
          <a:prstGeom prst="rect">
            <a:avLst/>
          </a:prstGeom>
          <a:noFill/>
          <a:ln>
            <a:noFill/>
          </a:ln>
        </p:spPr>
      </p:pic>
      <p:pic>
        <p:nvPicPr>
          <p:cNvPr id="1007" name="Google Shape;1007;p54" descr="logo-id">
            <a:hlinkClick r:id="rId8"/>
          </p:cNvPr>
          <p:cNvPicPr preferRelativeResize="0"/>
          <p:nvPr/>
        </p:nvPicPr>
        <p:blipFill>
          <a:blip r:embed="rId9" cstate="screen">
            <a:alphaModFix/>
            <a:extLst>
              <a:ext uri="{28A0092B-C50C-407E-A947-70E740481C1C}">
                <a14:useLocalDpi xmlns:a14="http://schemas.microsoft.com/office/drawing/2010/main"/>
              </a:ext>
            </a:extLst>
          </a:blip>
          <a:stretch>
            <a:fillRect/>
          </a:stretch>
        </p:blipFill>
        <p:spPr>
          <a:xfrm>
            <a:off x="7921094" y="4476329"/>
            <a:ext cx="1111733" cy="555866"/>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011"/>
        <p:cNvGrpSpPr/>
        <p:nvPr/>
      </p:nvGrpSpPr>
      <p:grpSpPr>
        <a:xfrm>
          <a:off x="0" y="0"/>
          <a:ext cx="0" cy="0"/>
          <a:chOff x="0" y="0"/>
          <a:chExt cx="0" cy="0"/>
        </a:xfrm>
      </p:grpSpPr>
      <p:sp>
        <p:nvSpPr>
          <p:cNvPr id="1012" name="Google Shape;1012;p55"/>
          <p:cNvSpPr/>
          <p:nvPr/>
        </p:nvSpPr>
        <p:spPr>
          <a:xfrm flipH="1">
            <a:off x="0" y="0"/>
            <a:ext cx="9144000" cy="5143500"/>
          </a:xfrm>
          <a:prstGeom prst="rect">
            <a:avLst/>
          </a:prstGeom>
          <a:gradFill>
            <a:gsLst>
              <a:gs pos="0">
                <a:srgbClr val="9645C0"/>
              </a:gs>
              <a:gs pos="100000">
                <a:srgbClr val="4FC2C2"/>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55"/>
          <p:cNvSpPr txBox="1"/>
          <p:nvPr/>
        </p:nvSpPr>
        <p:spPr>
          <a:xfrm>
            <a:off x="1453050" y="1938863"/>
            <a:ext cx="6237900" cy="1262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5300">
                <a:solidFill>
                  <a:schemeClr val="lt1"/>
                </a:solidFill>
                <a:latin typeface="Montserrat"/>
                <a:ea typeface="Montserrat"/>
                <a:cs typeface="Montserrat"/>
                <a:sym typeface="Montserrat"/>
              </a:rPr>
              <a:t>Gender</a:t>
            </a:r>
            <a:endParaRPr sz="5300" i="1">
              <a:solidFill>
                <a:schemeClr val="lt1"/>
              </a:solidFill>
              <a:latin typeface="Montserrat"/>
              <a:ea typeface="Montserrat"/>
              <a:cs typeface="Montserrat"/>
              <a:sym typeface="Montserrat"/>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017"/>
        <p:cNvGrpSpPr/>
        <p:nvPr/>
      </p:nvGrpSpPr>
      <p:grpSpPr>
        <a:xfrm>
          <a:off x="0" y="0"/>
          <a:ext cx="0" cy="0"/>
          <a:chOff x="0" y="0"/>
          <a:chExt cx="0" cy="0"/>
        </a:xfrm>
      </p:grpSpPr>
      <p:sp>
        <p:nvSpPr>
          <p:cNvPr id="1018" name="Google Shape;1018;p56"/>
          <p:cNvSpPr/>
          <p:nvPr/>
        </p:nvSpPr>
        <p:spPr>
          <a:xfrm rot="5400000">
            <a:off x="7365228" y="0"/>
            <a:ext cx="1778700" cy="1778700"/>
          </a:xfrm>
          <a:prstGeom prst="diagStripe">
            <a:avLst>
              <a:gd name="adj" fmla="val 50000"/>
            </a:avLst>
          </a:prstGeom>
          <a:solidFill>
            <a:srgbClr val="EDFA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19" name="Google Shape;1019;p56"/>
          <p:cNvSpPr txBox="1"/>
          <p:nvPr/>
        </p:nvSpPr>
        <p:spPr>
          <a:xfrm rot="2700000">
            <a:off x="7215273" y="386217"/>
            <a:ext cx="2501461" cy="58378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1200" b="1">
                <a:solidFill>
                  <a:srgbClr val="198038"/>
                </a:solidFill>
                <a:latin typeface="Inter"/>
                <a:ea typeface="Inter"/>
                <a:cs typeface="Inter"/>
                <a:sym typeface="Inter"/>
              </a:rPr>
              <a:t>Do not edit</a:t>
            </a:r>
            <a:endParaRPr sz="1200" b="1">
              <a:solidFill>
                <a:srgbClr val="198038"/>
              </a:solidFill>
              <a:latin typeface="Inter"/>
              <a:ea typeface="Inter"/>
              <a:cs typeface="Inter"/>
              <a:sym typeface="Inter"/>
            </a:endParaRPr>
          </a:p>
          <a:p>
            <a:pPr marL="0" lvl="0" indent="0" algn="ctr" rtl="0">
              <a:spcBef>
                <a:spcPts val="0"/>
              </a:spcBef>
              <a:spcAft>
                <a:spcPts val="0"/>
              </a:spcAft>
              <a:buNone/>
            </a:pPr>
            <a:r>
              <a:rPr lang="es-419" sz="1200" u="sng">
                <a:solidFill>
                  <a:srgbClr val="198038"/>
                </a:solidFill>
                <a:latin typeface="Inter"/>
                <a:ea typeface="Inter"/>
                <a:cs typeface="Inter"/>
                <a:sym typeface="Inter"/>
                <a:hlinkClick r:id="rId3">
                  <a:extLst>
                    <a:ext uri="{A12FA001-AC4F-418D-AE19-62706E023703}">
                      <ahyp:hlinkClr xmlns:ahyp="http://schemas.microsoft.com/office/drawing/2018/hyperlinkcolor" val="tx"/>
                    </a:ext>
                  </a:extLst>
                </a:hlinkClick>
              </a:rPr>
              <a:t>How to change the design</a:t>
            </a:r>
            <a:endParaRPr sz="1200">
              <a:solidFill>
                <a:srgbClr val="198038"/>
              </a:solidFill>
              <a:latin typeface="Inter"/>
              <a:ea typeface="Inter"/>
              <a:cs typeface="Inter"/>
              <a:sym typeface="Inter"/>
            </a:endParaRPr>
          </a:p>
        </p:txBody>
      </p:sp>
      <p:pic>
        <p:nvPicPr>
          <p:cNvPr id="1020" name="Google Shape;1020;p56" descr="poll-type-id">
            <a:hlinkClick r:id="rId4"/>
          </p:cNvPr>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333520" y="1307027"/>
            <a:ext cx="1778772" cy="1778772"/>
          </a:xfrm>
          <a:prstGeom prst="rect">
            <a:avLst/>
          </a:prstGeom>
          <a:noFill/>
          <a:ln>
            <a:noFill/>
          </a:ln>
        </p:spPr>
      </p:pic>
      <p:sp>
        <p:nvSpPr>
          <p:cNvPr id="1021" name="Google Shape;1021;p56" descr="title-id"/>
          <p:cNvSpPr txBox="1"/>
          <p:nvPr/>
        </p:nvSpPr>
        <p:spPr>
          <a:xfrm>
            <a:off x="2334638" y="1320628"/>
            <a:ext cx="6364800" cy="1751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3600" b="1">
                <a:solidFill>
                  <a:srgbClr val="5B5B5B"/>
                </a:solidFill>
                <a:latin typeface="Inter"/>
                <a:ea typeface="Inter"/>
                <a:cs typeface="Inter"/>
                <a:sym typeface="Inter"/>
              </a:rPr>
              <a:t>What word would you use to define "gender"?</a:t>
            </a:r>
            <a:endParaRPr sz="3600" b="1">
              <a:solidFill>
                <a:srgbClr val="5B5B5B"/>
              </a:solidFill>
              <a:latin typeface="Inter"/>
              <a:ea typeface="Inter"/>
              <a:cs typeface="Inter"/>
              <a:sym typeface="Inter"/>
            </a:endParaRPr>
          </a:p>
        </p:txBody>
      </p:sp>
      <p:sp>
        <p:nvSpPr>
          <p:cNvPr id="1022" name="Google Shape;1022;p56"/>
          <p:cNvSpPr/>
          <p:nvPr/>
        </p:nvSpPr>
        <p:spPr>
          <a:xfrm>
            <a:off x="0" y="4365024"/>
            <a:ext cx="9144000" cy="778500"/>
          </a:xfrm>
          <a:prstGeom prst="rect">
            <a:avLst/>
          </a:prstGeom>
          <a:solidFill>
            <a:srgbClr val="1980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23" name="Google Shape;1023;p56"/>
          <p:cNvSpPr txBox="1"/>
          <p:nvPr/>
        </p:nvSpPr>
        <p:spPr>
          <a:xfrm>
            <a:off x="555866" y="4365024"/>
            <a:ext cx="6948300" cy="778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1200">
                <a:solidFill>
                  <a:srgbClr val="FFFFFF"/>
                </a:solidFill>
                <a:latin typeface="Inter"/>
                <a:ea typeface="Inter"/>
                <a:cs typeface="Inter"/>
                <a:sym typeface="Inter"/>
              </a:rPr>
              <a:t>Presenting with animations, GIFs or speaker notes? Enable our </a:t>
            </a:r>
            <a:r>
              <a:rPr lang="es-419" sz="1200" u="sng">
                <a:solidFill>
                  <a:srgbClr val="FFFFFF"/>
                </a:solidFill>
                <a:latin typeface="Inter"/>
                <a:ea typeface="Inter"/>
                <a:cs typeface="Inter"/>
                <a:sym typeface="Inter"/>
                <a:hlinkClick r:id="rId6">
                  <a:extLst>
                    <a:ext uri="{A12FA001-AC4F-418D-AE19-62706E023703}">
                      <ahyp:hlinkClr xmlns:ahyp="http://schemas.microsoft.com/office/drawing/2018/hyperlinkcolor" val="tx"/>
                    </a:ext>
                  </a:extLst>
                </a:hlinkClick>
              </a:rPr>
              <a:t>Chrome extension</a:t>
            </a:r>
            <a:endParaRPr sz="1200">
              <a:solidFill>
                <a:srgbClr val="FFFFFF"/>
              </a:solidFill>
              <a:latin typeface="Inter"/>
              <a:ea typeface="Inter"/>
              <a:cs typeface="Inter"/>
              <a:sym typeface="Inter"/>
            </a:endParaRPr>
          </a:p>
        </p:txBody>
      </p:sp>
      <p:pic>
        <p:nvPicPr>
          <p:cNvPr id="1024" name="Google Shape;1024;p56"/>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222347" y="4643089"/>
            <a:ext cx="222347" cy="222347"/>
          </a:xfrm>
          <a:prstGeom prst="rect">
            <a:avLst/>
          </a:prstGeom>
          <a:noFill/>
          <a:ln>
            <a:noFill/>
          </a:ln>
        </p:spPr>
      </p:pic>
      <p:pic>
        <p:nvPicPr>
          <p:cNvPr id="1025" name="Google Shape;1025;p56" descr="logo-id">
            <a:hlinkClick r:id="rId8"/>
          </p:cNvPr>
          <p:cNvPicPr preferRelativeResize="0"/>
          <p:nvPr/>
        </p:nvPicPr>
        <p:blipFill>
          <a:blip r:embed="rId9" cstate="screen">
            <a:alphaModFix/>
            <a:extLst>
              <a:ext uri="{28A0092B-C50C-407E-A947-70E740481C1C}">
                <a14:useLocalDpi xmlns:a14="http://schemas.microsoft.com/office/drawing/2010/main"/>
              </a:ext>
            </a:extLst>
          </a:blip>
          <a:stretch>
            <a:fillRect/>
          </a:stretch>
        </p:blipFill>
        <p:spPr>
          <a:xfrm>
            <a:off x="7921094" y="4476329"/>
            <a:ext cx="1111733" cy="55586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21"/>
          <p:cNvSpPr/>
          <p:nvPr/>
        </p:nvSpPr>
        <p:spPr>
          <a:xfrm flipH="1">
            <a:off x="0" y="0"/>
            <a:ext cx="9144000" cy="5143500"/>
          </a:xfrm>
          <a:prstGeom prst="rect">
            <a:avLst/>
          </a:prstGeom>
          <a:gradFill>
            <a:gsLst>
              <a:gs pos="0">
                <a:srgbClr val="9645C0"/>
              </a:gs>
              <a:gs pos="100000">
                <a:srgbClr val="4FC2C2"/>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1"/>
          <p:cNvSpPr txBox="1"/>
          <p:nvPr/>
        </p:nvSpPr>
        <p:spPr>
          <a:xfrm>
            <a:off x="1453050" y="1938863"/>
            <a:ext cx="6237900" cy="1262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5300">
                <a:solidFill>
                  <a:schemeClr val="lt1"/>
                </a:solidFill>
                <a:latin typeface="Montserrat"/>
                <a:ea typeface="Montserrat"/>
                <a:cs typeface="Montserrat"/>
                <a:sym typeface="Montserrat"/>
              </a:rPr>
              <a:t>Before we begin</a:t>
            </a:r>
            <a:endParaRPr sz="5300" i="1">
              <a:solidFill>
                <a:schemeClr val="lt1"/>
              </a:solidFill>
              <a:latin typeface="Montserrat"/>
              <a:ea typeface="Montserrat"/>
              <a:cs typeface="Montserrat"/>
              <a:sym typeface="Montserrat"/>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029"/>
        <p:cNvGrpSpPr/>
        <p:nvPr/>
      </p:nvGrpSpPr>
      <p:grpSpPr>
        <a:xfrm>
          <a:off x="0" y="0"/>
          <a:ext cx="0" cy="0"/>
          <a:chOff x="0" y="0"/>
          <a:chExt cx="0" cy="0"/>
        </a:xfrm>
      </p:grpSpPr>
      <p:sp>
        <p:nvSpPr>
          <p:cNvPr id="1030" name="Google Shape;1030;p57"/>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1" name="Google Shape;1031;p57"/>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32" name="Google Shape;1032;p5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21088" y="4886781"/>
            <a:ext cx="1299044" cy="324761"/>
          </a:xfrm>
          <a:prstGeom prst="rect">
            <a:avLst/>
          </a:prstGeom>
          <a:noFill/>
          <a:ln>
            <a:noFill/>
          </a:ln>
        </p:spPr>
      </p:pic>
      <p:sp>
        <p:nvSpPr>
          <p:cNvPr id="1033" name="Google Shape;1033;p57"/>
          <p:cNvSpPr txBox="1">
            <a:spLocks noGrp="1"/>
          </p:cNvSpPr>
          <p:nvPr>
            <p:ph type="title"/>
          </p:nvPr>
        </p:nvSpPr>
        <p:spPr>
          <a:xfrm>
            <a:off x="552450" y="0"/>
            <a:ext cx="6001800" cy="707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200"/>
              <a:buNone/>
            </a:pPr>
            <a:r>
              <a:rPr lang="es-419" sz="2200" b="1">
                <a:solidFill>
                  <a:srgbClr val="9645C0"/>
                </a:solidFill>
                <a:latin typeface="Montserrat"/>
                <a:ea typeface="Montserrat"/>
                <a:cs typeface="Montserrat"/>
                <a:sym typeface="Montserrat"/>
              </a:rPr>
              <a:t>What is Gender?</a:t>
            </a:r>
            <a:endParaRPr sz="2200" b="1">
              <a:solidFill>
                <a:srgbClr val="9645C0"/>
              </a:solidFill>
              <a:latin typeface="Montserrat"/>
              <a:ea typeface="Montserrat"/>
              <a:cs typeface="Montserrat"/>
              <a:sym typeface="Montserrat"/>
            </a:endParaRPr>
          </a:p>
        </p:txBody>
      </p:sp>
      <p:pic>
        <p:nvPicPr>
          <p:cNvPr id="1034" name="Google Shape;1034;p57"/>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1035" name="Google Shape;1035;p57"/>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pic>
        <p:nvPicPr>
          <p:cNvPr id="1036" name="Google Shape;1036;p57"/>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5938054" y="908650"/>
            <a:ext cx="2535824" cy="3324747"/>
          </a:xfrm>
          <a:prstGeom prst="rect">
            <a:avLst/>
          </a:prstGeom>
          <a:noFill/>
          <a:ln>
            <a:noFill/>
          </a:ln>
        </p:spPr>
      </p:pic>
      <p:sp>
        <p:nvSpPr>
          <p:cNvPr id="1037" name="Google Shape;1037;p57"/>
          <p:cNvSpPr txBox="1"/>
          <p:nvPr/>
        </p:nvSpPr>
        <p:spPr>
          <a:xfrm>
            <a:off x="552450" y="908650"/>
            <a:ext cx="5267100" cy="3374100"/>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0"/>
              </a:spcBef>
              <a:spcAft>
                <a:spcPts val="0"/>
              </a:spcAft>
              <a:buClr>
                <a:srgbClr val="000000"/>
              </a:buClr>
              <a:buSzPts val="1400"/>
              <a:buFont typeface="Arial"/>
              <a:buNone/>
            </a:pPr>
            <a:r>
              <a:rPr lang="es-419">
                <a:solidFill>
                  <a:srgbClr val="008792"/>
                </a:solidFill>
                <a:latin typeface="Montserrat"/>
                <a:ea typeface="Montserrat"/>
                <a:cs typeface="Montserrat"/>
                <a:sym typeface="Montserrat"/>
              </a:rPr>
              <a:t>Gender refers to the </a:t>
            </a:r>
            <a:r>
              <a:rPr lang="es-419" b="1">
                <a:solidFill>
                  <a:srgbClr val="008792"/>
                </a:solidFill>
                <a:latin typeface="Montserrat"/>
                <a:ea typeface="Montserrat"/>
                <a:cs typeface="Montserrat"/>
                <a:sym typeface="Montserrat"/>
              </a:rPr>
              <a:t>socially constructed</a:t>
            </a:r>
            <a:r>
              <a:rPr lang="es-419">
                <a:solidFill>
                  <a:srgbClr val="008792"/>
                </a:solidFill>
                <a:latin typeface="Montserrat"/>
                <a:ea typeface="Montserrat"/>
                <a:cs typeface="Montserrat"/>
                <a:sym typeface="Montserrat"/>
              </a:rPr>
              <a:t> roles, behaviours, expressions and identities </a:t>
            </a:r>
            <a:r>
              <a:rPr lang="es-419" b="1">
                <a:solidFill>
                  <a:srgbClr val="008792"/>
                </a:solidFill>
                <a:latin typeface="Montserrat"/>
                <a:ea typeface="Montserrat"/>
                <a:cs typeface="Montserrat"/>
                <a:sym typeface="Montserrat"/>
              </a:rPr>
              <a:t>of girls, women, boys, men, and gender diverse people</a:t>
            </a:r>
            <a:r>
              <a:rPr lang="es-419">
                <a:solidFill>
                  <a:srgbClr val="008792"/>
                </a:solidFill>
                <a:latin typeface="Montserrat"/>
                <a:ea typeface="Montserrat"/>
                <a:cs typeface="Montserrat"/>
                <a:sym typeface="Montserrat"/>
              </a:rPr>
              <a:t>. It influences how people perceive themselves and each other, how they act and interact, and the distribution of power and resources in society. Gender identity is</a:t>
            </a:r>
            <a:r>
              <a:rPr lang="es-419" b="1">
                <a:solidFill>
                  <a:srgbClr val="008792"/>
                </a:solidFill>
                <a:latin typeface="Montserrat"/>
                <a:ea typeface="Montserrat"/>
                <a:cs typeface="Montserrat"/>
                <a:sym typeface="Montserrat"/>
              </a:rPr>
              <a:t> not confined to a binary (</a:t>
            </a:r>
            <a:r>
              <a:rPr lang="es-419" b="1">
                <a:solidFill>
                  <a:srgbClr val="FF5B7F"/>
                </a:solidFill>
                <a:latin typeface="Montserrat"/>
                <a:ea typeface="Montserrat"/>
                <a:cs typeface="Montserrat"/>
                <a:sym typeface="Montserrat"/>
              </a:rPr>
              <a:t>girl/woman, boy/man</a:t>
            </a:r>
            <a:r>
              <a:rPr lang="es-419" b="1">
                <a:solidFill>
                  <a:srgbClr val="008792"/>
                </a:solidFill>
                <a:latin typeface="Montserrat"/>
                <a:ea typeface="Montserrat"/>
                <a:cs typeface="Montserrat"/>
                <a:sym typeface="Montserrat"/>
              </a:rPr>
              <a:t>) </a:t>
            </a:r>
            <a:r>
              <a:rPr lang="es-419">
                <a:solidFill>
                  <a:srgbClr val="008792"/>
                </a:solidFill>
                <a:latin typeface="Montserrat"/>
                <a:ea typeface="Montserrat"/>
                <a:cs typeface="Montserrat"/>
                <a:sym typeface="Montserrat"/>
              </a:rPr>
              <a:t>nor is it static; it exists along a </a:t>
            </a:r>
            <a:r>
              <a:rPr lang="es-419" b="1">
                <a:solidFill>
                  <a:srgbClr val="FF5B7F"/>
                </a:solidFill>
                <a:latin typeface="Montserrat"/>
                <a:ea typeface="Montserrat"/>
                <a:cs typeface="Montserrat"/>
                <a:sym typeface="Montserrat"/>
              </a:rPr>
              <a:t>continuum </a:t>
            </a:r>
            <a:r>
              <a:rPr lang="es-419">
                <a:solidFill>
                  <a:srgbClr val="008792"/>
                </a:solidFill>
                <a:latin typeface="Montserrat"/>
                <a:ea typeface="Montserrat"/>
                <a:cs typeface="Montserrat"/>
                <a:sym typeface="Montserrat"/>
              </a:rPr>
              <a:t>and can</a:t>
            </a:r>
            <a:r>
              <a:rPr lang="es-419" b="1">
                <a:solidFill>
                  <a:srgbClr val="008792"/>
                </a:solidFill>
                <a:latin typeface="Montserrat"/>
                <a:ea typeface="Montserrat"/>
                <a:cs typeface="Montserrat"/>
                <a:sym typeface="Montserrat"/>
              </a:rPr>
              <a:t> change over time</a:t>
            </a:r>
            <a:r>
              <a:rPr lang="es-419">
                <a:solidFill>
                  <a:srgbClr val="008792"/>
                </a:solidFill>
                <a:latin typeface="Montserrat"/>
                <a:ea typeface="Montserrat"/>
                <a:cs typeface="Montserrat"/>
                <a:sym typeface="Montserrat"/>
              </a:rPr>
              <a:t>. There is </a:t>
            </a:r>
            <a:r>
              <a:rPr lang="es-419" b="1">
                <a:solidFill>
                  <a:srgbClr val="008792"/>
                </a:solidFill>
                <a:latin typeface="Montserrat"/>
                <a:ea typeface="Montserrat"/>
                <a:cs typeface="Montserrat"/>
                <a:sym typeface="Montserrat"/>
              </a:rPr>
              <a:t>considerable diversity</a:t>
            </a:r>
            <a:r>
              <a:rPr lang="es-419">
                <a:solidFill>
                  <a:srgbClr val="008792"/>
                </a:solidFill>
                <a:latin typeface="Montserrat"/>
                <a:ea typeface="Montserrat"/>
                <a:cs typeface="Montserrat"/>
                <a:sym typeface="Montserrat"/>
              </a:rPr>
              <a:t> in how individuals and groups understand, experience and express gender through the roles they take on, the expectations placed on them, relations with others and the </a:t>
            </a:r>
            <a:r>
              <a:rPr lang="es-419" b="1">
                <a:solidFill>
                  <a:srgbClr val="008792"/>
                </a:solidFill>
                <a:latin typeface="Montserrat"/>
                <a:ea typeface="Montserrat"/>
                <a:cs typeface="Montserrat"/>
                <a:sym typeface="Montserrat"/>
              </a:rPr>
              <a:t>complex ways</a:t>
            </a:r>
            <a:r>
              <a:rPr lang="es-419">
                <a:solidFill>
                  <a:srgbClr val="008792"/>
                </a:solidFill>
                <a:latin typeface="Montserrat"/>
                <a:ea typeface="Montserrat"/>
                <a:cs typeface="Montserrat"/>
                <a:sym typeface="Montserrat"/>
              </a:rPr>
              <a:t> that gender is </a:t>
            </a:r>
            <a:r>
              <a:rPr lang="es-419" b="1">
                <a:solidFill>
                  <a:srgbClr val="008792"/>
                </a:solidFill>
                <a:latin typeface="Montserrat"/>
                <a:ea typeface="Montserrat"/>
                <a:cs typeface="Montserrat"/>
                <a:sym typeface="Montserrat"/>
              </a:rPr>
              <a:t>institutionalised </a:t>
            </a:r>
            <a:r>
              <a:rPr lang="es-419">
                <a:solidFill>
                  <a:srgbClr val="008792"/>
                </a:solidFill>
                <a:latin typeface="Montserrat"/>
                <a:ea typeface="Montserrat"/>
                <a:cs typeface="Montserrat"/>
                <a:sym typeface="Montserrat"/>
              </a:rPr>
              <a:t>in society.</a:t>
            </a:r>
            <a:endParaRPr>
              <a:solidFill>
                <a:srgbClr val="008792"/>
              </a:solidFill>
              <a:latin typeface="Montserrat"/>
              <a:ea typeface="Montserrat"/>
              <a:cs typeface="Montserrat"/>
              <a:sym typeface="Montserrat"/>
            </a:endParaRPr>
          </a:p>
        </p:txBody>
      </p:sp>
      <p:sp>
        <p:nvSpPr>
          <p:cNvPr id="1038" name="Google Shape;1038;p57"/>
          <p:cNvSpPr txBox="1"/>
          <p:nvPr/>
        </p:nvSpPr>
        <p:spPr>
          <a:xfrm>
            <a:off x="616725" y="4263481"/>
            <a:ext cx="4854900" cy="497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s-419" sz="900" i="1" u="none" strike="noStrike" cap="none">
                <a:solidFill>
                  <a:srgbClr val="008792"/>
                </a:solidFill>
                <a:latin typeface="Roboto"/>
                <a:ea typeface="Roboto"/>
                <a:cs typeface="Roboto"/>
                <a:sym typeface="Roboto"/>
              </a:rPr>
              <a:t>CIHR Institute of Gender &amp; Health. What Is Gender? What Is Sex? 2020.</a:t>
            </a:r>
            <a:endParaRPr sz="900" i="1" u="none" strike="noStrike" cap="none">
              <a:solidFill>
                <a:srgbClr val="008792"/>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900"/>
              <a:buFont typeface="Arial"/>
              <a:buNone/>
            </a:pPr>
            <a:r>
              <a:rPr lang="es-419" sz="800">
                <a:latin typeface="Roboto"/>
                <a:ea typeface="Roboto"/>
                <a:cs typeface="Roboto"/>
                <a:sym typeface="Roboto"/>
              </a:rPr>
              <a:t>Source</a:t>
            </a:r>
            <a:r>
              <a:rPr lang="es-419" sz="900" i="0" u="none" strike="noStrike" cap="none">
                <a:solidFill>
                  <a:srgbClr val="008792"/>
                </a:solidFill>
                <a:latin typeface="Roboto"/>
                <a:ea typeface="Roboto"/>
                <a:cs typeface="Roboto"/>
                <a:sym typeface="Roboto"/>
              </a:rPr>
              <a:t>:</a:t>
            </a:r>
            <a:r>
              <a:rPr lang="es-419" sz="900" i="0" u="none" strike="noStrike" cap="none">
                <a:solidFill>
                  <a:srgbClr val="008792"/>
                </a:solidFill>
                <a:uFill>
                  <a:noFill/>
                </a:uFill>
                <a:latin typeface="Roboto"/>
                <a:ea typeface="Roboto"/>
                <a:cs typeface="Roboto"/>
                <a:sym typeface="Roboto"/>
                <a:hlinkClick r:id="rId7">
                  <a:extLst>
                    <a:ext uri="{A12FA001-AC4F-418D-AE19-62706E023703}">
                      <ahyp:hlinkClr xmlns:ahyp="http://schemas.microsoft.com/office/drawing/2018/hyperlinkcolor" val="tx"/>
                    </a:ext>
                  </a:extLst>
                </a:hlinkClick>
              </a:rPr>
              <a:t> </a:t>
            </a:r>
            <a:r>
              <a:rPr lang="es-419" sz="900" i="0" u="sng" strike="noStrike" cap="none">
                <a:solidFill>
                  <a:srgbClr val="008792"/>
                </a:solidFill>
                <a:latin typeface="Roboto"/>
                <a:ea typeface="Roboto"/>
                <a:cs typeface="Roboto"/>
                <a:sym typeface="Roboto"/>
                <a:hlinkClick r:id="rId7">
                  <a:extLst>
                    <a:ext uri="{A12FA001-AC4F-418D-AE19-62706E023703}">
                      <ahyp:hlinkClr xmlns:ahyp="http://schemas.microsoft.com/office/drawing/2018/hyperlinkcolor" val="tx"/>
                    </a:ext>
                  </a:extLst>
                </a:hlinkClick>
              </a:rPr>
              <a:t>https://cihr-irsc.gc.ca/e/48642.html</a:t>
            </a:r>
            <a:endParaRPr sz="900" i="1" u="none" strike="noStrike" cap="none">
              <a:solidFill>
                <a:srgbClr val="008792"/>
              </a:solidFill>
              <a:latin typeface="Roboto"/>
              <a:ea typeface="Roboto"/>
              <a:cs typeface="Roboto"/>
              <a:sym typeface="Roboto"/>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042"/>
        <p:cNvGrpSpPr/>
        <p:nvPr/>
      </p:nvGrpSpPr>
      <p:grpSpPr>
        <a:xfrm>
          <a:off x="0" y="0"/>
          <a:ext cx="0" cy="0"/>
          <a:chOff x="0" y="0"/>
          <a:chExt cx="0" cy="0"/>
        </a:xfrm>
      </p:grpSpPr>
      <p:sp>
        <p:nvSpPr>
          <p:cNvPr id="1043" name="Google Shape;1043;p58"/>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4" name="Google Shape;1044;p58"/>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45" name="Google Shape;1045;p5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21088" y="4886781"/>
            <a:ext cx="1299044" cy="324761"/>
          </a:xfrm>
          <a:prstGeom prst="rect">
            <a:avLst/>
          </a:prstGeom>
          <a:noFill/>
          <a:ln>
            <a:noFill/>
          </a:ln>
        </p:spPr>
      </p:pic>
      <p:sp>
        <p:nvSpPr>
          <p:cNvPr id="1046" name="Google Shape;1046;p58"/>
          <p:cNvSpPr txBox="1">
            <a:spLocks noGrp="1"/>
          </p:cNvSpPr>
          <p:nvPr>
            <p:ph type="title"/>
          </p:nvPr>
        </p:nvSpPr>
        <p:spPr>
          <a:xfrm>
            <a:off x="552450" y="0"/>
            <a:ext cx="6001800" cy="707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SzPts val="2200"/>
              <a:buNone/>
            </a:pPr>
            <a:r>
              <a:rPr lang="es-419" sz="2200" b="1">
                <a:solidFill>
                  <a:srgbClr val="9645C0"/>
                </a:solidFill>
                <a:latin typeface="Montserrat"/>
                <a:ea typeface="Montserrat"/>
                <a:cs typeface="Montserrat"/>
                <a:sym typeface="Montserrat"/>
              </a:rPr>
              <a:t>Activity #2</a:t>
            </a:r>
            <a:endParaRPr sz="2200" b="1">
              <a:solidFill>
                <a:srgbClr val="9645C0"/>
              </a:solidFill>
              <a:latin typeface="Montserrat"/>
              <a:ea typeface="Montserrat"/>
              <a:cs typeface="Montserrat"/>
              <a:sym typeface="Montserrat"/>
            </a:endParaRPr>
          </a:p>
        </p:txBody>
      </p:sp>
      <p:pic>
        <p:nvPicPr>
          <p:cNvPr id="1047" name="Google Shape;1047;p58"/>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1048" name="Google Shape;1048;p58"/>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sp>
        <p:nvSpPr>
          <p:cNvPr id="1049" name="Google Shape;1049;p58"/>
          <p:cNvSpPr txBox="1"/>
          <p:nvPr/>
        </p:nvSpPr>
        <p:spPr>
          <a:xfrm>
            <a:off x="531300" y="930713"/>
            <a:ext cx="8081400" cy="906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2300"/>
              <a:buFont typeface="Arial"/>
              <a:buNone/>
            </a:pPr>
            <a:r>
              <a:rPr lang="es-419" sz="2300">
                <a:solidFill>
                  <a:schemeClr val="dk1"/>
                </a:solidFill>
                <a:latin typeface="Montserrat"/>
                <a:ea typeface="Montserrat"/>
                <a:cs typeface="Montserrat"/>
                <a:sym typeface="Montserrat"/>
              </a:rPr>
              <a:t>Which image represents a </a:t>
            </a:r>
            <a:r>
              <a:rPr lang="es-419" sz="2300" b="1">
                <a:solidFill>
                  <a:schemeClr val="dk1"/>
                </a:solidFill>
                <a:latin typeface="Montserrat"/>
                <a:ea typeface="Montserrat"/>
                <a:cs typeface="Montserrat"/>
                <a:sym typeface="Montserrat"/>
              </a:rPr>
              <a:t>masculine </a:t>
            </a:r>
            <a:r>
              <a:rPr lang="es-419" sz="2300">
                <a:solidFill>
                  <a:schemeClr val="dk1"/>
                </a:solidFill>
                <a:latin typeface="Montserrat"/>
                <a:ea typeface="Montserrat"/>
                <a:cs typeface="Montserrat"/>
                <a:sym typeface="Montserrat"/>
              </a:rPr>
              <a:t>characteristic, and which represents a </a:t>
            </a:r>
            <a:r>
              <a:rPr lang="es-419" sz="2300" b="1">
                <a:solidFill>
                  <a:schemeClr val="dk1"/>
                </a:solidFill>
                <a:latin typeface="Montserrat"/>
                <a:ea typeface="Montserrat"/>
                <a:cs typeface="Montserrat"/>
                <a:sym typeface="Montserrat"/>
              </a:rPr>
              <a:t>feminine </a:t>
            </a:r>
            <a:r>
              <a:rPr lang="es-419" sz="2300">
                <a:solidFill>
                  <a:schemeClr val="dk1"/>
                </a:solidFill>
                <a:latin typeface="Montserrat"/>
                <a:ea typeface="Montserrat"/>
                <a:cs typeface="Montserrat"/>
                <a:sym typeface="Montserrat"/>
              </a:rPr>
              <a:t>characteristic?</a:t>
            </a:r>
            <a:endParaRPr sz="2100">
              <a:solidFill>
                <a:schemeClr val="dk1"/>
              </a:solidFill>
              <a:latin typeface="Montserrat"/>
              <a:ea typeface="Montserrat"/>
              <a:cs typeface="Montserrat"/>
              <a:sym typeface="Montserrat"/>
            </a:endParaRPr>
          </a:p>
        </p:txBody>
      </p:sp>
      <p:pic>
        <p:nvPicPr>
          <p:cNvPr id="1050" name="Google Shape;1050;p58"/>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1025625" y="2446415"/>
            <a:ext cx="2242122" cy="1861226"/>
          </a:xfrm>
          <a:prstGeom prst="rect">
            <a:avLst/>
          </a:prstGeom>
          <a:noFill/>
          <a:ln>
            <a:noFill/>
          </a:ln>
        </p:spPr>
      </p:pic>
      <p:pic>
        <p:nvPicPr>
          <p:cNvPr id="1051" name="Google Shape;1051;p58"/>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4074725" y="2571751"/>
            <a:ext cx="4078650" cy="1991125"/>
          </a:xfrm>
          <a:prstGeom prst="rect">
            <a:avLst/>
          </a:prstGeom>
          <a:noFill/>
          <a:ln>
            <a:noFill/>
          </a:ln>
        </p:spPr>
      </p:pic>
      <p:cxnSp>
        <p:nvCxnSpPr>
          <p:cNvPr id="1052" name="Google Shape;1052;p58"/>
          <p:cNvCxnSpPr/>
          <p:nvPr/>
        </p:nvCxnSpPr>
        <p:spPr>
          <a:xfrm flipH="1">
            <a:off x="2177725" y="2277825"/>
            <a:ext cx="6600" cy="608100"/>
          </a:xfrm>
          <a:prstGeom prst="straightConnector1">
            <a:avLst/>
          </a:prstGeom>
          <a:noFill/>
          <a:ln w="19050" cap="flat" cmpd="sng">
            <a:solidFill>
              <a:srgbClr val="000000"/>
            </a:solidFill>
            <a:prstDash val="solid"/>
            <a:round/>
            <a:headEnd type="none" w="med" len="med"/>
            <a:tailEnd type="triangle" w="med" len="med"/>
          </a:ln>
        </p:spPr>
      </p:cxnSp>
      <p:cxnSp>
        <p:nvCxnSpPr>
          <p:cNvPr id="1053" name="Google Shape;1053;p58"/>
          <p:cNvCxnSpPr/>
          <p:nvPr/>
        </p:nvCxnSpPr>
        <p:spPr>
          <a:xfrm>
            <a:off x="6554250" y="2346600"/>
            <a:ext cx="1200" cy="450300"/>
          </a:xfrm>
          <a:prstGeom prst="straightConnector1">
            <a:avLst/>
          </a:prstGeom>
          <a:noFill/>
          <a:ln w="19050" cap="flat" cmpd="sng">
            <a:solidFill>
              <a:srgbClr val="000000"/>
            </a:solidFill>
            <a:prstDash val="solid"/>
            <a:round/>
            <a:headEnd type="none" w="med" len="med"/>
            <a:tailEnd type="triangle" w="med" len="med"/>
          </a:ln>
        </p:spPr>
      </p:cxnSp>
      <p:sp>
        <p:nvSpPr>
          <p:cNvPr id="1054" name="Google Shape;1054;p58"/>
          <p:cNvSpPr/>
          <p:nvPr/>
        </p:nvSpPr>
        <p:spPr>
          <a:xfrm>
            <a:off x="1964425" y="1911325"/>
            <a:ext cx="433200" cy="438900"/>
          </a:xfrm>
          <a:prstGeom prst="ellipse">
            <a:avLst/>
          </a:prstGeom>
          <a:solidFill>
            <a:srgbClr val="08ABBC"/>
          </a:solidFill>
          <a:ln w="9525" cap="flat" cmpd="sng">
            <a:solidFill>
              <a:srgbClr val="00879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55" name="Google Shape;1055;p58"/>
          <p:cNvSpPr/>
          <p:nvPr/>
        </p:nvSpPr>
        <p:spPr>
          <a:xfrm>
            <a:off x="6338250" y="1911325"/>
            <a:ext cx="433200" cy="438900"/>
          </a:xfrm>
          <a:prstGeom prst="ellipse">
            <a:avLst/>
          </a:prstGeom>
          <a:solidFill>
            <a:srgbClr val="08ABBC"/>
          </a:solidFill>
          <a:ln w="9525" cap="flat" cmpd="sng">
            <a:solidFill>
              <a:srgbClr val="00879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56" name="Google Shape;1056;p58"/>
          <p:cNvSpPr txBox="1"/>
          <p:nvPr/>
        </p:nvSpPr>
        <p:spPr>
          <a:xfrm>
            <a:off x="1964425" y="1911325"/>
            <a:ext cx="433200" cy="446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419" sz="1800">
                <a:solidFill>
                  <a:srgbClr val="000000"/>
                </a:solidFill>
                <a:latin typeface="Roboto"/>
                <a:ea typeface="Roboto"/>
                <a:cs typeface="Roboto"/>
                <a:sym typeface="Roboto"/>
              </a:rPr>
              <a:t>1</a:t>
            </a:r>
            <a:endParaRPr sz="1800">
              <a:solidFill>
                <a:srgbClr val="000000"/>
              </a:solidFill>
              <a:latin typeface="Roboto"/>
              <a:ea typeface="Roboto"/>
              <a:cs typeface="Roboto"/>
              <a:sym typeface="Roboto"/>
            </a:endParaRPr>
          </a:p>
        </p:txBody>
      </p:sp>
      <p:sp>
        <p:nvSpPr>
          <p:cNvPr id="1057" name="Google Shape;1057;p58"/>
          <p:cNvSpPr txBox="1"/>
          <p:nvPr/>
        </p:nvSpPr>
        <p:spPr>
          <a:xfrm>
            <a:off x="6338250" y="1911325"/>
            <a:ext cx="433200" cy="446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419" sz="1800">
                <a:solidFill>
                  <a:srgbClr val="000000"/>
                </a:solidFill>
                <a:latin typeface="Roboto"/>
                <a:ea typeface="Roboto"/>
                <a:cs typeface="Roboto"/>
                <a:sym typeface="Roboto"/>
              </a:rPr>
              <a:t>2</a:t>
            </a:r>
            <a:endParaRPr sz="1800">
              <a:solidFill>
                <a:srgbClr val="000000"/>
              </a:solidFill>
              <a:latin typeface="Roboto"/>
              <a:ea typeface="Roboto"/>
              <a:cs typeface="Roboto"/>
              <a:sym typeface="Roboto"/>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061"/>
        <p:cNvGrpSpPr/>
        <p:nvPr/>
      </p:nvGrpSpPr>
      <p:grpSpPr>
        <a:xfrm>
          <a:off x="0" y="0"/>
          <a:ext cx="0" cy="0"/>
          <a:chOff x="0" y="0"/>
          <a:chExt cx="0" cy="0"/>
        </a:xfrm>
      </p:grpSpPr>
      <p:sp>
        <p:nvSpPr>
          <p:cNvPr id="1062" name="Google Shape;1062;p59"/>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3" name="Google Shape;1063;p59"/>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64" name="Google Shape;1064;p5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21088" y="4886781"/>
            <a:ext cx="1299044" cy="324761"/>
          </a:xfrm>
          <a:prstGeom prst="rect">
            <a:avLst/>
          </a:prstGeom>
          <a:noFill/>
          <a:ln>
            <a:noFill/>
          </a:ln>
        </p:spPr>
      </p:pic>
      <p:sp>
        <p:nvSpPr>
          <p:cNvPr id="1065" name="Google Shape;1065;p59"/>
          <p:cNvSpPr txBox="1">
            <a:spLocks noGrp="1"/>
          </p:cNvSpPr>
          <p:nvPr>
            <p:ph type="title"/>
          </p:nvPr>
        </p:nvSpPr>
        <p:spPr>
          <a:xfrm>
            <a:off x="552450" y="0"/>
            <a:ext cx="6001800" cy="707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SzPts val="2200"/>
              <a:buNone/>
            </a:pPr>
            <a:r>
              <a:rPr lang="es-419" sz="2200" b="1">
                <a:solidFill>
                  <a:srgbClr val="9645C0"/>
                </a:solidFill>
                <a:latin typeface="Montserrat"/>
                <a:ea typeface="Montserrat"/>
                <a:cs typeface="Montserrat"/>
                <a:sym typeface="Montserrat"/>
              </a:rPr>
              <a:t>Activity #2</a:t>
            </a:r>
            <a:endParaRPr sz="2200" b="1">
              <a:solidFill>
                <a:srgbClr val="9645C0"/>
              </a:solidFill>
              <a:latin typeface="Montserrat"/>
              <a:ea typeface="Montserrat"/>
              <a:cs typeface="Montserrat"/>
              <a:sym typeface="Montserrat"/>
            </a:endParaRPr>
          </a:p>
        </p:txBody>
      </p:sp>
      <p:pic>
        <p:nvPicPr>
          <p:cNvPr id="1066" name="Google Shape;1066;p5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1067" name="Google Shape;1067;p59"/>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sp>
        <p:nvSpPr>
          <p:cNvPr id="1068" name="Google Shape;1068;p59"/>
          <p:cNvSpPr txBox="1"/>
          <p:nvPr/>
        </p:nvSpPr>
        <p:spPr>
          <a:xfrm>
            <a:off x="3281550" y="897502"/>
            <a:ext cx="2064600" cy="447000"/>
          </a:xfrm>
          <a:prstGeom prst="rect">
            <a:avLst/>
          </a:prstGeom>
          <a:noFill/>
          <a:ln>
            <a:noFill/>
          </a:ln>
        </p:spPr>
        <p:txBody>
          <a:bodyPr spcFirstLastPara="1" wrap="square" lIns="60975" tIns="60975" rIns="60975" bIns="60975" anchor="t" anchorCtr="0">
            <a:spAutoFit/>
          </a:bodyPr>
          <a:lstStyle/>
          <a:p>
            <a:pPr marL="0" marR="0" lvl="0" indent="0" algn="l" rtl="0">
              <a:lnSpc>
                <a:spcPct val="115000"/>
              </a:lnSpc>
              <a:spcBef>
                <a:spcPts val="0"/>
              </a:spcBef>
              <a:spcAft>
                <a:spcPts val="0"/>
              </a:spcAft>
              <a:buClr>
                <a:srgbClr val="000000"/>
              </a:buClr>
              <a:buSzPts val="978"/>
              <a:buFont typeface="Arial"/>
              <a:buNone/>
            </a:pPr>
            <a:r>
              <a:rPr lang="es-419" sz="978" b="0" i="0" u="none" strike="noStrike" cap="none">
                <a:solidFill>
                  <a:srgbClr val="000000"/>
                </a:solidFill>
                <a:latin typeface="Arial"/>
                <a:ea typeface="Arial"/>
                <a:cs typeface="Arial"/>
                <a:sym typeface="Arial"/>
              </a:rPr>
              <a:t>Traditional male dress</a:t>
            </a:r>
            <a:endParaRPr sz="978"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978"/>
              <a:buFont typeface="Arial"/>
              <a:buNone/>
            </a:pPr>
            <a:r>
              <a:rPr lang="es-419" sz="978" b="0" i="0" u="none" strike="noStrike" cap="none">
                <a:solidFill>
                  <a:srgbClr val="000000"/>
                </a:solidFill>
                <a:latin typeface="Arial"/>
                <a:ea typeface="Arial"/>
                <a:cs typeface="Arial"/>
                <a:sym typeface="Arial"/>
              </a:rPr>
              <a:t>(Baranya, Hungary, 1920s)</a:t>
            </a:r>
            <a:endParaRPr sz="978" b="0" i="0" u="none" strike="noStrike" cap="none">
              <a:solidFill>
                <a:srgbClr val="000000"/>
              </a:solidFill>
              <a:latin typeface="Arial"/>
              <a:ea typeface="Arial"/>
              <a:cs typeface="Arial"/>
              <a:sym typeface="Arial"/>
            </a:endParaRPr>
          </a:p>
        </p:txBody>
      </p:sp>
      <p:pic>
        <p:nvPicPr>
          <p:cNvPr id="1069" name="Google Shape;1069;p59"/>
          <p:cNvPicPr preferRelativeResize="0"/>
          <p:nvPr/>
        </p:nvPicPr>
        <p:blipFill rotWithShape="1">
          <a:blip r:embed="rId6">
            <a:alphaModFix/>
          </a:blip>
          <a:srcRect/>
          <a:stretch/>
        </p:blipFill>
        <p:spPr>
          <a:xfrm>
            <a:off x="850103" y="897502"/>
            <a:ext cx="2412815" cy="3731157"/>
          </a:xfrm>
          <a:prstGeom prst="rect">
            <a:avLst/>
          </a:prstGeom>
          <a:noFill/>
          <a:ln>
            <a:noFill/>
          </a:ln>
        </p:spPr>
      </p:pic>
      <p:pic>
        <p:nvPicPr>
          <p:cNvPr id="1070" name="Google Shape;1070;p59"/>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4368379" y="1628480"/>
            <a:ext cx="3790495" cy="3000177"/>
          </a:xfrm>
          <a:prstGeom prst="rect">
            <a:avLst/>
          </a:prstGeom>
          <a:noFill/>
          <a:ln>
            <a:noFill/>
          </a:ln>
        </p:spPr>
      </p:pic>
      <p:sp>
        <p:nvSpPr>
          <p:cNvPr id="1071" name="Google Shape;1071;p59"/>
          <p:cNvSpPr txBox="1"/>
          <p:nvPr/>
        </p:nvSpPr>
        <p:spPr>
          <a:xfrm>
            <a:off x="5061764" y="1181618"/>
            <a:ext cx="3097200" cy="447000"/>
          </a:xfrm>
          <a:prstGeom prst="rect">
            <a:avLst/>
          </a:prstGeom>
          <a:noFill/>
          <a:ln>
            <a:noFill/>
          </a:ln>
        </p:spPr>
        <p:txBody>
          <a:bodyPr spcFirstLastPara="1" wrap="square" lIns="60975" tIns="60975" rIns="60975" bIns="60975" anchor="t" anchorCtr="0">
            <a:spAutoFit/>
          </a:bodyPr>
          <a:lstStyle/>
          <a:p>
            <a:pPr marL="0" marR="0" lvl="0" indent="0" algn="r" rtl="0">
              <a:lnSpc>
                <a:spcPct val="115000"/>
              </a:lnSpc>
              <a:spcBef>
                <a:spcPts val="0"/>
              </a:spcBef>
              <a:spcAft>
                <a:spcPts val="0"/>
              </a:spcAft>
              <a:buClr>
                <a:srgbClr val="000000"/>
              </a:buClr>
              <a:buSzPts val="978"/>
              <a:buFont typeface="Arial"/>
              <a:buNone/>
            </a:pPr>
            <a:r>
              <a:rPr lang="es-419" sz="978" b="0" i="0" u="none" strike="noStrike" cap="none">
                <a:solidFill>
                  <a:srgbClr val="000000"/>
                </a:solidFill>
                <a:latin typeface="Arial"/>
                <a:ea typeface="Arial"/>
                <a:cs typeface="Arial"/>
                <a:sym typeface="Arial"/>
              </a:rPr>
              <a:t>Amazons in battle. Greek relief</a:t>
            </a:r>
            <a:endParaRPr sz="978" b="0" i="0" u="none" strike="noStrike" cap="none">
              <a:solidFill>
                <a:srgbClr val="000000"/>
              </a:solidFill>
              <a:latin typeface="Arial"/>
              <a:ea typeface="Arial"/>
              <a:cs typeface="Arial"/>
              <a:sym typeface="Arial"/>
            </a:endParaRPr>
          </a:p>
          <a:p>
            <a:pPr marL="0" marR="0" lvl="0" indent="0" algn="r" rtl="0">
              <a:lnSpc>
                <a:spcPct val="115000"/>
              </a:lnSpc>
              <a:spcBef>
                <a:spcPts val="0"/>
              </a:spcBef>
              <a:spcAft>
                <a:spcPts val="0"/>
              </a:spcAft>
              <a:buClr>
                <a:srgbClr val="000000"/>
              </a:buClr>
              <a:buSzPts val="978"/>
              <a:buFont typeface="Arial"/>
              <a:buNone/>
            </a:pPr>
            <a:r>
              <a:rPr lang="es-419" sz="978" b="0" i="0" u="none" strike="noStrike" cap="none">
                <a:solidFill>
                  <a:srgbClr val="000000"/>
                </a:solidFill>
                <a:latin typeface="Arial"/>
                <a:ea typeface="Arial"/>
                <a:cs typeface="Arial"/>
                <a:sym typeface="Arial"/>
              </a:rPr>
              <a:t>(4th century BC. Künsthistorische Museum, Vienna)</a:t>
            </a:r>
            <a:endParaRPr sz="978" b="0" i="0" u="none" strike="noStrike" cap="none">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075"/>
        <p:cNvGrpSpPr/>
        <p:nvPr/>
      </p:nvGrpSpPr>
      <p:grpSpPr>
        <a:xfrm>
          <a:off x="0" y="0"/>
          <a:ext cx="0" cy="0"/>
          <a:chOff x="0" y="0"/>
          <a:chExt cx="0" cy="0"/>
        </a:xfrm>
      </p:grpSpPr>
      <p:sp>
        <p:nvSpPr>
          <p:cNvPr id="1076" name="Google Shape;1076;p60"/>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7" name="Google Shape;1077;p60"/>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78" name="Google Shape;1078;p6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21088" y="4886781"/>
            <a:ext cx="1299044" cy="324761"/>
          </a:xfrm>
          <a:prstGeom prst="rect">
            <a:avLst/>
          </a:prstGeom>
          <a:noFill/>
          <a:ln>
            <a:noFill/>
          </a:ln>
        </p:spPr>
      </p:pic>
      <p:sp>
        <p:nvSpPr>
          <p:cNvPr id="1079" name="Google Shape;1079;p60"/>
          <p:cNvSpPr txBox="1">
            <a:spLocks noGrp="1"/>
          </p:cNvSpPr>
          <p:nvPr>
            <p:ph type="title"/>
          </p:nvPr>
        </p:nvSpPr>
        <p:spPr>
          <a:xfrm>
            <a:off x="552450" y="0"/>
            <a:ext cx="6530400" cy="7071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SzPts val="2200"/>
              <a:buNone/>
            </a:pPr>
            <a:r>
              <a:rPr lang="es-419" sz="2200" b="1">
                <a:solidFill>
                  <a:srgbClr val="9645C0"/>
                </a:solidFill>
                <a:latin typeface="Montserrat"/>
                <a:ea typeface="Montserrat"/>
                <a:cs typeface="Montserrat"/>
                <a:sym typeface="Montserrat"/>
              </a:rPr>
              <a:t>Cultural and historical context of the genre</a:t>
            </a:r>
            <a:endParaRPr sz="2200" b="1">
              <a:solidFill>
                <a:srgbClr val="9645C0"/>
              </a:solidFill>
              <a:latin typeface="Montserrat"/>
              <a:ea typeface="Montserrat"/>
              <a:cs typeface="Montserrat"/>
              <a:sym typeface="Montserrat"/>
            </a:endParaRPr>
          </a:p>
        </p:txBody>
      </p:sp>
      <p:pic>
        <p:nvPicPr>
          <p:cNvPr id="1080" name="Google Shape;1080;p6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1081" name="Google Shape;1081;p60"/>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pic>
        <p:nvPicPr>
          <p:cNvPr id="1082" name="Google Shape;1082;p60"/>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1738449" y="1364013"/>
            <a:ext cx="5844474" cy="2939900"/>
          </a:xfrm>
          <a:prstGeom prst="rect">
            <a:avLst/>
          </a:prstGeom>
          <a:noFill/>
          <a:ln>
            <a:noFill/>
          </a:ln>
        </p:spPr>
      </p:pic>
      <p:sp>
        <p:nvSpPr>
          <p:cNvPr id="1083" name="Google Shape;1083;p60"/>
          <p:cNvSpPr txBox="1"/>
          <p:nvPr/>
        </p:nvSpPr>
        <p:spPr>
          <a:xfrm>
            <a:off x="1785163" y="682250"/>
            <a:ext cx="5751000" cy="7713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s-419" sz="2100" b="1" u="sng">
                <a:solidFill>
                  <a:srgbClr val="0097A7"/>
                </a:solidFill>
                <a:latin typeface="Roboto"/>
                <a:ea typeface="Roboto"/>
                <a:cs typeface="Roboto"/>
                <a:sym typeface="Roboto"/>
                <a:hlinkClick r:id="rId7">
                  <a:extLst>
                    <a:ext uri="{A12FA001-AC4F-418D-AE19-62706E023703}">
                      <ahyp:hlinkClr xmlns:ahyp="http://schemas.microsoft.com/office/drawing/2018/hyperlinkcolor" val="tx"/>
                    </a:ext>
                  </a:extLst>
                </a:hlinkClick>
              </a:rPr>
              <a:t>Map of gender-diverse cultures</a:t>
            </a:r>
            <a:endParaRPr sz="2100" b="1" i="0" u="none" strike="noStrike" cap="none">
              <a:solidFill>
                <a:srgbClr val="000000"/>
              </a:solidFill>
              <a:latin typeface="Roboto"/>
              <a:ea typeface="Roboto"/>
              <a:cs typeface="Roboto"/>
              <a:sym typeface="Roboto"/>
            </a:endParaRPr>
          </a:p>
        </p:txBody>
      </p:sp>
      <p:pic>
        <p:nvPicPr>
          <p:cNvPr id="1084" name="Google Shape;1084;p60" title="frame.png"/>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6633300" y="1304425"/>
            <a:ext cx="1000500" cy="990900"/>
          </a:xfrm>
          <a:prstGeom prst="roundRect">
            <a:avLst>
              <a:gd name="adj" fmla="val 16667"/>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088"/>
        <p:cNvGrpSpPr/>
        <p:nvPr/>
      </p:nvGrpSpPr>
      <p:grpSpPr>
        <a:xfrm>
          <a:off x="0" y="0"/>
          <a:ext cx="0" cy="0"/>
          <a:chOff x="0" y="0"/>
          <a:chExt cx="0" cy="0"/>
        </a:xfrm>
      </p:grpSpPr>
      <p:sp>
        <p:nvSpPr>
          <p:cNvPr id="1089" name="Google Shape;1089;p61"/>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0" name="Google Shape;1090;p61"/>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91" name="Google Shape;1091;p6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21088" y="4886781"/>
            <a:ext cx="1299044" cy="324761"/>
          </a:xfrm>
          <a:prstGeom prst="rect">
            <a:avLst/>
          </a:prstGeom>
          <a:noFill/>
          <a:ln>
            <a:noFill/>
          </a:ln>
        </p:spPr>
      </p:pic>
      <p:sp>
        <p:nvSpPr>
          <p:cNvPr id="1092" name="Google Shape;1092;p61"/>
          <p:cNvSpPr txBox="1">
            <a:spLocks noGrp="1"/>
          </p:cNvSpPr>
          <p:nvPr>
            <p:ph type="title"/>
          </p:nvPr>
        </p:nvSpPr>
        <p:spPr>
          <a:xfrm>
            <a:off x="552450" y="0"/>
            <a:ext cx="6766500" cy="707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SzPts val="2200"/>
              <a:buNone/>
            </a:pPr>
            <a:r>
              <a:rPr lang="es-419" sz="2200" b="1">
                <a:solidFill>
                  <a:srgbClr val="9645C0"/>
                </a:solidFill>
                <a:latin typeface="Montserrat"/>
                <a:ea typeface="Montserrat"/>
                <a:cs typeface="Montserrat"/>
                <a:sym typeface="Montserrat"/>
              </a:rPr>
              <a:t>Cultural and historical context of the genre</a:t>
            </a:r>
            <a:endParaRPr sz="2200" b="1">
              <a:solidFill>
                <a:srgbClr val="9645C0"/>
              </a:solidFill>
              <a:latin typeface="Montserrat"/>
              <a:ea typeface="Montserrat"/>
              <a:cs typeface="Montserrat"/>
              <a:sym typeface="Montserrat"/>
            </a:endParaRPr>
          </a:p>
        </p:txBody>
      </p:sp>
      <p:pic>
        <p:nvPicPr>
          <p:cNvPr id="1093" name="Google Shape;1093;p61"/>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1094" name="Google Shape;1094;p61"/>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pic>
        <p:nvPicPr>
          <p:cNvPr id="1095" name="Google Shape;1095;p61"/>
          <p:cNvPicPr preferRelativeResize="0"/>
          <p:nvPr/>
        </p:nvPicPr>
        <p:blipFill rotWithShape="1">
          <a:blip r:embed="rId6">
            <a:alphaModFix/>
          </a:blip>
          <a:srcRect/>
          <a:stretch/>
        </p:blipFill>
        <p:spPr>
          <a:xfrm>
            <a:off x="331900" y="1200888"/>
            <a:ext cx="4871600" cy="3181775"/>
          </a:xfrm>
          <a:prstGeom prst="rect">
            <a:avLst/>
          </a:prstGeom>
          <a:noFill/>
          <a:ln>
            <a:noFill/>
          </a:ln>
        </p:spPr>
      </p:pic>
      <p:sp>
        <p:nvSpPr>
          <p:cNvPr id="1096" name="Google Shape;1096;p61"/>
          <p:cNvSpPr txBox="1"/>
          <p:nvPr/>
        </p:nvSpPr>
        <p:spPr>
          <a:xfrm>
            <a:off x="5269798" y="2835775"/>
            <a:ext cx="3751500" cy="615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s-419" sz="1400" i="0" u="none" strike="noStrike" cap="none">
                <a:solidFill>
                  <a:srgbClr val="000000"/>
                </a:solidFill>
                <a:latin typeface="Roboto"/>
                <a:ea typeface="Roboto"/>
                <a:cs typeface="Roboto"/>
                <a:sym typeface="Roboto"/>
              </a:rPr>
              <a:t>George Catlin, "</a:t>
            </a:r>
            <a:r>
              <a:rPr lang="es-419" sz="1400" i="1" u="none" strike="noStrike" cap="none">
                <a:solidFill>
                  <a:srgbClr val="000000"/>
                </a:solidFill>
                <a:latin typeface="Roboto"/>
                <a:ea typeface="Roboto"/>
                <a:cs typeface="Roboto"/>
                <a:sym typeface="Roboto"/>
              </a:rPr>
              <a:t>Dance to the Berdache</a:t>
            </a:r>
            <a:r>
              <a:rPr lang="es-419" sz="1400" i="0" u="none" strike="noStrike" cap="none">
                <a:solidFill>
                  <a:srgbClr val="000000"/>
                </a:solidFill>
                <a:latin typeface="Roboto"/>
                <a:ea typeface="Roboto"/>
                <a:cs typeface="Roboto"/>
                <a:sym typeface="Roboto"/>
              </a:rPr>
              <a:t>" (1861-1869)</a:t>
            </a:r>
            <a:endParaRPr sz="1400" i="0" u="none" strike="noStrike" cap="none">
              <a:solidFill>
                <a:srgbClr val="000000"/>
              </a:solidFill>
              <a:latin typeface="Roboto"/>
              <a:ea typeface="Roboto"/>
              <a:cs typeface="Roboto"/>
              <a:sym typeface="Roboto"/>
            </a:endParaRPr>
          </a:p>
        </p:txBody>
      </p:sp>
      <p:sp>
        <p:nvSpPr>
          <p:cNvPr id="1097" name="Google Shape;1097;p61"/>
          <p:cNvSpPr txBox="1"/>
          <p:nvPr/>
        </p:nvSpPr>
        <p:spPr>
          <a:xfrm>
            <a:off x="5269800" y="2287038"/>
            <a:ext cx="3874200" cy="569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500"/>
              <a:buFont typeface="Arial"/>
              <a:buNone/>
            </a:pPr>
            <a:r>
              <a:rPr lang="es-419" sz="2500" b="1" i="0" u="none" strike="noStrike" cap="none">
                <a:solidFill>
                  <a:srgbClr val="000000"/>
                </a:solidFill>
                <a:latin typeface="Arial"/>
                <a:ea typeface="Arial"/>
                <a:cs typeface="Arial"/>
                <a:sym typeface="Arial"/>
              </a:rPr>
              <a:t>The </a:t>
            </a:r>
            <a:r>
              <a:rPr lang="es-419" sz="2500" b="1" i="1" u="none" strike="noStrike" cap="none">
                <a:solidFill>
                  <a:srgbClr val="000000"/>
                </a:solidFill>
                <a:latin typeface="Arial"/>
                <a:ea typeface="Arial"/>
                <a:cs typeface="Arial"/>
                <a:sym typeface="Arial"/>
              </a:rPr>
              <a:t>two spirits</a:t>
            </a:r>
            <a:r>
              <a:rPr lang="es-419" sz="2500" b="1" i="0" u="none" strike="noStrike" cap="none">
                <a:solidFill>
                  <a:srgbClr val="000000"/>
                </a:solidFill>
                <a:latin typeface="Arial"/>
                <a:ea typeface="Arial"/>
                <a:cs typeface="Arial"/>
                <a:sym typeface="Arial"/>
              </a:rPr>
              <a:t> gender</a:t>
            </a:r>
            <a:endParaRPr sz="1700" b="0" i="0" u="none" strike="noStrike" cap="none">
              <a:solidFill>
                <a:srgbClr val="000000"/>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101"/>
        <p:cNvGrpSpPr/>
        <p:nvPr/>
      </p:nvGrpSpPr>
      <p:grpSpPr>
        <a:xfrm>
          <a:off x="0" y="0"/>
          <a:ext cx="0" cy="0"/>
          <a:chOff x="0" y="0"/>
          <a:chExt cx="0" cy="0"/>
        </a:xfrm>
      </p:grpSpPr>
      <p:sp>
        <p:nvSpPr>
          <p:cNvPr id="1102" name="Google Shape;1102;p62"/>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3" name="Google Shape;1103;p62"/>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04" name="Google Shape;1104;p6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21088" y="4886781"/>
            <a:ext cx="1299044" cy="324761"/>
          </a:xfrm>
          <a:prstGeom prst="rect">
            <a:avLst/>
          </a:prstGeom>
          <a:noFill/>
          <a:ln>
            <a:noFill/>
          </a:ln>
        </p:spPr>
      </p:pic>
      <p:pic>
        <p:nvPicPr>
          <p:cNvPr id="1105" name="Google Shape;1105;p62"/>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1106" name="Google Shape;1106;p62"/>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pic>
        <p:nvPicPr>
          <p:cNvPr id="1107" name="Google Shape;1107;p62"/>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2915100" y="922043"/>
            <a:ext cx="2956379" cy="3695474"/>
          </a:xfrm>
          <a:prstGeom prst="rect">
            <a:avLst/>
          </a:prstGeom>
          <a:noFill/>
          <a:ln>
            <a:noFill/>
          </a:ln>
        </p:spPr>
      </p:pic>
      <p:sp>
        <p:nvSpPr>
          <p:cNvPr id="1108" name="Google Shape;1108;p62"/>
          <p:cNvSpPr txBox="1"/>
          <p:nvPr/>
        </p:nvSpPr>
        <p:spPr>
          <a:xfrm>
            <a:off x="5977111" y="4199193"/>
            <a:ext cx="2259300" cy="418200"/>
          </a:xfrm>
          <a:prstGeom prst="rect">
            <a:avLst/>
          </a:prstGeom>
          <a:noFill/>
          <a:ln>
            <a:noFill/>
          </a:ln>
        </p:spPr>
        <p:txBody>
          <a:bodyPr spcFirstLastPara="1" wrap="square" lIns="81575" tIns="81575" rIns="81575" bIns="81575" anchor="t" anchorCtr="0">
            <a:noAutofit/>
          </a:bodyPr>
          <a:lstStyle/>
          <a:p>
            <a:pPr marL="0" marR="0" lvl="0" indent="0" algn="l" rtl="0">
              <a:lnSpc>
                <a:spcPct val="100000"/>
              </a:lnSpc>
              <a:spcBef>
                <a:spcPts val="0"/>
              </a:spcBef>
              <a:spcAft>
                <a:spcPts val="0"/>
              </a:spcAft>
              <a:buClr>
                <a:srgbClr val="000000"/>
              </a:buClr>
              <a:buSzPts val="892"/>
              <a:buFont typeface="Arial"/>
              <a:buNone/>
            </a:pPr>
            <a:r>
              <a:rPr lang="es-419" sz="892" b="0" i="0" u="none" strike="noStrike" cap="none">
                <a:solidFill>
                  <a:srgbClr val="000000"/>
                </a:solidFill>
                <a:latin typeface="Arial"/>
                <a:ea typeface="Arial"/>
                <a:cs typeface="Arial"/>
                <a:sym typeface="Arial"/>
              </a:rPr>
              <a:t>Cover of Vogue Mexico and the muxes. - Vogue Mexico</a:t>
            </a:r>
            <a:endParaRPr sz="892" b="0" i="0" u="none" strike="noStrike" cap="none">
              <a:solidFill>
                <a:srgbClr val="000000"/>
              </a:solidFill>
              <a:latin typeface="Arial"/>
              <a:ea typeface="Arial"/>
              <a:cs typeface="Arial"/>
              <a:sym typeface="Arial"/>
            </a:endParaRPr>
          </a:p>
        </p:txBody>
      </p:sp>
      <p:sp>
        <p:nvSpPr>
          <p:cNvPr id="1109" name="Google Shape;1109;p62"/>
          <p:cNvSpPr txBox="1">
            <a:spLocks noGrp="1"/>
          </p:cNvSpPr>
          <p:nvPr>
            <p:ph type="title"/>
          </p:nvPr>
        </p:nvSpPr>
        <p:spPr>
          <a:xfrm>
            <a:off x="552450" y="0"/>
            <a:ext cx="6766500" cy="707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SzPts val="2200"/>
              <a:buNone/>
            </a:pPr>
            <a:r>
              <a:rPr lang="es-419" sz="2200" b="1">
                <a:solidFill>
                  <a:srgbClr val="9645C0"/>
                </a:solidFill>
                <a:latin typeface="Montserrat"/>
                <a:ea typeface="Montserrat"/>
                <a:cs typeface="Montserrat"/>
                <a:sym typeface="Montserrat"/>
              </a:rPr>
              <a:t>Cultural and historical context of the genre</a:t>
            </a:r>
            <a:endParaRPr sz="2200" b="1">
              <a:solidFill>
                <a:srgbClr val="9645C0"/>
              </a:solidFill>
              <a:latin typeface="Montserrat"/>
              <a:ea typeface="Montserrat"/>
              <a:cs typeface="Montserrat"/>
              <a:sym typeface="Montserrat"/>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113"/>
        <p:cNvGrpSpPr/>
        <p:nvPr/>
      </p:nvGrpSpPr>
      <p:grpSpPr>
        <a:xfrm>
          <a:off x="0" y="0"/>
          <a:ext cx="0" cy="0"/>
          <a:chOff x="0" y="0"/>
          <a:chExt cx="0" cy="0"/>
        </a:xfrm>
      </p:grpSpPr>
      <p:sp>
        <p:nvSpPr>
          <p:cNvPr id="1114" name="Google Shape;1114;p63"/>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5" name="Google Shape;1115;p63"/>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16" name="Google Shape;1116;p6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21088" y="4886781"/>
            <a:ext cx="1299044" cy="324761"/>
          </a:xfrm>
          <a:prstGeom prst="rect">
            <a:avLst/>
          </a:prstGeom>
          <a:noFill/>
          <a:ln>
            <a:noFill/>
          </a:ln>
        </p:spPr>
      </p:pic>
      <p:pic>
        <p:nvPicPr>
          <p:cNvPr id="1117" name="Google Shape;1117;p6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1118" name="Google Shape;1118;p63"/>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sp>
        <p:nvSpPr>
          <p:cNvPr id="1119" name="Google Shape;1119;p63"/>
          <p:cNvSpPr txBox="1">
            <a:spLocks noGrp="1"/>
          </p:cNvSpPr>
          <p:nvPr>
            <p:ph type="title"/>
          </p:nvPr>
        </p:nvSpPr>
        <p:spPr>
          <a:xfrm>
            <a:off x="552450" y="0"/>
            <a:ext cx="6766500" cy="707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SzPts val="2200"/>
              <a:buNone/>
            </a:pPr>
            <a:r>
              <a:rPr lang="es-419" sz="2200" b="1">
                <a:solidFill>
                  <a:srgbClr val="9645C0"/>
                </a:solidFill>
                <a:latin typeface="Montserrat"/>
                <a:ea typeface="Montserrat"/>
                <a:cs typeface="Montserrat"/>
                <a:sym typeface="Montserrat"/>
              </a:rPr>
              <a:t>Cultural and historical context of the genre</a:t>
            </a:r>
            <a:endParaRPr sz="2200" b="1">
              <a:solidFill>
                <a:srgbClr val="9645C0"/>
              </a:solidFill>
              <a:latin typeface="Montserrat"/>
              <a:ea typeface="Montserrat"/>
              <a:cs typeface="Montserrat"/>
              <a:sym typeface="Montserrat"/>
            </a:endParaRPr>
          </a:p>
        </p:txBody>
      </p:sp>
      <p:pic>
        <p:nvPicPr>
          <p:cNvPr id="1120" name="Google Shape;1120;p63"/>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376600" y="916050"/>
            <a:ext cx="3611548" cy="3450924"/>
          </a:xfrm>
          <a:prstGeom prst="rect">
            <a:avLst/>
          </a:prstGeom>
          <a:noFill/>
          <a:ln>
            <a:noFill/>
          </a:ln>
        </p:spPr>
      </p:pic>
      <p:sp>
        <p:nvSpPr>
          <p:cNvPr id="1121" name="Google Shape;1121;p63"/>
          <p:cNvSpPr txBox="1"/>
          <p:nvPr/>
        </p:nvSpPr>
        <p:spPr>
          <a:xfrm>
            <a:off x="3742275" y="958725"/>
            <a:ext cx="4525200" cy="7713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s-419" sz="2200" b="1">
                <a:latin typeface="Roboto"/>
                <a:ea typeface="Roboto"/>
                <a:cs typeface="Roboto"/>
                <a:sym typeface="Roboto"/>
              </a:rPr>
              <a:t>Gender, Sex, and Sexual Orientation Ontology (GSSO)</a:t>
            </a:r>
            <a:endParaRPr sz="2500" b="1" i="0" u="none" strike="noStrike" cap="none">
              <a:solidFill>
                <a:srgbClr val="000000"/>
              </a:solidFill>
              <a:latin typeface="Roboto"/>
              <a:ea typeface="Roboto"/>
              <a:cs typeface="Roboto"/>
              <a:sym typeface="Roboto"/>
            </a:endParaRPr>
          </a:p>
        </p:txBody>
      </p:sp>
      <p:pic>
        <p:nvPicPr>
          <p:cNvPr id="1122" name="Google Shape;1122;p63"/>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5033038" y="2975100"/>
            <a:ext cx="2877474" cy="1504400"/>
          </a:xfrm>
          <a:prstGeom prst="rect">
            <a:avLst/>
          </a:prstGeom>
          <a:noFill/>
          <a:ln>
            <a:noFill/>
          </a:ln>
        </p:spPr>
      </p:pic>
      <p:pic>
        <p:nvPicPr>
          <p:cNvPr id="1123" name="Google Shape;1123;p63" title="ontology.png"/>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5844375" y="1882425"/>
            <a:ext cx="1083000" cy="1092300"/>
          </a:xfrm>
          <a:prstGeom prst="roundRect">
            <a:avLst>
              <a:gd name="adj" fmla="val 16667"/>
            </a:avLst>
          </a:prstGeom>
          <a:noFill/>
          <a:ln>
            <a:noFill/>
          </a:ln>
        </p:spPr>
      </p:pic>
      <p:sp>
        <p:nvSpPr>
          <p:cNvPr id="1124" name="Google Shape;1124;p63"/>
          <p:cNvSpPr txBox="1"/>
          <p:nvPr/>
        </p:nvSpPr>
        <p:spPr>
          <a:xfrm>
            <a:off x="3988150" y="4083250"/>
            <a:ext cx="4666800" cy="654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500"/>
          </a:p>
          <a:p>
            <a:pPr marL="0" lvl="0" indent="0" algn="ctr" rtl="0">
              <a:spcBef>
                <a:spcPts val="0"/>
              </a:spcBef>
              <a:spcAft>
                <a:spcPts val="0"/>
              </a:spcAft>
              <a:buNone/>
            </a:pPr>
            <a:r>
              <a:rPr lang="es-419" sz="1500" u="sng">
                <a:solidFill>
                  <a:srgbClr val="0097A7"/>
                </a:solidFill>
                <a:hlinkClick r:id="rId9">
                  <a:extLst>
                    <a:ext uri="{A12FA001-AC4F-418D-AE19-62706E023703}">
                      <ahyp:hlinkClr xmlns:ahyp="http://schemas.microsoft.com/office/drawing/2018/hyperlinkcolor" val="tx"/>
                    </a:ext>
                  </a:extLst>
                </a:hlinkClick>
              </a:rPr>
              <a:t>https://bioportal.bioontology.org/ontologies/GSSO</a:t>
            </a:r>
            <a:r>
              <a:rPr lang="es-419" sz="1500"/>
              <a:t> </a:t>
            </a:r>
            <a:endParaRPr sz="150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128"/>
        <p:cNvGrpSpPr/>
        <p:nvPr/>
      </p:nvGrpSpPr>
      <p:grpSpPr>
        <a:xfrm>
          <a:off x="0" y="0"/>
          <a:ext cx="0" cy="0"/>
          <a:chOff x="0" y="0"/>
          <a:chExt cx="0" cy="0"/>
        </a:xfrm>
      </p:grpSpPr>
      <p:sp>
        <p:nvSpPr>
          <p:cNvPr id="1129" name="Google Shape;1129;p64"/>
          <p:cNvSpPr/>
          <p:nvPr/>
        </p:nvSpPr>
        <p:spPr>
          <a:xfrm>
            <a:off x="291650" y="808800"/>
            <a:ext cx="8615400" cy="2513700"/>
          </a:xfrm>
          <a:prstGeom prst="rect">
            <a:avLst/>
          </a:prstGeom>
          <a:noFill/>
          <a:ln w="9525" cap="flat" cmpd="sng">
            <a:solidFill>
              <a:srgbClr val="9645C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30" name="Google Shape;1130;p64"/>
          <p:cNvSpPr/>
          <p:nvPr/>
        </p:nvSpPr>
        <p:spPr>
          <a:xfrm>
            <a:off x="305775" y="3396200"/>
            <a:ext cx="8615400" cy="1330200"/>
          </a:xfrm>
          <a:prstGeom prst="rect">
            <a:avLst/>
          </a:prstGeom>
          <a:noFill/>
          <a:ln w="9525" cap="flat" cmpd="sng">
            <a:solidFill>
              <a:srgbClr val="9645C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31" name="Google Shape;1131;p64"/>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2" name="Google Shape;1132;p64"/>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33" name="Google Shape;1133;p6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21088" y="4886781"/>
            <a:ext cx="1299044" cy="324761"/>
          </a:xfrm>
          <a:prstGeom prst="rect">
            <a:avLst/>
          </a:prstGeom>
          <a:noFill/>
          <a:ln>
            <a:noFill/>
          </a:ln>
        </p:spPr>
      </p:pic>
      <p:sp>
        <p:nvSpPr>
          <p:cNvPr id="1134" name="Google Shape;1134;p64"/>
          <p:cNvSpPr txBox="1">
            <a:spLocks noGrp="1"/>
          </p:cNvSpPr>
          <p:nvPr>
            <p:ph type="title"/>
          </p:nvPr>
        </p:nvSpPr>
        <p:spPr>
          <a:xfrm>
            <a:off x="552450" y="0"/>
            <a:ext cx="6001800" cy="707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200"/>
              <a:buNone/>
            </a:pPr>
            <a:r>
              <a:rPr lang="es-419" sz="2200" b="1">
                <a:solidFill>
                  <a:srgbClr val="9645C0"/>
                </a:solidFill>
                <a:latin typeface="Montserrat"/>
                <a:ea typeface="Montserrat"/>
                <a:cs typeface="Montserrat"/>
                <a:sym typeface="Montserrat"/>
              </a:rPr>
              <a:t>Why does gender matter in health too?</a:t>
            </a:r>
            <a:endParaRPr sz="2200" b="1">
              <a:solidFill>
                <a:srgbClr val="9645C0"/>
              </a:solidFill>
              <a:latin typeface="Montserrat"/>
              <a:ea typeface="Montserrat"/>
              <a:cs typeface="Montserrat"/>
              <a:sym typeface="Montserrat"/>
            </a:endParaRPr>
          </a:p>
        </p:txBody>
      </p:sp>
      <p:pic>
        <p:nvPicPr>
          <p:cNvPr id="1135" name="Google Shape;1135;p64"/>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1136" name="Google Shape;1136;p64"/>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pic>
        <p:nvPicPr>
          <p:cNvPr id="1137" name="Google Shape;1137;p64"/>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340294" y="3468376"/>
            <a:ext cx="3816026" cy="1008275"/>
          </a:xfrm>
          <a:prstGeom prst="rect">
            <a:avLst/>
          </a:prstGeom>
          <a:noFill/>
          <a:ln>
            <a:noFill/>
          </a:ln>
        </p:spPr>
      </p:pic>
      <p:sp>
        <p:nvSpPr>
          <p:cNvPr id="1138" name="Google Shape;1138;p64"/>
          <p:cNvSpPr/>
          <p:nvPr/>
        </p:nvSpPr>
        <p:spPr>
          <a:xfrm>
            <a:off x="4292000" y="3575262"/>
            <a:ext cx="1020228" cy="966532"/>
          </a:xfrm>
          <a:custGeom>
            <a:avLst/>
            <a:gdLst/>
            <a:ahLst/>
            <a:cxnLst/>
            <a:rect l="l" t="t" r="r" b="b"/>
            <a:pathLst>
              <a:path w="4295698" h="4295698" extrusionOk="0">
                <a:moveTo>
                  <a:pt x="0" y="0"/>
                </a:moveTo>
                <a:lnTo>
                  <a:pt x="4295698" y="0"/>
                </a:lnTo>
                <a:lnTo>
                  <a:pt x="4295698" y="4295698"/>
                </a:lnTo>
                <a:lnTo>
                  <a:pt x="0" y="4295698"/>
                </a:lnTo>
                <a:lnTo>
                  <a:pt x="0" y="0"/>
                </a:lnTo>
                <a:close/>
              </a:path>
            </a:pathLst>
          </a:custGeom>
          <a:blipFill rotWithShape="1">
            <a:blip r:embed="rId7" cstate="screen">
              <a:alphaModFix/>
              <a:extLst>
                <a:ext uri="{28A0092B-C50C-407E-A947-70E740481C1C}">
                  <a14:useLocalDpi xmlns:a14="http://schemas.microsoft.com/office/drawing/2010/main"/>
                </a:ext>
              </a:extLst>
            </a:blip>
            <a:stretch>
              <a:fillRect/>
            </a:stretch>
          </a:blipFill>
          <a:ln>
            <a:noFill/>
          </a:ln>
        </p:spPr>
        <p:txBody>
          <a:bodyPr/>
          <a:lstStyle/>
          <a:p>
            <a:endParaRPr lang="es-ES"/>
          </a:p>
        </p:txBody>
      </p:sp>
      <p:sp>
        <p:nvSpPr>
          <p:cNvPr id="1139" name="Google Shape;1139;p64"/>
          <p:cNvSpPr txBox="1"/>
          <p:nvPr/>
        </p:nvSpPr>
        <p:spPr>
          <a:xfrm>
            <a:off x="313936" y="2067233"/>
            <a:ext cx="4945500" cy="12552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Clr>
                <a:schemeClr val="dk1"/>
              </a:buClr>
              <a:buSzPts val="1100"/>
              <a:buFont typeface="Arial"/>
              <a:buNone/>
            </a:pPr>
            <a:r>
              <a:rPr lang="es-419" sz="900" b="1">
                <a:solidFill>
                  <a:schemeClr val="dk1"/>
                </a:solidFill>
                <a:latin typeface="Montserrat"/>
                <a:ea typeface="Montserrat"/>
                <a:cs typeface="Montserrat"/>
                <a:sym typeface="Montserrat"/>
              </a:rPr>
              <a:t>Q.</a:t>
            </a:r>
            <a:r>
              <a:rPr lang="es-419" sz="900">
                <a:solidFill>
                  <a:schemeClr val="dk1"/>
                </a:solidFill>
                <a:latin typeface="Montserrat"/>
                <a:ea typeface="Montserrat"/>
                <a:cs typeface="Montserrat"/>
                <a:sym typeface="Montserrat"/>
              </a:rPr>
              <a:t> What is it that you haven't looked at properly when it comes to women?</a:t>
            </a:r>
            <a:endParaRPr sz="900">
              <a:solidFill>
                <a:schemeClr val="dk1"/>
              </a:solidFill>
              <a:latin typeface="Montserrat"/>
              <a:ea typeface="Montserrat"/>
              <a:cs typeface="Montserrat"/>
              <a:sym typeface="Montserrat"/>
            </a:endParaRPr>
          </a:p>
          <a:p>
            <a:pPr marL="0" lvl="0" indent="0" algn="just" rtl="0">
              <a:spcBef>
                <a:spcPts val="0"/>
              </a:spcBef>
              <a:spcAft>
                <a:spcPts val="0"/>
              </a:spcAft>
              <a:buClr>
                <a:schemeClr val="dk1"/>
              </a:buClr>
              <a:buSzPts val="1100"/>
              <a:buFont typeface="Arial"/>
              <a:buNone/>
            </a:pPr>
            <a:endParaRPr sz="900">
              <a:solidFill>
                <a:schemeClr val="dk1"/>
              </a:solidFill>
              <a:latin typeface="Montserrat"/>
              <a:ea typeface="Montserrat"/>
              <a:cs typeface="Montserrat"/>
              <a:sym typeface="Montserrat"/>
            </a:endParaRPr>
          </a:p>
          <a:p>
            <a:pPr marL="0" lvl="0" indent="0" algn="just" rtl="0">
              <a:spcBef>
                <a:spcPts val="0"/>
              </a:spcBef>
              <a:spcAft>
                <a:spcPts val="0"/>
              </a:spcAft>
              <a:buNone/>
            </a:pPr>
            <a:r>
              <a:rPr lang="es-419" sz="900" b="1">
                <a:solidFill>
                  <a:schemeClr val="dk1"/>
                </a:solidFill>
                <a:latin typeface="Montserrat"/>
                <a:ea typeface="Montserrat"/>
                <a:cs typeface="Montserrat"/>
                <a:sym typeface="Montserrat"/>
              </a:rPr>
              <a:t>A. </a:t>
            </a:r>
            <a:r>
              <a:rPr lang="es-419" sz="900">
                <a:solidFill>
                  <a:schemeClr val="dk1"/>
                </a:solidFill>
                <a:highlight>
                  <a:srgbClr val="FFFF00"/>
                </a:highlight>
                <a:latin typeface="Montserrat"/>
                <a:ea typeface="Montserrat"/>
                <a:cs typeface="Montserrat"/>
                <a:sym typeface="Montserrat"/>
              </a:rPr>
              <a:t>It's not that we don't do it properly. We do what we know, we do what the protocols say we have to do.</a:t>
            </a:r>
            <a:r>
              <a:rPr lang="es-419" sz="900">
                <a:solidFill>
                  <a:schemeClr val="dk1"/>
                </a:solidFill>
                <a:latin typeface="Montserrat"/>
                <a:ea typeface="Montserrat"/>
                <a:cs typeface="Montserrat"/>
                <a:sym typeface="Montserrat"/>
              </a:rPr>
              <a:t> So, exactly, as it hasn't been studied, I can't tell you what we don't do and, perhaps, what should be done. We need to study much more to see what needs to be done for women that isn't done for men, or vice versa. It's very important to listen to or ask about the needs of the people in front of us, because women's health needs and concerns may not be the same as men's.</a:t>
            </a:r>
            <a:endParaRPr sz="900">
              <a:solidFill>
                <a:schemeClr val="dk1"/>
              </a:solidFill>
              <a:latin typeface="Montserrat"/>
              <a:ea typeface="Montserrat"/>
              <a:cs typeface="Montserrat"/>
              <a:sym typeface="Montserrat"/>
            </a:endParaRPr>
          </a:p>
        </p:txBody>
      </p:sp>
      <p:pic>
        <p:nvPicPr>
          <p:cNvPr id="1140" name="Google Shape;1140;p64"/>
          <p:cNvPicPr preferRelativeResize="0"/>
          <p:nvPr/>
        </p:nvPicPr>
        <p:blipFill>
          <a:blip r:embed="rId8" cstate="screen">
            <a:alphaModFix/>
            <a:extLst>
              <a:ext uri="{28A0092B-C50C-407E-A947-70E740481C1C}">
                <a14:useLocalDpi xmlns:a14="http://schemas.microsoft.com/office/drawing/2010/main"/>
              </a:ext>
            </a:extLst>
          </a:blip>
          <a:stretch>
            <a:fillRect/>
          </a:stretch>
        </p:blipFill>
        <p:spPr>
          <a:xfrm>
            <a:off x="340759" y="848833"/>
            <a:ext cx="3941049" cy="1201625"/>
          </a:xfrm>
          <a:prstGeom prst="rect">
            <a:avLst/>
          </a:prstGeom>
          <a:noFill/>
          <a:ln>
            <a:noFill/>
          </a:ln>
        </p:spPr>
      </p:pic>
      <p:sp>
        <p:nvSpPr>
          <p:cNvPr id="1141" name="Google Shape;1141;p64"/>
          <p:cNvSpPr txBox="1"/>
          <p:nvPr/>
        </p:nvSpPr>
        <p:spPr>
          <a:xfrm>
            <a:off x="5305251" y="945533"/>
            <a:ext cx="3601800" cy="22719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None/>
            </a:pPr>
            <a:r>
              <a:rPr lang="es-419" sz="900" b="1">
                <a:solidFill>
                  <a:schemeClr val="dk1"/>
                </a:solidFill>
                <a:latin typeface="Montserrat"/>
                <a:ea typeface="Montserrat"/>
                <a:cs typeface="Montserrat"/>
                <a:sym typeface="Montserrat"/>
              </a:rPr>
              <a:t>Q.</a:t>
            </a:r>
            <a:r>
              <a:rPr lang="es-419" sz="900">
                <a:solidFill>
                  <a:schemeClr val="dk1"/>
                </a:solidFill>
                <a:latin typeface="Montserrat"/>
                <a:ea typeface="Montserrat"/>
                <a:cs typeface="Montserrat"/>
                <a:sym typeface="Montserrat"/>
              </a:rPr>
              <a:t> Are women listened to less during consultations? Are their words taken less seriously?</a:t>
            </a:r>
            <a:endParaRPr sz="900">
              <a:solidFill>
                <a:schemeClr val="dk1"/>
              </a:solidFill>
              <a:latin typeface="Montserrat"/>
              <a:ea typeface="Montserrat"/>
              <a:cs typeface="Montserrat"/>
              <a:sym typeface="Montserrat"/>
            </a:endParaRPr>
          </a:p>
          <a:p>
            <a:pPr marL="0" marR="0" lvl="0" indent="0" algn="just" rtl="0">
              <a:lnSpc>
                <a:spcPct val="100000"/>
              </a:lnSpc>
              <a:spcBef>
                <a:spcPts val="0"/>
              </a:spcBef>
              <a:spcAft>
                <a:spcPts val="0"/>
              </a:spcAft>
              <a:buNone/>
            </a:pPr>
            <a:endParaRPr sz="900">
              <a:solidFill>
                <a:schemeClr val="dk1"/>
              </a:solidFill>
              <a:latin typeface="Montserrat"/>
              <a:ea typeface="Montserrat"/>
              <a:cs typeface="Montserrat"/>
              <a:sym typeface="Montserrat"/>
            </a:endParaRPr>
          </a:p>
          <a:p>
            <a:pPr marL="0" marR="0" lvl="0" indent="0" algn="just" rtl="0">
              <a:lnSpc>
                <a:spcPct val="100000"/>
              </a:lnSpc>
              <a:spcBef>
                <a:spcPts val="0"/>
              </a:spcBef>
              <a:spcAft>
                <a:spcPts val="0"/>
              </a:spcAft>
              <a:buNone/>
            </a:pPr>
            <a:r>
              <a:rPr lang="es-419" sz="900" b="1">
                <a:solidFill>
                  <a:schemeClr val="dk1"/>
                </a:solidFill>
                <a:latin typeface="Montserrat"/>
                <a:ea typeface="Montserrat"/>
                <a:cs typeface="Montserrat"/>
                <a:sym typeface="Montserrat"/>
              </a:rPr>
              <a:t>A. </a:t>
            </a:r>
            <a:r>
              <a:rPr lang="es-419" sz="900">
                <a:solidFill>
                  <a:schemeClr val="dk1"/>
                </a:solidFill>
                <a:latin typeface="Montserrat"/>
                <a:ea typeface="Montserrat"/>
                <a:cs typeface="Montserrat"/>
                <a:sym typeface="Montserrat"/>
              </a:rPr>
              <a:t>There is also a problem of time and resources here: a consultation with a family doctor lasts eight, six or 15 minutes, and there is not enough time to listen to many things. I think women are generally not listened to very much. </a:t>
            </a:r>
            <a:endParaRPr sz="900">
              <a:solidFill>
                <a:schemeClr val="dk1"/>
              </a:solidFill>
              <a:latin typeface="Montserrat"/>
              <a:ea typeface="Montserrat"/>
              <a:cs typeface="Montserrat"/>
              <a:sym typeface="Montserrat"/>
            </a:endParaRPr>
          </a:p>
          <a:p>
            <a:pPr marL="0" marR="0" lvl="0" indent="0" algn="just" rtl="0">
              <a:lnSpc>
                <a:spcPct val="100000"/>
              </a:lnSpc>
              <a:spcBef>
                <a:spcPts val="0"/>
              </a:spcBef>
              <a:spcAft>
                <a:spcPts val="0"/>
              </a:spcAft>
              <a:buNone/>
            </a:pPr>
            <a:endParaRPr sz="900">
              <a:solidFill>
                <a:schemeClr val="dk1"/>
              </a:solidFill>
              <a:latin typeface="Montserrat"/>
              <a:ea typeface="Montserrat"/>
              <a:cs typeface="Montserrat"/>
              <a:sym typeface="Montserrat"/>
            </a:endParaRPr>
          </a:p>
          <a:p>
            <a:pPr marL="0" marR="0" lvl="0" indent="0" algn="just" rtl="0">
              <a:lnSpc>
                <a:spcPct val="100000"/>
              </a:lnSpc>
              <a:spcBef>
                <a:spcPts val="0"/>
              </a:spcBef>
              <a:spcAft>
                <a:spcPts val="0"/>
              </a:spcAft>
              <a:buNone/>
            </a:pPr>
            <a:r>
              <a:rPr lang="es-419" sz="900">
                <a:solidFill>
                  <a:schemeClr val="dk1"/>
                </a:solidFill>
                <a:latin typeface="Montserrat"/>
                <a:ea typeface="Montserrat"/>
                <a:cs typeface="Montserrat"/>
                <a:sym typeface="Montserrat"/>
              </a:rPr>
              <a:t>Women are the most disadvantaged group because their symptoms are not well studied and, as they don't fit in, we simply ignore them, attribute them to anxiety or misclassify them. I think that, in general, the lack of time and resources is going to harm everyone. </a:t>
            </a:r>
            <a:r>
              <a:rPr lang="es-419" sz="900">
                <a:solidFill>
                  <a:schemeClr val="dk1"/>
                </a:solidFill>
                <a:highlight>
                  <a:srgbClr val="FFFF00"/>
                </a:highlight>
                <a:latin typeface="Montserrat"/>
                <a:ea typeface="Montserrat"/>
                <a:cs typeface="Montserrat"/>
                <a:sym typeface="Montserrat"/>
              </a:rPr>
              <a:t>But I insist: the main problem is the fact that everyone is lumped together.</a:t>
            </a:r>
            <a:endParaRPr sz="900">
              <a:solidFill>
                <a:schemeClr val="dk1"/>
              </a:solidFill>
              <a:highlight>
                <a:srgbClr val="FFFF00"/>
              </a:highlight>
              <a:latin typeface="Montserrat"/>
              <a:ea typeface="Montserrat"/>
              <a:cs typeface="Montserrat"/>
              <a:sym typeface="Montserrat"/>
            </a:endParaRPr>
          </a:p>
        </p:txBody>
      </p:sp>
      <p:sp>
        <p:nvSpPr>
          <p:cNvPr id="1142" name="Google Shape;1142;p64"/>
          <p:cNvSpPr/>
          <p:nvPr/>
        </p:nvSpPr>
        <p:spPr>
          <a:xfrm>
            <a:off x="4292001" y="945533"/>
            <a:ext cx="1013261" cy="966675"/>
          </a:xfrm>
          <a:custGeom>
            <a:avLst/>
            <a:gdLst/>
            <a:ahLst/>
            <a:cxnLst/>
            <a:rect l="l" t="t" r="r" b="b"/>
            <a:pathLst>
              <a:path w="4658673" h="4658673" extrusionOk="0">
                <a:moveTo>
                  <a:pt x="0" y="0"/>
                </a:moveTo>
                <a:lnTo>
                  <a:pt x="4658673" y="0"/>
                </a:lnTo>
                <a:lnTo>
                  <a:pt x="4658673" y="4658673"/>
                </a:lnTo>
                <a:lnTo>
                  <a:pt x="0" y="4658673"/>
                </a:lnTo>
                <a:lnTo>
                  <a:pt x="0" y="0"/>
                </a:lnTo>
                <a:close/>
              </a:path>
            </a:pathLst>
          </a:custGeom>
          <a:blipFill rotWithShape="1">
            <a:blip r:embed="rId9" cstate="screen">
              <a:alphaModFix/>
              <a:extLst>
                <a:ext uri="{28A0092B-C50C-407E-A947-70E740481C1C}">
                  <a14:useLocalDpi xmlns:a14="http://schemas.microsoft.com/office/drawing/2010/main"/>
                </a:ext>
              </a:extLst>
            </a:blip>
            <a:stretch>
              <a:fillRect/>
            </a:stretch>
          </a:blipFill>
          <a:ln>
            <a:noFill/>
          </a:ln>
        </p:spPr>
        <p:txBody>
          <a:bodyPr/>
          <a:lstStyle/>
          <a:p>
            <a:endParaRPr lang="es-ES"/>
          </a:p>
        </p:txBody>
      </p:sp>
      <p:sp>
        <p:nvSpPr>
          <p:cNvPr id="1143" name="Google Shape;1143;p64"/>
          <p:cNvSpPr txBox="1"/>
          <p:nvPr/>
        </p:nvSpPr>
        <p:spPr>
          <a:xfrm>
            <a:off x="5305276" y="3468376"/>
            <a:ext cx="3601800" cy="12015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None/>
            </a:pPr>
            <a:r>
              <a:rPr lang="es-419" sz="900">
                <a:solidFill>
                  <a:schemeClr val="dk1"/>
                </a:solidFill>
                <a:latin typeface="Montserrat"/>
                <a:ea typeface="Montserrat"/>
                <a:cs typeface="Montserrat"/>
                <a:sym typeface="Montserrat"/>
              </a:rPr>
              <a:t>Thus, 67.7% of respondents think that women and men react differently to the same symptoms or disease. 49.7% of women surveyed say they usually wait for severe symptoms to see a doctor. 56.9% of respondents think that, in the face of the same disease/health problem, they are not heard and are not made the same effort for diagnosis and treatment as men.</a:t>
            </a:r>
            <a:endParaRPr sz="900">
              <a:solidFill>
                <a:schemeClr val="dk1"/>
              </a:solidFill>
              <a:latin typeface="Montserrat"/>
              <a:ea typeface="Montserrat"/>
              <a:cs typeface="Montserrat"/>
              <a:sym typeface="Montserrat"/>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147"/>
        <p:cNvGrpSpPr/>
        <p:nvPr/>
      </p:nvGrpSpPr>
      <p:grpSpPr>
        <a:xfrm>
          <a:off x="0" y="0"/>
          <a:ext cx="0" cy="0"/>
          <a:chOff x="0" y="0"/>
          <a:chExt cx="0" cy="0"/>
        </a:xfrm>
      </p:grpSpPr>
      <p:sp>
        <p:nvSpPr>
          <p:cNvPr id="1148" name="Google Shape;1148;p65"/>
          <p:cNvSpPr/>
          <p:nvPr/>
        </p:nvSpPr>
        <p:spPr>
          <a:xfrm flipH="1">
            <a:off x="0" y="0"/>
            <a:ext cx="9144000" cy="5143500"/>
          </a:xfrm>
          <a:prstGeom prst="rect">
            <a:avLst/>
          </a:prstGeom>
          <a:gradFill>
            <a:gsLst>
              <a:gs pos="0">
                <a:srgbClr val="9645C0"/>
              </a:gs>
              <a:gs pos="100000">
                <a:srgbClr val="4FC2C2"/>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65"/>
          <p:cNvSpPr txBox="1"/>
          <p:nvPr/>
        </p:nvSpPr>
        <p:spPr>
          <a:xfrm>
            <a:off x="1453050" y="1938863"/>
            <a:ext cx="6237900" cy="1262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5300">
                <a:solidFill>
                  <a:schemeClr val="lt1"/>
                </a:solidFill>
                <a:latin typeface="Montserrat"/>
                <a:ea typeface="Montserrat"/>
                <a:cs typeface="Montserrat"/>
                <a:sym typeface="Montserrat"/>
              </a:rPr>
              <a:t>Sex</a:t>
            </a:r>
            <a:endParaRPr sz="5300" i="1">
              <a:solidFill>
                <a:schemeClr val="lt1"/>
              </a:solidFill>
              <a:latin typeface="Montserrat"/>
              <a:ea typeface="Montserrat"/>
              <a:cs typeface="Montserrat"/>
              <a:sym typeface="Montserrat"/>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153"/>
        <p:cNvGrpSpPr/>
        <p:nvPr/>
      </p:nvGrpSpPr>
      <p:grpSpPr>
        <a:xfrm>
          <a:off x="0" y="0"/>
          <a:ext cx="0" cy="0"/>
          <a:chOff x="0" y="0"/>
          <a:chExt cx="0" cy="0"/>
        </a:xfrm>
      </p:grpSpPr>
      <p:sp>
        <p:nvSpPr>
          <p:cNvPr id="1154" name="Google Shape;1154;p66"/>
          <p:cNvSpPr/>
          <p:nvPr/>
        </p:nvSpPr>
        <p:spPr>
          <a:xfrm rot="5400000">
            <a:off x="7365228" y="0"/>
            <a:ext cx="1778700" cy="1778700"/>
          </a:xfrm>
          <a:prstGeom prst="diagStripe">
            <a:avLst>
              <a:gd name="adj" fmla="val 50000"/>
            </a:avLst>
          </a:prstGeom>
          <a:solidFill>
            <a:srgbClr val="EDFA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55" name="Google Shape;1155;p66"/>
          <p:cNvSpPr txBox="1"/>
          <p:nvPr/>
        </p:nvSpPr>
        <p:spPr>
          <a:xfrm rot="2700000">
            <a:off x="7215273" y="386217"/>
            <a:ext cx="2501461" cy="58378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1200" b="1">
                <a:solidFill>
                  <a:srgbClr val="198038"/>
                </a:solidFill>
                <a:latin typeface="Inter"/>
                <a:ea typeface="Inter"/>
                <a:cs typeface="Inter"/>
                <a:sym typeface="Inter"/>
              </a:rPr>
              <a:t>Do not edit</a:t>
            </a:r>
            <a:endParaRPr sz="1200" b="1">
              <a:solidFill>
                <a:srgbClr val="198038"/>
              </a:solidFill>
              <a:latin typeface="Inter"/>
              <a:ea typeface="Inter"/>
              <a:cs typeface="Inter"/>
              <a:sym typeface="Inter"/>
            </a:endParaRPr>
          </a:p>
          <a:p>
            <a:pPr marL="0" lvl="0" indent="0" algn="ctr" rtl="0">
              <a:spcBef>
                <a:spcPts val="0"/>
              </a:spcBef>
              <a:spcAft>
                <a:spcPts val="0"/>
              </a:spcAft>
              <a:buNone/>
            </a:pPr>
            <a:r>
              <a:rPr lang="es-419" sz="1200" u="sng">
                <a:solidFill>
                  <a:srgbClr val="198038"/>
                </a:solidFill>
                <a:latin typeface="Inter"/>
                <a:ea typeface="Inter"/>
                <a:cs typeface="Inter"/>
                <a:sym typeface="Inter"/>
                <a:hlinkClick r:id="rId3">
                  <a:extLst>
                    <a:ext uri="{A12FA001-AC4F-418D-AE19-62706E023703}">
                      <ahyp:hlinkClr xmlns:ahyp="http://schemas.microsoft.com/office/drawing/2018/hyperlinkcolor" val="tx"/>
                    </a:ext>
                  </a:extLst>
                </a:hlinkClick>
              </a:rPr>
              <a:t>How to change the design</a:t>
            </a:r>
            <a:endParaRPr sz="1200">
              <a:solidFill>
                <a:srgbClr val="198038"/>
              </a:solidFill>
              <a:latin typeface="Inter"/>
              <a:ea typeface="Inter"/>
              <a:cs typeface="Inter"/>
              <a:sym typeface="Inter"/>
            </a:endParaRPr>
          </a:p>
        </p:txBody>
      </p:sp>
      <p:pic>
        <p:nvPicPr>
          <p:cNvPr id="1156" name="Google Shape;1156;p66" descr="poll-type-id">
            <a:hlinkClick r:id="rId4"/>
          </p:cNvPr>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333520" y="1307027"/>
            <a:ext cx="1778772" cy="1778772"/>
          </a:xfrm>
          <a:prstGeom prst="rect">
            <a:avLst/>
          </a:prstGeom>
          <a:noFill/>
          <a:ln>
            <a:noFill/>
          </a:ln>
        </p:spPr>
      </p:pic>
      <p:sp>
        <p:nvSpPr>
          <p:cNvPr id="1157" name="Google Shape;1157;p66" descr="title-id"/>
          <p:cNvSpPr txBox="1"/>
          <p:nvPr/>
        </p:nvSpPr>
        <p:spPr>
          <a:xfrm>
            <a:off x="2334638" y="1320628"/>
            <a:ext cx="6364800" cy="1751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3600" b="1">
                <a:solidFill>
                  <a:srgbClr val="5B5B5B"/>
                </a:solidFill>
                <a:latin typeface="Inter"/>
                <a:ea typeface="Inter"/>
                <a:cs typeface="Inter"/>
                <a:sym typeface="Inter"/>
              </a:rPr>
              <a:t>What words would you use to define "sex"?</a:t>
            </a:r>
            <a:endParaRPr sz="3600" b="1">
              <a:solidFill>
                <a:srgbClr val="5B5B5B"/>
              </a:solidFill>
              <a:latin typeface="Inter"/>
              <a:ea typeface="Inter"/>
              <a:cs typeface="Inter"/>
              <a:sym typeface="Inter"/>
            </a:endParaRPr>
          </a:p>
        </p:txBody>
      </p:sp>
      <p:sp>
        <p:nvSpPr>
          <p:cNvPr id="1158" name="Google Shape;1158;p66"/>
          <p:cNvSpPr/>
          <p:nvPr/>
        </p:nvSpPr>
        <p:spPr>
          <a:xfrm>
            <a:off x="0" y="4365024"/>
            <a:ext cx="9144000" cy="778500"/>
          </a:xfrm>
          <a:prstGeom prst="rect">
            <a:avLst/>
          </a:prstGeom>
          <a:solidFill>
            <a:srgbClr val="1980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59" name="Google Shape;1159;p66"/>
          <p:cNvSpPr txBox="1"/>
          <p:nvPr/>
        </p:nvSpPr>
        <p:spPr>
          <a:xfrm>
            <a:off x="555866" y="4365024"/>
            <a:ext cx="6948300" cy="778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1200">
                <a:solidFill>
                  <a:srgbClr val="FFFFFF"/>
                </a:solidFill>
                <a:latin typeface="Inter"/>
                <a:ea typeface="Inter"/>
                <a:cs typeface="Inter"/>
                <a:sym typeface="Inter"/>
              </a:rPr>
              <a:t>Presenting with animations, GIFs or speaker notes? Enable our </a:t>
            </a:r>
            <a:r>
              <a:rPr lang="es-419" sz="1200" u="sng">
                <a:solidFill>
                  <a:srgbClr val="FFFFFF"/>
                </a:solidFill>
                <a:latin typeface="Inter"/>
                <a:ea typeface="Inter"/>
                <a:cs typeface="Inter"/>
                <a:sym typeface="Inter"/>
                <a:hlinkClick r:id="rId6">
                  <a:extLst>
                    <a:ext uri="{A12FA001-AC4F-418D-AE19-62706E023703}">
                      <ahyp:hlinkClr xmlns:ahyp="http://schemas.microsoft.com/office/drawing/2018/hyperlinkcolor" val="tx"/>
                    </a:ext>
                  </a:extLst>
                </a:hlinkClick>
              </a:rPr>
              <a:t>Chrome extension</a:t>
            </a:r>
            <a:endParaRPr sz="1200">
              <a:solidFill>
                <a:srgbClr val="FFFFFF"/>
              </a:solidFill>
              <a:latin typeface="Inter"/>
              <a:ea typeface="Inter"/>
              <a:cs typeface="Inter"/>
              <a:sym typeface="Inter"/>
            </a:endParaRPr>
          </a:p>
        </p:txBody>
      </p:sp>
      <p:pic>
        <p:nvPicPr>
          <p:cNvPr id="1160" name="Google Shape;1160;p66"/>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222347" y="4643089"/>
            <a:ext cx="222347" cy="222347"/>
          </a:xfrm>
          <a:prstGeom prst="rect">
            <a:avLst/>
          </a:prstGeom>
          <a:noFill/>
          <a:ln>
            <a:noFill/>
          </a:ln>
        </p:spPr>
      </p:pic>
      <p:pic>
        <p:nvPicPr>
          <p:cNvPr id="1161" name="Google Shape;1161;p66" descr="logo-id">
            <a:hlinkClick r:id="rId8"/>
          </p:cNvPr>
          <p:cNvPicPr preferRelativeResize="0"/>
          <p:nvPr/>
        </p:nvPicPr>
        <p:blipFill>
          <a:blip r:embed="rId9" cstate="screen">
            <a:alphaModFix/>
            <a:extLst>
              <a:ext uri="{28A0092B-C50C-407E-A947-70E740481C1C}">
                <a14:useLocalDpi xmlns:a14="http://schemas.microsoft.com/office/drawing/2010/main"/>
              </a:ext>
            </a:extLst>
          </a:blip>
          <a:stretch>
            <a:fillRect/>
          </a:stretch>
        </p:blipFill>
        <p:spPr>
          <a:xfrm>
            <a:off x="7921094" y="4476329"/>
            <a:ext cx="1111733" cy="55586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pic>
        <p:nvPicPr>
          <p:cNvPr id="195" name="Google Shape;195;p22" descr="A picture containing tree, outdoor, city, mountain&#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981056"/>
            <a:ext cx="9144003" cy="6858000"/>
          </a:xfrm>
          <a:prstGeom prst="rect">
            <a:avLst/>
          </a:prstGeom>
          <a:noFill/>
          <a:ln>
            <a:noFill/>
          </a:ln>
        </p:spPr>
      </p:pic>
      <p:sp>
        <p:nvSpPr>
          <p:cNvPr id="196" name="Google Shape;196;p22"/>
          <p:cNvSpPr txBox="1"/>
          <p:nvPr/>
        </p:nvSpPr>
        <p:spPr>
          <a:xfrm>
            <a:off x="1061308" y="1106548"/>
            <a:ext cx="7432800" cy="600000"/>
          </a:xfrm>
          <a:prstGeom prst="rect">
            <a:avLst/>
          </a:prstGeom>
          <a:noFill/>
          <a:ln>
            <a:noFill/>
          </a:ln>
        </p:spPr>
        <p:txBody>
          <a:bodyPr spcFirstLastPara="1" wrap="square" lIns="51425" tIns="25700" rIns="51425" bIns="25700" anchor="ctr" anchorCtr="0">
            <a:noAutofit/>
          </a:bodyPr>
          <a:lstStyle/>
          <a:p>
            <a:pPr marL="0" marR="0" lvl="0" indent="0" algn="ctr" rtl="0">
              <a:lnSpc>
                <a:spcPct val="90000"/>
              </a:lnSpc>
              <a:spcBef>
                <a:spcPts val="0"/>
              </a:spcBef>
              <a:spcAft>
                <a:spcPts val="0"/>
              </a:spcAft>
              <a:buClr>
                <a:srgbClr val="FFFFFF"/>
              </a:buClr>
              <a:buSzPts val="3300"/>
              <a:buFont typeface="Calibri"/>
              <a:buNone/>
            </a:pPr>
            <a:r>
              <a:rPr lang="es-419" sz="3300" b="1">
                <a:solidFill>
                  <a:srgbClr val="FFFFFF"/>
                </a:solidFill>
                <a:latin typeface="Calibri"/>
                <a:ea typeface="Calibri"/>
                <a:cs typeface="Calibri"/>
                <a:sym typeface="Calibri"/>
              </a:rPr>
              <a:t>Bienvenidos al BSC</a:t>
            </a:r>
            <a:endParaRPr sz="8600" b="1" i="0" u="none" strike="noStrike" cap="none">
              <a:solidFill>
                <a:srgbClr val="FFFFFF"/>
              </a:solidFill>
              <a:latin typeface="Calibri"/>
              <a:ea typeface="Calibri"/>
              <a:cs typeface="Calibri"/>
              <a:sym typeface="Calibri"/>
            </a:endParaRPr>
          </a:p>
        </p:txBody>
      </p:sp>
      <p:pic>
        <p:nvPicPr>
          <p:cNvPr id="197" name="Google Shape;197;p22" descr="Texto&#10;&#10;Descripción generada automáticamente con confianza media"/>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572692" y="257968"/>
            <a:ext cx="2410097" cy="600171"/>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165"/>
        <p:cNvGrpSpPr/>
        <p:nvPr/>
      </p:nvGrpSpPr>
      <p:grpSpPr>
        <a:xfrm>
          <a:off x="0" y="0"/>
          <a:ext cx="0" cy="0"/>
          <a:chOff x="0" y="0"/>
          <a:chExt cx="0" cy="0"/>
        </a:xfrm>
      </p:grpSpPr>
      <p:sp>
        <p:nvSpPr>
          <p:cNvPr id="1166" name="Google Shape;1166;p67"/>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7" name="Google Shape;1167;p67"/>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68" name="Google Shape;1168;p6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21088" y="4886781"/>
            <a:ext cx="1299044" cy="324761"/>
          </a:xfrm>
          <a:prstGeom prst="rect">
            <a:avLst/>
          </a:prstGeom>
          <a:noFill/>
          <a:ln>
            <a:noFill/>
          </a:ln>
        </p:spPr>
      </p:pic>
      <p:sp>
        <p:nvSpPr>
          <p:cNvPr id="1169" name="Google Shape;1169;p67"/>
          <p:cNvSpPr txBox="1">
            <a:spLocks noGrp="1"/>
          </p:cNvSpPr>
          <p:nvPr>
            <p:ph type="title"/>
          </p:nvPr>
        </p:nvSpPr>
        <p:spPr>
          <a:xfrm>
            <a:off x="552450" y="0"/>
            <a:ext cx="6001800" cy="707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200"/>
              <a:buNone/>
            </a:pPr>
            <a:r>
              <a:rPr lang="es-419" sz="2200" b="1">
                <a:solidFill>
                  <a:srgbClr val="9645C0"/>
                </a:solidFill>
                <a:latin typeface="Montserrat"/>
                <a:ea typeface="Montserrat"/>
                <a:cs typeface="Montserrat"/>
                <a:sym typeface="Montserrat"/>
              </a:rPr>
              <a:t>What is Sex?</a:t>
            </a:r>
            <a:endParaRPr sz="2200" b="1">
              <a:solidFill>
                <a:srgbClr val="9645C0"/>
              </a:solidFill>
              <a:latin typeface="Montserrat"/>
              <a:ea typeface="Montserrat"/>
              <a:cs typeface="Montserrat"/>
              <a:sym typeface="Montserrat"/>
            </a:endParaRPr>
          </a:p>
        </p:txBody>
      </p:sp>
      <p:pic>
        <p:nvPicPr>
          <p:cNvPr id="1170" name="Google Shape;1170;p67"/>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1171" name="Google Shape;1171;p67"/>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pic>
        <p:nvPicPr>
          <p:cNvPr id="1172" name="Google Shape;1172;p67"/>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014034" y="936488"/>
            <a:ext cx="2535824" cy="3324747"/>
          </a:xfrm>
          <a:prstGeom prst="rect">
            <a:avLst/>
          </a:prstGeom>
          <a:noFill/>
          <a:ln>
            <a:noFill/>
          </a:ln>
        </p:spPr>
      </p:pic>
      <p:sp>
        <p:nvSpPr>
          <p:cNvPr id="1173" name="Google Shape;1173;p67"/>
          <p:cNvSpPr txBox="1"/>
          <p:nvPr/>
        </p:nvSpPr>
        <p:spPr>
          <a:xfrm>
            <a:off x="601100" y="3955677"/>
            <a:ext cx="4694400" cy="497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s-419" sz="900" i="1" u="none" strike="noStrike" cap="none">
                <a:solidFill>
                  <a:srgbClr val="008792"/>
                </a:solidFill>
                <a:latin typeface="Roboto"/>
                <a:ea typeface="Roboto"/>
                <a:cs typeface="Roboto"/>
                <a:sym typeface="Roboto"/>
              </a:rPr>
              <a:t>CIHR Institute of Gender &amp; Health. What Is Gender? What Is Sex? 2020.</a:t>
            </a:r>
            <a:endParaRPr sz="900" i="1" u="none" strike="noStrike" cap="none">
              <a:solidFill>
                <a:srgbClr val="008792"/>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900"/>
              <a:buFont typeface="Arial"/>
              <a:buNone/>
            </a:pPr>
            <a:r>
              <a:rPr lang="es-419" sz="800">
                <a:latin typeface="Roboto"/>
                <a:ea typeface="Roboto"/>
                <a:cs typeface="Roboto"/>
                <a:sym typeface="Roboto"/>
              </a:rPr>
              <a:t>Source</a:t>
            </a:r>
            <a:r>
              <a:rPr lang="es-419" sz="900" i="0" u="none" strike="noStrike" cap="none">
                <a:solidFill>
                  <a:srgbClr val="008792"/>
                </a:solidFill>
                <a:latin typeface="Roboto"/>
                <a:ea typeface="Roboto"/>
                <a:cs typeface="Roboto"/>
                <a:sym typeface="Roboto"/>
              </a:rPr>
              <a:t>:</a:t>
            </a:r>
            <a:r>
              <a:rPr lang="es-419" sz="900" i="0" u="none" strike="noStrike" cap="none">
                <a:solidFill>
                  <a:srgbClr val="008792"/>
                </a:solidFill>
                <a:uFill>
                  <a:noFill/>
                </a:uFill>
                <a:latin typeface="Roboto"/>
                <a:ea typeface="Roboto"/>
                <a:cs typeface="Roboto"/>
                <a:sym typeface="Roboto"/>
                <a:hlinkClick r:id="rId7">
                  <a:extLst>
                    <a:ext uri="{A12FA001-AC4F-418D-AE19-62706E023703}">
                      <ahyp:hlinkClr xmlns:ahyp="http://schemas.microsoft.com/office/drawing/2018/hyperlinkcolor" val="tx"/>
                    </a:ext>
                  </a:extLst>
                </a:hlinkClick>
              </a:rPr>
              <a:t> </a:t>
            </a:r>
            <a:r>
              <a:rPr lang="es-419" sz="900" i="0" u="sng" strike="noStrike" cap="none">
                <a:solidFill>
                  <a:srgbClr val="008792"/>
                </a:solidFill>
                <a:latin typeface="Roboto"/>
                <a:ea typeface="Roboto"/>
                <a:cs typeface="Roboto"/>
                <a:sym typeface="Roboto"/>
                <a:hlinkClick r:id="rId7">
                  <a:extLst>
                    <a:ext uri="{A12FA001-AC4F-418D-AE19-62706E023703}">
                      <ahyp:hlinkClr xmlns:ahyp="http://schemas.microsoft.com/office/drawing/2018/hyperlinkcolor" val="tx"/>
                    </a:ext>
                  </a:extLst>
                </a:hlinkClick>
              </a:rPr>
              <a:t>https://cihr-irsc.gc.ca/e/48642.html</a:t>
            </a:r>
            <a:endParaRPr sz="900" i="1" u="none" strike="noStrike" cap="none">
              <a:solidFill>
                <a:srgbClr val="008792"/>
              </a:solidFill>
              <a:latin typeface="Roboto"/>
              <a:ea typeface="Roboto"/>
              <a:cs typeface="Roboto"/>
              <a:sym typeface="Roboto"/>
            </a:endParaRPr>
          </a:p>
        </p:txBody>
      </p:sp>
      <p:sp>
        <p:nvSpPr>
          <p:cNvPr id="1174" name="Google Shape;1174;p67"/>
          <p:cNvSpPr txBox="1"/>
          <p:nvPr/>
        </p:nvSpPr>
        <p:spPr>
          <a:xfrm>
            <a:off x="601100" y="930278"/>
            <a:ext cx="5140200" cy="2805300"/>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0"/>
              </a:spcBef>
              <a:spcAft>
                <a:spcPts val="0"/>
              </a:spcAft>
              <a:buClr>
                <a:srgbClr val="000000"/>
              </a:buClr>
              <a:buSzPts val="1500"/>
              <a:buFont typeface="Arial"/>
              <a:buNone/>
            </a:pPr>
            <a:r>
              <a:rPr lang="es-419" sz="1500">
                <a:solidFill>
                  <a:srgbClr val="008792"/>
                </a:solidFill>
                <a:latin typeface="Montserrat"/>
                <a:ea typeface="Montserrat"/>
                <a:cs typeface="Montserrat"/>
                <a:sym typeface="Montserrat"/>
              </a:rPr>
              <a:t>Sex refers to a set of </a:t>
            </a:r>
            <a:r>
              <a:rPr lang="es-419" sz="1500" b="1">
                <a:solidFill>
                  <a:srgbClr val="008792"/>
                </a:solidFill>
                <a:latin typeface="Montserrat"/>
                <a:ea typeface="Montserrat"/>
                <a:cs typeface="Montserrat"/>
                <a:sym typeface="Montserrat"/>
              </a:rPr>
              <a:t>biological attributes</a:t>
            </a:r>
            <a:r>
              <a:rPr lang="es-419" sz="1500">
                <a:solidFill>
                  <a:srgbClr val="008792"/>
                </a:solidFill>
                <a:latin typeface="Montserrat"/>
                <a:ea typeface="Montserrat"/>
                <a:cs typeface="Montserrat"/>
                <a:sym typeface="Montserrat"/>
              </a:rPr>
              <a:t> in humans and animals. It is primarily associated with physical and physiological features including </a:t>
            </a:r>
            <a:r>
              <a:rPr lang="es-419" sz="1500" b="1">
                <a:solidFill>
                  <a:srgbClr val="008792"/>
                </a:solidFill>
                <a:latin typeface="Montserrat"/>
                <a:ea typeface="Montserrat"/>
                <a:cs typeface="Montserrat"/>
                <a:sym typeface="Montserrat"/>
              </a:rPr>
              <a:t>chromosomes, gene expression, hormone levels and function, and reproductive/sexual anatomy</a:t>
            </a:r>
            <a:r>
              <a:rPr lang="es-419" sz="1500">
                <a:solidFill>
                  <a:srgbClr val="008792"/>
                </a:solidFill>
                <a:latin typeface="Montserrat"/>
                <a:ea typeface="Montserrat"/>
                <a:cs typeface="Montserrat"/>
                <a:sym typeface="Montserrat"/>
              </a:rPr>
              <a:t>. Sex is usually categorised as </a:t>
            </a:r>
            <a:r>
              <a:rPr lang="es-419" sz="1500" b="1">
                <a:solidFill>
                  <a:srgbClr val="FF5B7F"/>
                </a:solidFill>
                <a:latin typeface="Montserrat"/>
                <a:ea typeface="Montserrat"/>
                <a:cs typeface="Montserrat"/>
                <a:sym typeface="Montserrat"/>
              </a:rPr>
              <a:t>female or male</a:t>
            </a:r>
            <a:r>
              <a:rPr lang="es-419" sz="1500">
                <a:solidFill>
                  <a:srgbClr val="008792"/>
                </a:solidFill>
                <a:latin typeface="Montserrat"/>
                <a:ea typeface="Montserrat"/>
                <a:cs typeface="Montserrat"/>
                <a:sym typeface="Montserrat"/>
              </a:rPr>
              <a:t> but </a:t>
            </a:r>
            <a:r>
              <a:rPr lang="es-419" sz="1500" b="1">
                <a:solidFill>
                  <a:srgbClr val="008792"/>
                </a:solidFill>
                <a:latin typeface="Montserrat"/>
                <a:ea typeface="Montserrat"/>
                <a:cs typeface="Montserrat"/>
                <a:sym typeface="Montserrat"/>
              </a:rPr>
              <a:t>there is variation in the biological attributes</a:t>
            </a:r>
            <a:r>
              <a:rPr lang="es-419" sz="1500">
                <a:solidFill>
                  <a:srgbClr val="008792"/>
                </a:solidFill>
                <a:latin typeface="Montserrat"/>
                <a:ea typeface="Montserrat"/>
                <a:cs typeface="Montserrat"/>
                <a:sym typeface="Montserrat"/>
              </a:rPr>
              <a:t> that comprise sex and how those attributes are expressed.</a:t>
            </a:r>
            <a:endParaRPr sz="1500" i="1">
              <a:solidFill>
                <a:srgbClr val="008792"/>
              </a:solidFill>
              <a:latin typeface="Montserrat"/>
              <a:ea typeface="Montserrat"/>
              <a:cs typeface="Montserrat"/>
              <a:sym typeface="Montserrat"/>
            </a:endParaRPr>
          </a:p>
          <a:p>
            <a:pPr marL="0" lvl="0" indent="0" algn="just" rtl="0">
              <a:lnSpc>
                <a:spcPct val="115000"/>
              </a:lnSpc>
              <a:spcBef>
                <a:spcPts val="0"/>
              </a:spcBef>
              <a:spcAft>
                <a:spcPts val="0"/>
              </a:spcAft>
              <a:buClr>
                <a:srgbClr val="000000"/>
              </a:buClr>
              <a:buSzPts val="1100"/>
              <a:buFont typeface="Arial"/>
              <a:buNone/>
            </a:pPr>
            <a:endParaRPr sz="1500">
              <a:solidFill>
                <a:srgbClr val="008792"/>
              </a:solidFill>
              <a:latin typeface="Roboto"/>
              <a:ea typeface="Roboto"/>
              <a:cs typeface="Roboto"/>
              <a:sym typeface="Roboto"/>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178"/>
        <p:cNvGrpSpPr/>
        <p:nvPr/>
      </p:nvGrpSpPr>
      <p:grpSpPr>
        <a:xfrm>
          <a:off x="0" y="0"/>
          <a:ext cx="0" cy="0"/>
          <a:chOff x="0" y="0"/>
          <a:chExt cx="0" cy="0"/>
        </a:xfrm>
      </p:grpSpPr>
      <p:sp>
        <p:nvSpPr>
          <p:cNvPr id="1179" name="Google Shape;1179;p68"/>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0" name="Google Shape;1180;p68"/>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81" name="Google Shape;1181;p6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21088" y="4886781"/>
            <a:ext cx="1299044" cy="324761"/>
          </a:xfrm>
          <a:prstGeom prst="rect">
            <a:avLst/>
          </a:prstGeom>
          <a:noFill/>
          <a:ln>
            <a:noFill/>
          </a:ln>
        </p:spPr>
      </p:pic>
      <p:sp>
        <p:nvSpPr>
          <p:cNvPr id="1182" name="Google Shape;1182;p68"/>
          <p:cNvSpPr txBox="1">
            <a:spLocks noGrp="1"/>
          </p:cNvSpPr>
          <p:nvPr>
            <p:ph type="title"/>
          </p:nvPr>
        </p:nvSpPr>
        <p:spPr>
          <a:xfrm>
            <a:off x="552450" y="0"/>
            <a:ext cx="6001800" cy="707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200"/>
              <a:buNone/>
            </a:pPr>
            <a:r>
              <a:rPr lang="es-419" sz="2200" b="1">
                <a:solidFill>
                  <a:srgbClr val="9645C0"/>
                </a:solidFill>
                <a:latin typeface="Montserrat"/>
                <a:ea typeface="Montserrat"/>
                <a:cs typeface="Montserrat"/>
                <a:sym typeface="Montserrat"/>
              </a:rPr>
              <a:t>Is sex binary?</a:t>
            </a:r>
            <a:endParaRPr sz="2200" b="1">
              <a:solidFill>
                <a:srgbClr val="9645C0"/>
              </a:solidFill>
              <a:latin typeface="Montserrat"/>
              <a:ea typeface="Montserrat"/>
              <a:cs typeface="Montserrat"/>
              <a:sym typeface="Montserrat"/>
            </a:endParaRPr>
          </a:p>
        </p:txBody>
      </p:sp>
      <p:pic>
        <p:nvPicPr>
          <p:cNvPr id="1183" name="Google Shape;1183;p68"/>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1184" name="Google Shape;1184;p68"/>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pic>
        <p:nvPicPr>
          <p:cNvPr id="1185" name="Google Shape;1185;p68"/>
          <p:cNvPicPr preferRelativeResize="0"/>
          <p:nvPr/>
        </p:nvPicPr>
        <p:blipFill rotWithShape="1">
          <a:blip r:embed="rId6" cstate="screen">
            <a:alphaModFix/>
            <a:extLst>
              <a:ext uri="{28A0092B-C50C-407E-A947-70E740481C1C}">
                <a14:useLocalDpi xmlns:a14="http://schemas.microsoft.com/office/drawing/2010/main"/>
              </a:ext>
            </a:extLst>
          </a:blip>
          <a:srcRect r="-10"/>
          <a:stretch/>
        </p:blipFill>
        <p:spPr>
          <a:xfrm>
            <a:off x="4252158" y="1303425"/>
            <a:ext cx="2658504" cy="2874025"/>
          </a:xfrm>
          <a:prstGeom prst="rect">
            <a:avLst/>
          </a:prstGeom>
          <a:noFill/>
          <a:ln>
            <a:noFill/>
          </a:ln>
        </p:spPr>
      </p:pic>
      <p:sp>
        <p:nvSpPr>
          <p:cNvPr id="1186" name="Google Shape;1186;p68"/>
          <p:cNvSpPr txBox="1"/>
          <p:nvPr/>
        </p:nvSpPr>
        <p:spPr>
          <a:xfrm>
            <a:off x="2233338" y="1538634"/>
            <a:ext cx="2122200" cy="2796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2300"/>
              <a:buFont typeface="Arial"/>
              <a:buNone/>
            </a:pPr>
            <a:r>
              <a:rPr lang="es-419" sz="2300" b="1">
                <a:latin typeface="Calibri"/>
                <a:ea typeface="Calibri"/>
                <a:cs typeface="Calibri"/>
                <a:sym typeface="Calibri"/>
              </a:rPr>
              <a:t>Progenitores</a:t>
            </a:r>
            <a:endParaRPr sz="2300" b="1" i="0" u="none" strike="noStrike" cap="none">
              <a:solidFill>
                <a:srgbClr val="000000"/>
              </a:solidFill>
              <a:latin typeface="Calibri"/>
              <a:ea typeface="Calibri"/>
              <a:cs typeface="Calibri"/>
              <a:sym typeface="Calibri"/>
            </a:endParaRPr>
          </a:p>
        </p:txBody>
      </p:sp>
      <p:sp>
        <p:nvSpPr>
          <p:cNvPr id="1187" name="Google Shape;1187;p68"/>
          <p:cNvSpPr txBox="1"/>
          <p:nvPr/>
        </p:nvSpPr>
        <p:spPr>
          <a:xfrm>
            <a:off x="2384088" y="2584447"/>
            <a:ext cx="1820700" cy="2439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2300"/>
              <a:buFont typeface="Arial"/>
              <a:buNone/>
            </a:pPr>
            <a:r>
              <a:rPr lang="es-419" sz="2300" b="1">
                <a:latin typeface="Calibri"/>
                <a:ea typeface="Calibri"/>
                <a:cs typeface="Calibri"/>
                <a:sym typeface="Calibri"/>
              </a:rPr>
              <a:t>Gametos</a:t>
            </a:r>
            <a:endParaRPr sz="2300" b="1" i="0" u="none" strike="noStrike" cap="none">
              <a:solidFill>
                <a:srgbClr val="000000"/>
              </a:solidFill>
              <a:latin typeface="Calibri"/>
              <a:ea typeface="Calibri"/>
              <a:cs typeface="Calibri"/>
              <a:sym typeface="Calibri"/>
            </a:endParaRPr>
          </a:p>
        </p:txBody>
      </p:sp>
      <p:sp>
        <p:nvSpPr>
          <p:cNvPr id="1188" name="Google Shape;1188;p68"/>
          <p:cNvSpPr txBox="1"/>
          <p:nvPr/>
        </p:nvSpPr>
        <p:spPr>
          <a:xfrm>
            <a:off x="2384088" y="3544602"/>
            <a:ext cx="1820700" cy="2439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2300"/>
              <a:buFont typeface="Arial"/>
              <a:buNone/>
            </a:pPr>
            <a:r>
              <a:rPr lang="es-419" sz="2300" b="1">
                <a:latin typeface="Calibri"/>
                <a:ea typeface="Calibri"/>
                <a:cs typeface="Calibri"/>
                <a:sym typeface="Calibri"/>
              </a:rPr>
              <a:t>Progenie</a:t>
            </a:r>
            <a:endParaRPr sz="2300" b="1" i="0" u="none" strike="noStrike" cap="none">
              <a:solidFill>
                <a:srgbClr val="000000"/>
              </a:solidFill>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192"/>
        <p:cNvGrpSpPr/>
        <p:nvPr/>
      </p:nvGrpSpPr>
      <p:grpSpPr>
        <a:xfrm>
          <a:off x="0" y="0"/>
          <a:ext cx="0" cy="0"/>
          <a:chOff x="0" y="0"/>
          <a:chExt cx="0" cy="0"/>
        </a:xfrm>
      </p:grpSpPr>
      <p:sp>
        <p:nvSpPr>
          <p:cNvPr id="1193" name="Google Shape;1193;p69"/>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4" name="Google Shape;1194;p69"/>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95" name="Google Shape;1195;p6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21088" y="4886781"/>
            <a:ext cx="1299044" cy="324761"/>
          </a:xfrm>
          <a:prstGeom prst="rect">
            <a:avLst/>
          </a:prstGeom>
          <a:noFill/>
          <a:ln>
            <a:noFill/>
          </a:ln>
        </p:spPr>
      </p:pic>
      <p:sp>
        <p:nvSpPr>
          <p:cNvPr id="1196" name="Google Shape;1196;p69"/>
          <p:cNvSpPr txBox="1">
            <a:spLocks noGrp="1"/>
          </p:cNvSpPr>
          <p:nvPr>
            <p:ph type="title"/>
          </p:nvPr>
        </p:nvSpPr>
        <p:spPr>
          <a:xfrm>
            <a:off x="552450" y="0"/>
            <a:ext cx="6001800" cy="707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200"/>
              <a:buNone/>
            </a:pPr>
            <a:r>
              <a:rPr lang="es-419" sz="2200" b="1">
                <a:solidFill>
                  <a:srgbClr val="9645C0"/>
                </a:solidFill>
                <a:latin typeface="Montserrat"/>
                <a:ea typeface="Montserrat"/>
                <a:cs typeface="Montserrat"/>
                <a:sym typeface="Montserrat"/>
              </a:rPr>
              <a:t>Is sex binary?</a:t>
            </a:r>
            <a:endParaRPr sz="2200" b="1">
              <a:solidFill>
                <a:srgbClr val="9645C0"/>
              </a:solidFill>
              <a:latin typeface="Montserrat"/>
              <a:ea typeface="Montserrat"/>
              <a:cs typeface="Montserrat"/>
              <a:sym typeface="Montserrat"/>
            </a:endParaRPr>
          </a:p>
        </p:txBody>
      </p:sp>
      <p:pic>
        <p:nvPicPr>
          <p:cNvPr id="1197" name="Google Shape;1197;p6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1198" name="Google Shape;1198;p69"/>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pic>
        <p:nvPicPr>
          <p:cNvPr id="1199" name="Google Shape;1199;p69"/>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2286292" y="1276326"/>
            <a:ext cx="6019088" cy="3395675"/>
          </a:xfrm>
          <a:prstGeom prst="rect">
            <a:avLst/>
          </a:prstGeom>
          <a:noFill/>
          <a:ln>
            <a:noFill/>
          </a:ln>
        </p:spPr>
      </p:pic>
      <p:sp>
        <p:nvSpPr>
          <p:cNvPr id="1200" name="Google Shape;1200;p69"/>
          <p:cNvSpPr txBox="1"/>
          <p:nvPr/>
        </p:nvSpPr>
        <p:spPr>
          <a:xfrm>
            <a:off x="603556" y="823726"/>
            <a:ext cx="4473300" cy="452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s-419" sz="1500" i="1">
                <a:solidFill>
                  <a:srgbClr val="000000"/>
                </a:solidFill>
                <a:latin typeface="Montserrat"/>
                <a:ea typeface="Montserrat"/>
                <a:cs typeface="Montserrat"/>
                <a:sym typeface="Montserrat"/>
              </a:rPr>
              <a:t>Is SOX9 really less essential than SRY?</a:t>
            </a:r>
            <a:endParaRPr sz="1900" i="1">
              <a:solidFill>
                <a:srgbClr val="595959"/>
              </a:solidFill>
              <a:latin typeface="Montserrat"/>
              <a:ea typeface="Montserrat"/>
              <a:cs typeface="Montserrat"/>
              <a:sym typeface="Montserrat"/>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204"/>
        <p:cNvGrpSpPr/>
        <p:nvPr/>
      </p:nvGrpSpPr>
      <p:grpSpPr>
        <a:xfrm>
          <a:off x="0" y="0"/>
          <a:ext cx="0" cy="0"/>
          <a:chOff x="0" y="0"/>
          <a:chExt cx="0" cy="0"/>
        </a:xfrm>
      </p:grpSpPr>
      <p:sp>
        <p:nvSpPr>
          <p:cNvPr id="1205" name="Google Shape;1205;p70"/>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6" name="Google Shape;1206;p70"/>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07" name="Google Shape;1207;p7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21088" y="4886781"/>
            <a:ext cx="1299044" cy="324761"/>
          </a:xfrm>
          <a:prstGeom prst="rect">
            <a:avLst/>
          </a:prstGeom>
          <a:noFill/>
          <a:ln>
            <a:noFill/>
          </a:ln>
        </p:spPr>
      </p:pic>
      <p:sp>
        <p:nvSpPr>
          <p:cNvPr id="1208" name="Google Shape;1208;p70"/>
          <p:cNvSpPr txBox="1">
            <a:spLocks noGrp="1"/>
          </p:cNvSpPr>
          <p:nvPr>
            <p:ph type="title"/>
          </p:nvPr>
        </p:nvSpPr>
        <p:spPr>
          <a:xfrm>
            <a:off x="552450" y="0"/>
            <a:ext cx="6001800" cy="707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200"/>
              <a:buNone/>
            </a:pPr>
            <a:r>
              <a:rPr lang="es-419" sz="2200" b="1">
                <a:solidFill>
                  <a:srgbClr val="9645C0"/>
                </a:solidFill>
                <a:latin typeface="Montserrat"/>
                <a:ea typeface="Montserrat"/>
                <a:cs typeface="Montserrat"/>
                <a:sym typeface="Montserrat"/>
              </a:rPr>
              <a:t>Is sex binary?</a:t>
            </a:r>
            <a:endParaRPr sz="2200" b="1">
              <a:solidFill>
                <a:srgbClr val="9645C0"/>
              </a:solidFill>
              <a:latin typeface="Montserrat"/>
              <a:ea typeface="Montserrat"/>
              <a:cs typeface="Montserrat"/>
              <a:sym typeface="Montserrat"/>
            </a:endParaRPr>
          </a:p>
        </p:txBody>
      </p:sp>
      <p:pic>
        <p:nvPicPr>
          <p:cNvPr id="1209" name="Google Shape;1209;p7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1210" name="Google Shape;1210;p70"/>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pic>
        <p:nvPicPr>
          <p:cNvPr id="1211" name="Google Shape;1211;p70"/>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1406161" y="2131241"/>
            <a:ext cx="2217478" cy="1598512"/>
          </a:xfrm>
          <a:prstGeom prst="rect">
            <a:avLst/>
          </a:prstGeom>
          <a:noFill/>
          <a:ln>
            <a:noFill/>
          </a:ln>
        </p:spPr>
      </p:pic>
      <p:sp>
        <p:nvSpPr>
          <p:cNvPr id="1212" name="Google Shape;1212;p70"/>
          <p:cNvSpPr txBox="1"/>
          <p:nvPr/>
        </p:nvSpPr>
        <p:spPr>
          <a:xfrm>
            <a:off x="5165526" y="964250"/>
            <a:ext cx="1181400" cy="567300"/>
          </a:xfrm>
          <a:prstGeom prst="rect">
            <a:avLst/>
          </a:prstGeom>
          <a:noFill/>
          <a:ln>
            <a:noFill/>
          </a:ln>
        </p:spPr>
        <p:txBody>
          <a:bodyPr spcFirstLastPara="1" wrap="square" lIns="68575" tIns="68575" rIns="68575" bIns="68575" anchor="ctr" anchorCtr="0">
            <a:noAutofit/>
          </a:bodyPr>
          <a:lstStyle/>
          <a:p>
            <a:pPr marL="0" lvl="0" indent="0" algn="ctr" rtl="0">
              <a:spcBef>
                <a:spcPts val="0"/>
              </a:spcBef>
              <a:spcAft>
                <a:spcPts val="0"/>
              </a:spcAft>
              <a:buClr>
                <a:srgbClr val="000000"/>
              </a:buClr>
              <a:buSzPts val="1500"/>
              <a:buFont typeface="Arial"/>
              <a:buNone/>
            </a:pPr>
            <a:r>
              <a:rPr lang="es-419" sz="1500" b="1">
                <a:solidFill>
                  <a:srgbClr val="000000"/>
                </a:solidFill>
              </a:rPr>
              <a:t>Klinefelter</a:t>
            </a:r>
            <a:endParaRPr sz="1500" b="1">
              <a:solidFill>
                <a:srgbClr val="000000"/>
              </a:solidFill>
            </a:endParaRPr>
          </a:p>
          <a:p>
            <a:pPr marL="0" lvl="0" indent="0" algn="ctr" rtl="0">
              <a:spcBef>
                <a:spcPts val="0"/>
              </a:spcBef>
              <a:spcAft>
                <a:spcPts val="0"/>
              </a:spcAft>
              <a:buClr>
                <a:srgbClr val="000000"/>
              </a:buClr>
              <a:buSzPts val="1500"/>
              <a:buFont typeface="Arial"/>
              <a:buNone/>
            </a:pPr>
            <a:r>
              <a:rPr lang="es-419" sz="1500" b="1">
                <a:solidFill>
                  <a:srgbClr val="000000"/>
                </a:solidFill>
              </a:rPr>
              <a:t>syndrome</a:t>
            </a:r>
            <a:endParaRPr sz="1500" b="1">
              <a:latin typeface="Roboto"/>
              <a:ea typeface="Roboto"/>
              <a:cs typeface="Roboto"/>
              <a:sym typeface="Roboto"/>
            </a:endParaRPr>
          </a:p>
        </p:txBody>
      </p:sp>
      <p:sp>
        <p:nvSpPr>
          <p:cNvPr id="1213" name="Google Shape;1213;p70"/>
          <p:cNvSpPr txBox="1"/>
          <p:nvPr/>
        </p:nvSpPr>
        <p:spPr>
          <a:xfrm>
            <a:off x="6574374" y="964250"/>
            <a:ext cx="1146000" cy="567300"/>
          </a:xfrm>
          <a:prstGeom prst="rect">
            <a:avLst/>
          </a:prstGeom>
          <a:noFill/>
          <a:ln>
            <a:noFill/>
          </a:ln>
        </p:spPr>
        <p:txBody>
          <a:bodyPr spcFirstLastPara="1" wrap="square" lIns="68575" tIns="68575" rIns="68575" bIns="68575" anchor="ctr" anchorCtr="0">
            <a:noAutofit/>
          </a:bodyPr>
          <a:lstStyle/>
          <a:p>
            <a:pPr marL="0" lvl="0" indent="0" algn="ctr" rtl="0">
              <a:spcBef>
                <a:spcPts val="0"/>
              </a:spcBef>
              <a:spcAft>
                <a:spcPts val="0"/>
              </a:spcAft>
              <a:buClr>
                <a:srgbClr val="000000"/>
              </a:buClr>
              <a:buSzPts val="1500"/>
              <a:buFont typeface="Arial"/>
              <a:buNone/>
            </a:pPr>
            <a:r>
              <a:rPr lang="es-419" sz="1500" b="1">
                <a:solidFill>
                  <a:srgbClr val="000000"/>
                </a:solidFill>
              </a:rPr>
              <a:t>Turner</a:t>
            </a:r>
            <a:endParaRPr sz="1500" b="1">
              <a:solidFill>
                <a:srgbClr val="000000"/>
              </a:solidFill>
            </a:endParaRPr>
          </a:p>
          <a:p>
            <a:pPr marL="0" lvl="0" indent="0" algn="ctr" rtl="0">
              <a:spcBef>
                <a:spcPts val="0"/>
              </a:spcBef>
              <a:spcAft>
                <a:spcPts val="0"/>
              </a:spcAft>
              <a:buClr>
                <a:srgbClr val="000000"/>
              </a:buClr>
              <a:buSzPts val="1500"/>
              <a:buFont typeface="Arial"/>
              <a:buNone/>
            </a:pPr>
            <a:r>
              <a:rPr lang="es-419" sz="1500" b="1">
                <a:solidFill>
                  <a:srgbClr val="000000"/>
                </a:solidFill>
              </a:rPr>
              <a:t>syndrome</a:t>
            </a:r>
            <a:endParaRPr sz="1500" b="1">
              <a:latin typeface="Roboto"/>
              <a:ea typeface="Roboto"/>
              <a:cs typeface="Roboto"/>
              <a:sym typeface="Roboto"/>
            </a:endParaRPr>
          </a:p>
        </p:txBody>
      </p:sp>
      <p:sp>
        <p:nvSpPr>
          <p:cNvPr id="1214" name="Google Shape;1214;p70"/>
          <p:cNvSpPr/>
          <p:nvPr/>
        </p:nvSpPr>
        <p:spPr>
          <a:xfrm>
            <a:off x="5928003" y="3293908"/>
            <a:ext cx="117000" cy="635100"/>
          </a:xfrm>
          <a:prstGeom prst="roundRect">
            <a:avLst>
              <a:gd name="adj" fmla="val 16667"/>
            </a:avLst>
          </a:prstGeom>
          <a:solidFill>
            <a:srgbClr val="9900FF"/>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5" name="Google Shape;1215;p70"/>
          <p:cNvSpPr/>
          <p:nvPr/>
        </p:nvSpPr>
        <p:spPr>
          <a:xfrm>
            <a:off x="6120088" y="3575045"/>
            <a:ext cx="117000" cy="354000"/>
          </a:xfrm>
          <a:prstGeom prst="roundRect">
            <a:avLst>
              <a:gd name="adj" fmla="val 16667"/>
            </a:avLst>
          </a:prstGeom>
          <a:solidFill>
            <a:srgbClr val="60CCB7"/>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6" name="Google Shape;1216;p70"/>
          <p:cNvSpPr/>
          <p:nvPr/>
        </p:nvSpPr>
        <p:spPr>
          <a:xfrm>
            <a:off x="5752632" y="3293908"/>
            <a:ext cx="117000" cy="635100"/>
          </a:xfrm>
          <a:prstGeom prst="roundRect">
            <a:avLst>
              <a:gd name="adj" fmla="val 16667"/>
            </a:avLst>
          </a:prstGeom>
          <a:solidFill>
            <a:srgbClr val="9900FF"/>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7" name="Google Shape;1217;p70"/>
          <p:cNvSpPr txBox="1"/>
          <p:nvPr/>
        </p:nvSpPr>
        <p:spPr>
          <a:xfrm>
            <a:off x="6057431" y="3992471"/>
            <a:ext cx="242100" cy="2838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s-419" sz="1700" b="0" i="0" u="none" strike="noStrike" cap="none">
                <a:solidFill>
                  <a:srgbClr val="000000"/>
                </a:solidFill>
                <a:latin typeface="Calibri"/>
                <a:ea typeface="Calibri"/>
                <a:cs typeface="Calibri"/>
                <a:sym typeface="Calibri"/>
              </a:rPr>
              <a:t>Y</a:t>
            </a:r>
            <a:endParaRPr sz="1700" b="0" i="0" u="none" strike="noStrike" cap="none">
              <a:solidFill>
                <a:srgbClr val="000000"/>
              </a:solidFill>
              <a:latin typeface="Calibri"/>
              <a:ea typeface="Calibri"/>
              <a:cs typeface="Calibri"/>
              <a:sym typeface="Calibri"/>
            </a:endParaRPr>
          </a:p>
        </p:txBody>
      </p:sp>
      <p:sp>
        <p:nvSpPr>
          <p:cNvPr id="1218" name="Google Shape;1218;p70"/>
          <p:cNvSpPr txBox="1"/>
          <p:nvPr/>
        </p:nvSpPr>
        <p:spPr>
          <a:xfrm>
            <a:off x="5882060" y="3992471"/>
            <a:ext cx="242100" cy="2838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s-419" sz="1700" b="0" i="0" u="none" strike="noStrike" cap="none">
                <a:solidFill>
                  <a:srgbClr val="000000"/>
                </a:solidFill>
                <a:latin typeface="Calibri"/>
                <a:ea typeface="Calibri"/>
                <a:cs typeface="Calibri"/>
                <a:sym typeface="Calibri"/>
              </a:rPr>
              <a:t>X</a:t>
            </a:r>
            <a:endParaRPr sz="1700" b="0" i="0" u="none" strike="noStrike" cap="none">
              <a:solidFill>
                <a:srgbClr val="000000"/>
              </a:solidFill>
              <a:latin typeface="Calibri"/>
              <a:ea typeface="Calibri"/>
              <a:cs typeface="Calibri"/>
              <a:sym typeface="Calibri"/>
            </a:endParaRPr>
          </a:p>
        </p:txBody>
      </p:sp>
      <p:sp>
        <p:nvSpPr>
          <p:cNvPr id="1219" name="Google Shape;1219;p70"/>
          <p:cNvSpPr txBox="1"/>
          <p:nvPr/>
        </p:nvSpPr>
        <p:spPr>
          <a:xfrm>
            <a:off x="5689975" y="3992471"/>
            <a:ext cx="242100" cy="2838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s-419" sz="1700" b="0" i="0" u="none" strike="noStrike" cap="none">
                <a:solidFill>
                  <a:srgbClr val="000000"/>
                </a:solidFill>
                <a:latin typeface="Calibri"/>
                <a:ea typeface="Calibri"/>
                <a:cs typeface="Calibri"/>
                <a:sym typeface="Calibri"/>
              </a:rPr>
              <a:t>X</a:t>
            </a:r>
            <a:endParaRPr sz="1700" b="0" i="0" u="none" strike="noStrike" cap="none">
              <a:solidFill>
                <a:srgbClr val="000000"/>
              </a:solidFill>
              <a:latin typeface="Calibri"/>
              <a:ea typeface="Calibri"/>
              <a:cs typeface="Calibri"/>
              <a:sym typeface="Calibri"/>
            </a:endParaRPr>
          </a:p>
        </p:txBody>
      </p:sp>
      <p:sp>
        <p:nvSpPr>
          <p:cNvPr id="1220" name="Google Shape;1220;p70"/>
          <p:cNvSpPr txBox="1"/>
          <p:nvPr/>
        </p:nvSpPr>
        <p:spPr>
          <a:xfrm>
            <a:off x="7166376" y="4042951"/>
            <a:ext cx="242100" cy="2838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s-419" sz="1700" b="0" i="0" u="none" strike="noStrike" cap="none">
                <a:solidFill>
                  <a:srgbClr val="000000"/>
                </a:solidFill>
                <a:latin typeface="Calibri"/>
                <a:ea typeface="Calibri"/>
                <a:cs typeface="Calibri"/>
                <a:sym typeface="Calibri"/>
              </a:rPr>
              <a:t>X</a:t>
            </a:r>
            <a:endParaRPr sz="1700" b="0" i="0" u="none" strike="noStrike" cap="none">
              <a:solidFill>
                <a:srgbClr val="000000"/>
              </a:solidFill>
              <a:latin typeface="Calibri"/>
              <a:ea typeface="Calibri"/>
              <a:cs typeface="Calibri"/>
              <a:sym typeface="Calibri"/>
            </a:endParaRPr>
          </a:p>
        </p:txBody>
      </p:sp>
      <p:sp>
        <p:nvSpPr>
          <p:cNvPr id="1221" name="Google Shape;1221;p70"/>
          <p:cNvSpPr/>
          <p:nvPr/>
        </p:nvSpPr>
        <p:spPr>
          <a:xfrm>
            <a:off x="7229033" y="3336209"/>
            <a:ext cx="117000" cy="635100"/>
          </a:xfrm>
          <a:prstGeom prst="roundRect">
            <a:avLst>
              <a:gd name="adj" fmla="val 16667"/>
            </a:avLst>
          </a:prstGeom>
          <a:solidFill>
            <a:srgbClr val="9900FF"/>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222" name="Google Shape;1222;p70"/>
          <p:cNvGrpSpPr/>
          <p:nvPr/>
        </p:nvGrpSpPr>
        <p:grpSpPr>
          <a:xfrm>
            <a:off x="5192649" y="1574054"/>
            <a:ext cx="2333719" cy="1720115"/>
            <a:chOff x="6538350" y="1576975"/>
            <a:chExt cx="4911025" cy="3176575"/>
          </a:xfrm>
        </p:grpSpPr>
        <p:pic>
          <p:nvPicPr>
            <p:cNvPr id="1223" name="Google Shape;1223;p70"/>
            <p:cNvPicPr preferRelativeResize="0"/>
            <p:nvPr/>
          </p:nvPicPr>
          <p:blipFill rotWithShape="1">
            <a:blip r:embed="rId7">
              <a:alphaModFix/>
            </a:blip>
            <a:srcRect/>
            <a:stretch/>
          </p:blipFill>
          <p:spPr>
            <a:xfrm>
              <a:off x="6618100" y="1576975"/>
              <a:ext cx="4831275" cy="3176575"/>
            </a:xfrm>
            <a:prstGeom prst="rect">
              <a:avLst/>
            </a:prstGeom>
            <a:noFill/>
            <a:ln>
              <a:noFill/>
            </a:ln>
          </p:spPr>
        </p:pic>
        <p:sp>
          <p:nvSpPr>
            <p:cNvPr id="1224" name="Google Shape;1224;p70"/>
            <p:cNvSpPr/>
            <p:nvPr/>
          </p:nvSpPr>
          <p:spPr>
            <a:xfrm>
              <a:off x="6538350" y="4541000"/>
              <a:ext cx="1075200" cy="1452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225" name="Google Shape;1225;p70"/>
          <p:cNvSpPr txBox="1"/>
          <p:nvPr/>
        </p:nvSpPr>
        <p:spPr>
          <a:xfrm>
            <a:off x="1383300" y="3860464"/>
            <a:ext cx="2263200" cy="459300"/>
          </a:xfrm>
          <a:prstGeom prst="rect">
            <a:avLst/>
          </a:prstGeom>
          <a:noFill/>
          <a:ln>
            <a:noFill/>
          </a:ln>
        </p:spPr>
        <p:txBody>
          <a:bodyPr spcFirstLastPara="1" wrap="square" lIns="68575" tIns="68575" rIns="68575" bIns="68575" anchor="ctr" anchorCtr="0">
            <a:noAutofit/>
          </a:bodyPr>
          <a:lstStyle/>
          <a:p>
            <a:pPr marL="0" lvl="0" indent="0" algn="ctr" rtl="0">
              <a:lnSpc>
                <a:spcPct val="115000"/>
              </a:lnSpc>
              <a:spcBef>
                <a:spcPts val="0"/>
              </a:spcBef>
              <a:spcAft>
                <a:spcPts val="0"/>
              </a:spcAft>
              <a:buClr>
                <a:srgbClr val="000000"/>
              </a:buClr>
              <a:buSzPts val="1100"/>
              <a:buFont typeface="Arial"/>
              <a:buNone/>
            </a:pPr>
            <a:r>
              <a:rPr lang="es-419" sz="1100">
                <a:solidFill>
                  <a:srgbClr val="000000"/>
                </a:solidFill>
              </a:rPr>
              <a:t>Approximate incidence of less than 1 in 20,000</a:t>
            </a:r>
            <a:endParaRPr sz="1200">
              <a:latin typeface="Roboto"/>
              <a:ea typeface="Roboto"/>
              <a:cs typeface="Roboto"/>
              <a:sym typeface="Roboto"/>
            </a:endParaRPr>
          </a:p>
        </p:txBody>
      </p:sp>
      <p:sp>
        <p:nvSpPr>
          <p:cNvPr id="1226" name="Google Shape;1226;p70"/>
          <p:cNvSpPr txBox="1"/>
          <p:nvPr/>
        </p:nvSpPr>
        <p:spPr>
          <a:xfrm>
            <a:off x="1145400" y="1094758"/>
            <a:ext cx="2739000" cy="831300"/>
          </a:xfrm>
          <a:prstGeom prst="rect">
            <a:avLst/>
          </a:prstGeom>
          <a:noFill/>
          <a:ln>
            <a:noFill/>
          </a:ln>
        </p:spPr>
        <p:txBody>
          <a:bodyPr spcFirstLastPara="1" wrap="square" lIns="68575" tIns="68575" rIns="68575" bIns="68575" anchor="t" anchorCtr="0">
            <a:spAutoFit/>
          </a:bodyPr>
          <a:lstStyle/>
          <a:p>
            <a:pPr marL="0" lvl="0" indent="0" algn="ctr" rtl="0">
              <a:spcBef>
                <a:spcPts val="0"/>
              </a:spcBef>
              <a:spcAft>
                <a:spcPts val="0"/>
              </a:spcAft>
              <a:buClr>
                <a:srgbClr val="000000"/>
              </a:buClr>
              <a:buSzPts val="1500"/>
              <a:buFont typeface="Arial"/>
              <a:buNone/>
            </a:pPr>
            <a:r>
              <a:rPr lang="es-419" sz="1500">
                <a:solidFill>
                  <a:srgbClr val="000000"/>
                </a:solidFill>
                <a:latin typeface="Montserrat"/>
                <a:ea typeface="Montserrat"/>
                <a:cs typeface="Montserrat"/>
                <a:sym typeface="Montserrat"/>
              </a:rPr>
              <a:t>Ovotesticular disorder of sexual development</a:t>
            </a:r>
            <a:endParaRPr sz="1500">
              <a:solidFill>
                <a:srgbClr val="000000"/>
              </a:solidFill>
              <a:latin typeface="Montserrat"/>
              <a:ea typeface="Montserrat"/>
              <a:cs typeface="Montserrat"/>
              <a:sym typeface="Montserrat"/>
            </a:endParaRPr>
          </a:p>
          <a:p>
            <a:pPr marL="0" lvl="0" indent="0" algn="ctr" rtl="0">
              <a:spcBef>
                <a:spcPts val="0"/>
              </a:spcBef>
              <a:spcAft>
                <a:spcPts val="0"/>
              </a:spcAft>
              <a:buClr>
                <a:srgbClr val="000000"/>
              </a:buClr>
              <a:buSzPts val="1500"/>
              <a:buFont typeface="Arial"/>
              <a:buNone/>
            </a:pPr>
            <a:r>
              <a:rPr lang="es-419" sz="1500">
                <a:solidFill>
                  <a:srgbClr val="000000"/>
                </a:solidFill>
                <a:latin typeface="Montserrat"/>
                <a:ea typeface="Montserrat"/>
                <a:cs typeface="Montserrat"/>
                <a:sym typeface="Montserrat"/>
              </a:rPr>
              <a:t>("true hermaphroditism")</a:t>
            </a:r>
            <a:endParaRPr sz="1300">
              <a:latin typeface="Montserrat"/>
              <a:ea typeface="Montserrat"/>
              <a:cs typeface="Montserrat"/>
              <a:sym typeface="Montserrat"/>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230"/>
        <p:cNvGrpSpPr/>
        <p:nvPr/>
      </p:nvGrpSpPr>
      <p:grpSpPr>
        <a:xfrm>
          <a:off x="0" y="0"/>
          <a:ext cx="0" cy="0"/>
          <a:chOff x="0" y="0"/>
          <a:chExt cx="0" cy="0"/>
        </a:xfrm>
      </p:grpSpPr>
      <p:sp>
        <p:nvSpPr>
          <p:cNvPr id="1231" name="Google Shape;1231;p71"/>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2" name="Google Shape;1232;p71"/>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33" name="Google Shape;1233;p7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21088" y="4886781"/>
            <a:ext cx="1299044" cy="324761"/>
          </a:xfrm>
          <a:prstGeom prst="rect">
            <a:avLst/>
          </a:prstGeom>
          <a:noFill/>
          <a:ln>
            <a:noFill/>
          </a:ln>
        </p:spPr>
      </p:pic>
      <p:sp>
        <p:nvSpPr>
          <p:cNvPr id="1234" name="Google Shape;1234;p71"/>
          <p:cNvSpPr txBox="1">
            <a:spLocks noGrp="1"/>
          </p:cNvSpPr>
          <p:nvPr>
            <p:ph type="title"/>
          </p:nvPr>
        </p:nvSpPr>
        <p:spPr>
          <a:xfrm>
            <a:off x="552450" y="0"/>
            <a:ext cx="6001800" cy="707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200"/>
              <a:buNone/>
            </a:pPr>
            <a:r>
              <a:rPr lang="es-419" sz="2200" b="1">
                <a:solidFill>
                  <a:srgbClr val="9645C0"/>
                </a:solidFill>
                <a:latin typeface="Montserrat"/>
                <a:ea typeface="Montserrat"/>
                <a:cs typeface="Montserrat"/>
                <a:sym typeface="Montserrat"/>
              </a:rPr>
              <a:t>Story Time!</a:t>
            </a:r>
            <a:endParaRPr sz="2200" b="1">
              <a:solidFill>
                <a:srgbClr val="9645C0"/>
              </a:solidFill>
              <a:latin typeface="Montserrat"/>
              <a:ea typeface="Montserrat"/>
              <a:cs typeface="Montserrat"/>
              <a:sym typeface="Montserrat"/>
            </a:endParaRPr>
          </a:p>
        </p:txBody>
      </p:sp>
      <p:pic>
        <p:nvPicPr>
          <p:cNvPr id="1235" name="Google Shape;1235;p71"/>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1236" name="Google Shape;1236;p71"/>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sp>
        <p:nvSpPr>
          <p:cNvPr id="1237" name="Google Shape;1237;p71"/>
          <p:cNvSpPr/>
          <p:nvPr/>
        </p:nvSpPr>
        <p:spPr>
          <a:xfrm>
            <a:off x="1236856" y="2677060"/>
            <a:ext cx="3616504" cy="1952090"/>
          </a:xfrm>
          <a:custGeom>
            <a:avLst/>
            <a:gdLst/>
            <a:ahLst/>
            <a:cxnLst/>
            <a:rect l="l" t="t" r="r" b="b"/>
            <a:pathLst>
              <a:path w="7233007" h="3904180" extrusionOk="0">
                <a:moveTo>
                  <a:pt x="0" y="0"/>
                </a:moveTo>
                <a:lnTo>
                  <a:pt x="7233007" y="0"/>
                </a:lnTo>
                <a:lnTo>
                  <a:pt x="7233007" y="3904180"/>
                </a:lnTo>
                <a:lnTo>
                  <a:pt x="0" y="3904180"/>
                </a:lnTo>
                <a:lnTo>
                  <a:pt x="0" y="0"/>
                </a:lnTo>
                <a:close/>
              </a:path>
            </a:pathLst>
          </a:custGeom>
          <a:blipFill rotWithShape="1">
            <a:blip r:embed="rId6" cstate="screen">
              <a:alphaModFix/>
              <a:extLst>
                <a:ext uri="{28A0092B-C50C-407E-A947-70E740481C1C}">
                  <a14:useLocalDpi xmlns:a14="http://schemas.microsoft.com/office/drawing/2010/main"/>
                </a:ext>
              </a:extLst>
            </a:blip>
            <a:stretch>
              <a:fillRect/>
            </a:stretch>
          </a:blipFill>
          <a:ln>
            <a:noFill/>
          </a:ln>
        </p:spPr>
        <p:txBody>
          <a:bodyPr/>
          <a:lstStyle/>
          <a:p>
            <a:endParaRPr lang="es-ES"/>
          </a:p>
        </p:txBody>
      </p:sp>
      <p:sp>
        <p:nvSpPr>
          <p:cNvPr id="1238" name="Google Shape;1238;p71"/>
          <p:cNvSpPr txBox="1"/>
          <p:nvPr/>
        </p:nvSpPr>
        <p:spPr>
          <a:xfrm>
            <a:off x="514350" y="863442"/>
            <a:ext cx="8115300" cy="1402500"/>
          </a:xfrm>
          <a:prstGeom prst="rect">
            <a:avLst/>
          </a:prstGeom>
          <a:noFill/>
          <a:ln>
            <a:noFill/>
          </a:ln>
        </p:spPr>
        <p:txBody>
          <a:bodyPr spcFirstLastPara="1" wrap="square" lIns="0" tIns="0" rIns="0" bIns="0" anchor="t" anchorCtr="0">
            <a:spAutoFit/>
          </a:bodyPr>
          <a:lstStyle/>
          <a:p>
            <a:pPr marL="0" lvl="0" indent="0" algn="l" rtl="0">
              <a:lnSpc>
                <a:spcPct val="198277"/>
              </a:lnSpc>
              <a:spcBef>
                <a:spcPts val="0"/>
              </a:spcBef>
              <a:spcAft>
                <a:spcPts val="0"/>
              </a:spcAft>
              <a:buNone/>
            </a:pPr>
            <a:endParaRPr sz="900">
              <a:solidFill>
                <a:schemeClr val="dk1"/>
              </a:solidFill>
              <a:latin typeface="Calibri"/>
              <a:ea typeface="Calibri"/>
              <a:cs typeface="Calibri"/>
              <a:sym typeface="Calibri"/>
            </a:endParaRPr>
          </a:p>
          <a:p>
            <a:pPr marL="457200" lvl="1" indent="-228600" algn="l" rtl="0">
              <a:lnSpc>
                <a:spcPct val="119005"/>
              </a:lnSpc>
              <a:spcBef>
                <a:spcPts val="0"/>
              </a:spcBef>
              <a:spcAft>
                <a:spcPts val="0"/>
              </a:spcAft>
              <a:buClr>
                <a:schemeClr val="dk1"/>
              </a:buClr>
              <a:buSzPts val="1800"/>
              <a:buChar char="•"/>
            </a:pPr>
            <a:r>
              <a:rPr lang="es-419" sz="1800">
                <a:solidFill>
                  <a:schemeClr val="dk1"/>
                </a:solidFill>
              </a:rPr>
              <a:t>Genetic testing of female athletes during the Olympic Games.</a:t>
            </a:r>
            <a:endParaRPr sz="1800">
              <a:solidFill>
                <a:schemeClr val="dk1"/>
              </a:solidFill>
            </a:endParaRPr>
          </a:p>
          <a:p>
            <a:pPr marL="457200" lvl="1" indent="-228600" algn="l" rtl="0">
              <a:lnSpc>
                <a:spcPct val="119005"/>
              </a:lnSpc>
              <a:spcBef>
                <a:spcPts val="0"/>
              </a:spcBef>
              <a:spcAft>
                <a:spcPts val="0"/>
              </a:spcAft>
              <a:buClr>
                <a:schemeClr val="dk1"/>
              </a:buClr>
              <a:buSzPts val="1800"/>
              <a:buChar char="•"/>
            </a:pPr>
            <a:r>
              <a:rPr lang="es-419" sz="1800">
                <a:solidFill>
                  <a:schemeClr val="dk1"/>
                </a:solidFill>
              </a:rPr>
              <a:t>In 1996, eight women tested positive in differential tests for sexual development.</a:t>
            </a:r>
            <a:endParaRPr sz="700">
              <a:solidFill>
                <a:schemeClr val="dk1"/>
              </a:solidFill>
            </a:endParaRPr>
          </a:p>
          <a:p>
            <a:pPr marL="457200" lvl="0" indent="0" algn="l" rtl="0">
              <a:lnSpc>
                <a:spcPct val="119005"/>
              </a:lnSpc>
              <a:spcBef>
                <a:spcPts val="0"/>
              </a:spcBef>
              <a:spcAft>
                <a:spcPts val="0"/>
              </a:spcAft>
              <a:buNone/>
            </a:pPr>
            <a:endParaRPr sz="900">
              <a:latin typeface="Calibri"/>
              <a:ea typeface="Calibri"/>
              <a:cs typeface="Calibri"/>
              <a:sym typeface="Calibri"/>
            </a:endParaRPr>
          </a:p>
        </p:txBody>
      </p:sp>
      <p:pic>
        <p:nvPicPr>
          <p:cNvPr id="1239" name="Google Shape;1239;p71"/>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514351" y="3674175"/>
            <a:ext cx="954975" cy="954975"/>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243"/>
        <p:cNvGrpSpPr/>
        <p:nvPr/>
      </p:nvGrpSpPr>
      <p:grpSpPr>
        <a:xfrm>
          <a:off x="0" y="0"/>
          <a:ext cx="0" cy="0"/>
          <a:chOff x="0" y="0"/>
          <a:chExt cx="0" cy="0"/>
        </a:xfrm>
      </p:grpSpPr>
      <p:sp>
        <p:nvSpPr>
          <p:cNvPr id="1244" name="Google Shape;1244;p72"/>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5" name="Google Shape;1245;p72"/>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46" name="Google Shape;1246;p7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21088" y="4886781"/>
            <a:ext cx="1299044" cy="324761"/>
          </a:xfrm>
          <a:prstGeom prst="rect">
            <a:avLst/>
          </a:prstGeom>
          <a:noFill/>
          <a:ln>
            <a:noFill/>
          </a:ln>
        </p:spPr>
      </p:pic>
      <p:sp>
        <p:nvSpPr>
          <p:cNvPr id="1247" name="Google Shape;1247;p72"/>
          <p:cNvSpPr txBox="1">
            <a:spLocks noGrp="1"/>
          </p:cNvSpPr>
          <p:nvPr>
            <p:ph type="title"/>
          </p:nvPr>
        </p:nvSpPr>
        <p:spPr>
          <a:xfrm>
            <a:off x="552450" y="0"/>
            <a:ext cx="6001800" cy="707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200"/>
              <a:buNone/>
            </a:pPr>
            <a:r>
              <a:rPr lang="es-419" sz="2200" b="1">
                <a:solidFill>
                  <a:srgbClr val="9645C0"/>
                </a:solidFill>
                <a:latin typeface="Montserrat"/>
                <a:ea typeface="Montserrat"/>
                <a:cs typeface="Montserrat"/>
                <a:sym typeface="Montserrat"/>
              </a:rPr>
              <a:t>Story Time!</a:t>
            </a:r>
            <a:endParaRPr sz="2200" b="1">
              <a:solidFill>
                <a:srgbClr val="9645C0"/>
              </a:solidFill>
              <a:latin typeface="Montserrat"/>
              <a:ea typeface="Montserrat"/>
              <a:cs typeface="Montserrat"/>
              <a:sym typeface="Montserrat"/>
            </a:endParaRPr>
          </a:p>
        </p:txBody>
      </p:sp>
      <p:pic>
        <p:nvPicPr>
          <p:cNvPr id="1248" name="Google Shape;1248;p72"/>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1249" name="Google Shape;1249;p72"/>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sp>
        <p:nvSpPr>
          <p:cNvPr id="1250" name="Google Shape;1250;p72"/>
          <p:cNvSpPr/>
          <p:nvPr/>
        </p:nvSpPr>
        <p:spPr>
          <a:xfrm>
            <a:off x="1236856" y="2677060"/>
            <a:ext cx="3616504" cy="1952090"/>
          </a:xfrm>
          <a:custGeom>
            <a:avLst/>
            <a:gdLst/>
            <a:ahLst/>
            <a:cxnLst/>
            <a:rect l="l" t="t" r="r" b="b"/>
            <a:pathLst>
              <a:path w="7233007" h="3904180" extrusionOk="0">
                <a:moveTo>
                  <a:pt x="0" y="0"/>
                </a:moveTo>
                <a:lnTo>
                  <a:pt x="7233007" y="0"/>
                </a:lnTo>
                <a:lnTo>
                  <a:pt x="7233007" y="3904180"/>
                </a:lnTo>
                <a:lnTo>
                  <a:pt x="0" y="3904180"/>
                </a:lnTo>
                <a:lnTo>
                  <a:pt x="0" y="0"/>
                </a:lnTo>
                <a:close/>
              </a:path>
            </a:pathLst>
          </a:custGeom>
          <a:blipFill rotWithShape="1">
            <a:blip r:embed="rId6" cstate="screen">
              <a:alphaModFix/>
              <a:extLst>
                <a:ext uri="{28A0092B-C50C-407E-A947-70E740481C1C}">
                  <a14:useLocalDpi xmlns:a14="http://schemas.microsoft.com/office/drawing/2010/main"/>
                </a:ext>
              </a:extLst>
            </a:blip>
            <a:stretch>
              <a:fillRect/>
            </a:stretch>
          </a:blipFill>
          <a:ln>
            <a:noFill/>
          </a:ln>
        </p:spPr>
        <p:txBody>
          <a:bodyPr/>
          <a:lstStyle/>
          <a:p>
            <a:endParaRPr lang="es-ES"/>
          </a:p>
        </p:txBody>
      </p:sp>
      <p:pic>
        <p:nvPicPr>
          <p:cNvPr id="1251" name="Google Shape;1251;p72"/>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514351" y="3674175"/>
            <a:ext cx="954975" cy="954975"/>
          </a:xfrm>
          <a:prstGeom prst="rect">
            <a:avLst/>
          </a:prstGeom>
          <a:noFill/>
          <a:ln>
            <a:noFill/>
          </a:ln>
        </p:spPr>
      </p:pic>
      <p:grpSp>
        <p:nvGrpSpPr>
          <p:cNvPr id="1252" name="Google Shape;1252;p72"/>
          <p:cNvGrpSpPr/>
          <p:nvPr/>
        </p:nvGrpSpPr>
        <p:grpSpPr>
          <a:xfrm>
            <a:off x="5826925" y="2074550"/>
            <a:ext cx="2392200" cy="2374650"/>
            <a:chOff x="6420400" y="2261550"/>
            <a:chExt cx="2392200" cy="2374650"/>
          </a:xfrm>
        </p:grpSpPr>
        <p:pic>
          <p:nvPicPr>
            <p:cNvPr id="1253" name="Google Shape;1253;p72"/>
            <p:cNvPicPr preferRelativeResize="0"/>
            <p:nvPr/>
          </p:nvPicPr>
          <p:blipFill>
            <a:blip r:embed="rId8" cstate="screen">
              <a:alphaModFix/>
              <a:extLst>
                <a:ext uri="{28A0092B-C50C-407E-A947-70E740481C1C}">
                  <a14:useLocalDpi xmlns:a14="http://schemas.microsoft.com/office/drawing/2010/main"/>
                </a:ext>
              </a:extLst>
            </a:blip>
            <a:stretch>
              <a:fillRect/>
            </a:stretch>
          </p:blipFill>
          <p:spPr>
            <a:xfrm>
              <a:off x="6420402" y="2653461"/>
              <a:ext cx="2149447" cy="1582550"/>
            </a:xfrm>
            <a:prstGeom prst="rect">
              <a:avLst/>
            </a:prstGeom>
            <a:noFill/>
            <a:ln>
              <a:noFill/>
            </a:ln>
          </p:spPr>
        </p:pic>
        <p:sp>
          <p:nvSpPr>
            <p:cNvPr id="1254" name="Google Shape;1254;p72"/>
            <p:cNvSpPr txBox="1"/>
            <p:nvPr/>
          </p:nvSpPr>
          <p:spPr>
            <a:xfrm>
              <a:off x="6420400" y="2261550"/>
              <a:ext cx="23175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419" sz="1500" b="1">
                  <a:latin typeface="Roboto"/>
                  <a:ea typeface="Roboto"/>
                  <a:cs typeface="Roboto"/>
                  <a:sym typeface="Roboto"/>
                </a:rPr>
                <a:t>Síndrome Swyer</a:t>
              </a:r>
              <a:endParaRPr sz="1500" b="1">
                <a:latin typeface="Roboto"/>
                <a:ea typeface="Roboto"/>
                <a:cs typeface="Roboto"/>
                <a:sym typeface="Roboto"/>
              </a:endParaRPr>
            </a:p>
          </p:txBody>
        </p:sp>
        <p:sp>
          <p:nvSpPr>
            <p:cNvPr id="1255" name="Google Shape;1255;p72"/>
            <p:cNvSpPr txBox="1"/>
            <p:nvPr/>
          </p:nvSpPr>
          <p:spPr>
            <a:xfrm>
              <a:off x="6420400" y="4236000"/>
              <a:ext cx="2392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419" b="1">
                  <a:solidFill>
                    <a:srgbClr val="000000"/>
                  </a:solidFill>
                  <a:latin typeface="Roboto"/>
                  <a:ea typeface="Roboto"/>
                  <a:cs typeface="Roboto"/>
                  <a:sym typeface="Roboto"/>
                </a:rPr>
                <a:t>Imane Khelif</a:t>
              </a:r>
              <a:endParaRPr>
                <a:solidFill>
                  <a:srgbClr val="000000"/>
                </a:solidFill>
                <a:latin typeface="Roboto"/>
                <a:ea typeface="Roboto"/>
                <a:cs typeface="Roboto"/>
                <a:sym typeface="Roboto"/>
              </a:endParaRPr>
            </a:p>
          </p:txBody>
        </p:sp>
      </p:grpSp>
      <p:sp>
        <p:nvSpPr>
          <p:cNvPr id="1256" name="Google Shape;1256;p72"/>
          <p:cNvSpPr txBox="1"/>
          <p:nvPr/>
        </p:nvSpPr>
        <p:spPr>
          <a:xfrm>
            <a:off x="514350" y="863442"/>
            <a:ext cx="8115300" cy="1402500"/>
          </a:xfrm>
          <a:prstGeom prst="rect">
            <a:avLst/>
          </a:prstGeom>
          <a:noFill/>
          <a:ln>
            <a:noFill/>
          </a:ln>
        </p:spPr>
        <p:txBody>
          <a:bodyPr spcFirstLastPara="1" wrap="square" lIns="0" tIns="0" rIns="0" bIns="0" anchor="t" anchorCtr="0">
            <a:spAutoFit/>
          </a:bodyPr>
          <a:lstStyle/>
          <a:p>
            <a:pPr marL="0" lvl="0" indent="0" algn="l" rtl="0">
              <a:lnSpc>
                <a:spcPct val="198277"/>
              </a:lnSpc>
              <a:spcBef>
                <a:spcPts val="0"/>
              </a:spcBef>
              <a:spcAft>
                <a:spcPts val="0"/>
              </a:spcAft>
              <a:buNone/>
            </a:pPr>
            <a:endParaRPr sz="900">
              <a:solidFill>
                <a:schemeClr val="dk1"/>
              </a:solidFill>
              <a:latin typeface="Calibri"/>
              <a:ea typeface="Calibri"/>
              <a:cs typeface="Calibri"/>
              <a:sym typeface="Calibri"/>
            </a:endParaRPr>
          </a:p>
          <a:p>
            <a:pPr marL="457200" lvl="1" indent="-228600" algn="l" rtl="0">
              <a:lnSpc>
                <a:spcPct val="119005"/>
              </a:lnSpc>
              <a:spcBef>
                <a:spcPts val="0"/>
              </a:spcBef>
              <a:spcAft>
                <a:spcPts val="0"/>
              </a:spcAft>
              <a:buClr>
                <a:schemeClr val="dk1"/>
              </a:buClr>
              <a:buSzPts val="1800"/>
              <a:buChar char="•"/>
            </a:pPr>
            <a:r>
              <a:rPr lang="es-419" sz="1800">
                <a:solidFill>
                  <a:schemeClr val="dk1"/>
                </a:solidFill>
              </a:rPr>
              <a:t>Genetic testing of female athletes during the Olympic Games.</a:t>
            </a:r>
            <a:endParaRPr sz="1800">
              <a:solidFill>
                <a:schemeClr val="dk1"/>
              </a:solidFill>
            </a:endParaRPr>
          </a:p>
          <a:p>
            <a:pPr marL="457200" lvl="1" indent="-228600" algn="l" rtl="0">
              <a:lnSpc>
                <a:spcPct val="119005"/>
              </a:lnSpc>
              <a:spcBef>
                <a:spcPts val="0"/>
              </a:spcBef>
              <a:spcAft>
                <a:spcPts val="0"/>
              </a:spcAft>
              <a:buClr>
                <a:schemeClr val="dk1"/>
              </a:buClr>
              <a:buSzPts val="1800"/>
              <a:buChar char="•"/>
            </a:pPr>
            <a:r>
              <a:rPr lang="es-419" sz="1800">
                <a:solidFill>
                  <a:schemeClr val="dk1"/>
                </a:solidFill>
              </a:rPr>
              <a:t>In 1996, eight women tested positive in differential tests for sexual development.</a:t>
            </a:r>
            <a:endParaRPr sz="700">
              <a:solidFill>
                <a:schemeClr val="dk1"/>
              </a:solidFill>
            </a:endParaRPr>
          </a:p>
          <a:p>
            <a:pPr marL="457200" lvl="0" indent="0" algn="l" rtl="0">
              <a:lnSpc>
                <a:spcPct val="119005"/>
              </a:lnSpc>
              <a:spcBef>
                <a:spcPts val="0"/>
              </a:spcBef>
              <a:spcAft>
                <a:spcPts val="0"/>
              </a:spcAft>
              <a:buNone/>
            </a:pPr>
            <a:endParaRPr sz="900">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231F20"/>
        </a:solidFill>
        <a:effectLst/>
      </p:bgPr>
    </p:bg>
    <p:spTree>
      <p:nvGrpSpPr>
        <p:cNvPr id="1" name="Shape 1260"/>
        <p:cNvGrpSpPr/>
        <p:nvPr/>
      </p:nvGrpSpPr>
      <p:grpSpPr>
        <a:xfrm>
          <a:off x="0" y="0"/>
          <a:ext cx="0" cy="0"/>
          <a:chOff x="0" y="0"/>
          <a:chExt cx="0" cy="0"/>
        </a:xfrm>
      </p:grpSpPr>
      <p:sp>
        <p:nvSpPr>
          <p:cNvPr id="1261" name="Google Shape;1261;p73"/>
          <p:cNvSpPr txBox="1"/>
          <p:nvPr/>
        </p:nvSpPr>
        <p:spPr>
          <a:xfrm rot="5400000">
            <a:off x="-1942675" y="2402650"/>
            <a:ext cx="47277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s-419" sz="700" b="0" i="0" u="none" strike="noStrike" cap="none">
                <a:solidFill>
                  <a:schemeClr val="lt1"/>
                </a:solidFill>
                <a:latin typeface="Arial"/>
                <a:ea typeface="Arial"/>
                <a:cs typeface="Arial"/>
                <a:sym typeface="Arial"/>
              </a:rPr>
              <a:t>Credit: Pitch Interactive and Amanda Montañez; Source: Research by Amanda Hobbs; Expert review by Amy Wisniewski University of Oklahoma Health Sciences Center</a:t>
            </a:r>
            <a:endParaRPr sz="700" b="0" i="0" u="none" strike="noStrike" cap="none">
              <a:solidFill>
                <a:schemeClr val="lt1"/>
              </a:solidFill>
              <a:latin typeface="Arial"/>
              <a:ea typeface="Arial"/>
              <a:cs typeface="Arial"/>
              <a:sym typeface="Arial"/>
            </a:endParaRPr>
          </a:p>
        </p:txBody>
      </p:sp>
      <p:pic>
        <p:nvPicPr>
          <p:cNvPr id="1262" name="Google Shape;1262;p73">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21275" y="5200"/>
            <a:ext cx="7820247" cy="5143499"/>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266"/>
        <p:cNvGrpSpPr/>
        <p:nvPr/>
      </p:nvGrpSpPr>
      <p:grpSpPr>
        <a:xfrm>
          <a:off x="0" y="0"/>
          <a:ext cx="0" cy="0"/>
          <a:chOff x="0" y="0"/>
          <a:chExt cx="0" cy="0"/>
        </a:xfrm>
      </p:grpSpPr>
      <p:sp>
        <p:nvSpPr>
          <p:cNvPr id="1267" name="Google Shape;1267;p74"/>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8" name="Google Shape;1268;p74"/>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69" name="Google Shape;1269;p7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21088" y="4886781"/>
            <a:ext cx="1299044" cy="324761"/>
          </a:xfrm>
          <a:prstGeom prst="rect">
            <a:avLst/>
          </a:prstGeom>
          <a:noFill/>
          <a:ln>
            <a:noFill/>
          </a:ln>
        </p:spPr>
      </p:pic>
      <p:sp>
        <p:nvSpPr>
          <p:cNvPr id="1270" name="Google Shape;1270;p74"/>
          <p:cNvSpPr txBox="1">
            <a:spLocks noGrp="1"/>
          </p:cNvSpPr>
          <p:nvPr>
            <p:ph type="title"/>
          </p:nvPr>
        </p:nvSpPr>
        <p:spPr>
          <a:xfrm>
            <a:off x="552450" y="0"/>
            <a:ext cx="6001800" cy="707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200"/>
              <a:buNone/>
            </a:pPr>
            <a:r>
              <a:rPr lang="es-419" sz="2200" b="1">
                <a:solidFill>
                  <a:srgbClr val="9645C0"/>
                </a:solidFill>
                <a:latin typeface="Montserrat"/>
                <a:ea typeface="Montserrat"/>
                <a:cs typeface="Montserrat"/>
                <a:sym typeface="Montserrat"/>
              </a:rPr>
              <a:t>Sex and Gender map</a:t>
            </a:r>
            <a:endParaRPr sz="2200" b="1">
              <a:solidFill>
                <a:srgbClr val="9645C0"/>
              </a:solidFill>
              <a:latin typeface="Montserrat"/>
              <a:ea typeface="Montserrat"/>
              <a:cs typeface="Montserrat"/>
              <a:sym typeface="Montserrat"/>
            </a:endParaRPr>
          </a:p>
        </p:txBody>
      </p:sp>
      <p:pic>
        <p:nvPicPr>
          <p:cNvPr id="1271" name="Google Shape;1271;p74"/>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1272" name="Google Shape;1272;p74"/>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pic>
        <p:nvPicPr>
          <p:cNvPr id="1273" name="Google Shape;1273;p74"/>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2957396" y="1176878"/>
            <a:ext cx="3229199" cy="3229199"/>
          </a:xfrm>
          <a:prstGeom prst="rect">
            <a:avLst/>
          </a:prstGeom>
          <a:noFill/>
          <a:ln>
            <a:noFill/>
          </a:ln>
        </p:spPr>
      </p:pic>
      <p:sp>
        <p:nvSpPr>
          <p:cNvPr id="1274" name="Google Shape;1274;p74"/>
          <p:cNvSpPr txBox="1"/>
          <p:nvPr/>
        </p:nvSpPr>
        <p:spPr>
          <a:xfrm>
            <a:off x="3071988" y="4319997"/>
            <a:ext cx="3000000" cy="4002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s-419" sz="1800" b="0" i="0" u="none" strike="noStrike" cap="none">
                <a:solidFill>
                  <a:srgbClr val="000000"/>
                </a:solidFill>
                <a:latin typeface="Arial"/>
                <a:ea typeface="Arial"/>
                <a:cs typeface="Arial"/>
                <a:sym typeface="Arial"/>
              </a:rPr>
              <a:t>https://bit.ly/3RAkQa0</a:t>
            </a:r>
            <a:endParaRPr sz="1800" b="0" i="0" u="none" strike="noStrike" cap="none">
              <a:solidFill>
                <a:srgbClr val="000000"/>
              </a:solidFill>
              <a:latin typeface="Arial"/>
              <a:ea typeface="Arial"/>
              <a:cs typeface="Arial"/>
              <a:sym typeface="Arial"/>
            </a:endParaRPr>
          </a:p>
        </p:txBody>
      </p:sp>
      <p:sp>
        <p:nvSpPr>
          <p:cNvPr id="1275" name="Google Shape;1275;p74"/>
          <p:cNvSpPr txBox="1"/>
          <p:nvPr/>
        </p:nvSpPr>
        <p:spPr>
          <a:xfrm>
            <a:off x="596751" y="774976"/>
            <a:ext cx="7744800" cy="4233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300"/>
              <a:buFont typeface="Arial"/>
              <a:buNone/>
            </a:pPr>
            <a:r>
              <a:rPr lang="es-419" sz="2300" b="0" i="1" u="none" strike="noStrike" cap="none">
                <a:solidFill>
                  <a:schemeClr val="dk1"/>
                </a:solidFill>
                <a:latin typeface="Helvetica Neue Light"/>
                <a:ea typeface="Helvetica Neue Light"/>
                <a:cs typeface="Helvetica Neue Light"/>
                <a:sym typeface="Helvetica Neue Light"/>
              </a:rPr>
              <a:t>Let’s have a closer look</a:t>
            </a:r>
            <a:endParaRPr sz="2300" b="0" i="1" u="none" strike="noStrike" cap="none">
              <a:solidFill>
                <a:schemeClr val="dk1"/>
              </a:solidFill>
              <a:latin typeface="Helvetica Neue Light"/>
              <a:ea typeface="Helvetica Neue Light"/>
              <a:cs typeface="Helvetica Neue Light"/>
              <a:sym typeface="Helvetica Neue Light"/>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279"/>
        <p:cNvGrpSpPr/>
        <p:nvPr/>
      </p:nvGrpSpPr>
      <p:grpSpPr>
        <a:xfrm>
          <a:off x="0" y="0"/>
          <a:ext cx="0" cy="0"/>
          <a:chOff x="0" y="0"/>
          <a:chExt cx="0" cy="0"/>
        </a:xfrm>
      </p:grpSpPr>
      <p:sp>
        <p:nvSpPr>
          <p:cNvPr id="1280" name="Google Shape;1280;p75"/>
          <p:cNvSpPr/>
          <p:nvPr/>
        </p:nvSpPr>
        <p:spPr>
          <a:xfrm flipH="1">
            <a:off x="0" y="0"/>
            <a:ext cx="9144000" cy="5143500"/>
          </a:xfrm>
          <a:prstGeom prst="rect">
            <a:avLst/>
          </a:prstGeom>
          <a:gradFill>
            <a:gsLst>
              <a:gs pos="0">
                <a:srgbClr val="9645C0"/>
              </a:gs>
              <a:gs pos="100000">
                <a:srgbClr val="4FC2C2"/>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75"/>
          <p:cNvSpPr txBox="1"/>
          <p:nvPr/>
        </p:nvSpPr>
        <p:spPr>
          <a:xfrm>
            <a:off x="1453050" y="1938863"/>
            <a:ext cx="6237900" cy="1262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5300">
                <a:solidFill>
                  <a:schemeClr val="lt1"/>
                </a:solidFill>
                <a:latin typeface="Montserrat"/>
                <a:ea typeface="Montserrat"/>
                <a:cs typeface="Montserrat"/>
                <a:sym typeface="Montserrat"/>
              </a:rPr>
              <a:t>Sex &amp; Gender Summary</a:t>
            </a:r>
            <a:endParaRPr sz="5300" i="1">
              <a:solidFill>
                <a:schemeClr val="lt1"/>
              </a:solidFill>
              <a:latin typeface="Montserrat"/>
              <a:ea typeface="Montserrat"/>
              <a:cs typeface="Montserrat"/>
              <a:sym typeface="Montserrat"/>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285"/>
        <p:cNvGrpSpPr/>
        <p:nvPr/>
      </p:nvGrpSpPr>
      <p:grpSpPr>
        <a:xfrm>
          <a:off x="0" y="0"/>
          <a:ext cx="0" cy="0"/>
          <a:chOff x="0" y="0"/>
          <a:chExt cx="0" cy="0"/>
        </a:xfrm>
      </p:grpSpPr>
      <p:pic>
        <p:nvPicPr>
          <p:cNvPr id="1286" name="Google Shape;1286;p7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464031" y="131841"/>
            <a:ext cx="1541285" cy="432000"/>
          </a:xfrm>
          <a:prstGeom prst="rect">
            <a:avLst/>
          </a:prstGeom>
          <a:noFill/>
          <a:ln>
            <a:noFill/>
          </a:ln>
        </p:spPr>
      </p:pic>
      <p:pic>
        <p:nvPicPr>
          <p:cNvPr id="1287" name="Google Shape;1287;p76"/>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1356249" y="935230"/>
            <a:ext cx="6511599" cy="3407745"/>
          </a:xfrm>
          <a:prstGeom prst="rect">
            <a:avLst/>
          </a:prstGeom>
          <a:noFill/>
          <a:ln>
            <a:noFill/>
          </a:ln>
        </p:spPr>
      </p:pic>
      <p:sp>
        <p:nvSpPr>
          <p:cNvPr id="1288" name="Google Shape;1288;p76"/>
          <p:cNvSpPr txBox="1"/>
          <p:nvPr/>
        </p:nvSpPr>
        <p:spPr>
          <a:xfrm>
            <a:off x="1867350" y="127050"/>
            <a:ext cx="5409300" cy="569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419" sz="2500" b="1">
                <a:solidFill>
                  <a:schemeClr val="dk1"/>
                </a:solidFill>
              </a:rPr>
              <a:t>Summary </a:t>
            </a:r>
            <a:endParaRPr sz="17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pic>
        <p:nvPicPr>
          <p:cNvPr id="202" name="Google Shape;202;p2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77743" y="4674751"/>
            <a:ext cx="1309128" cy="326033"/>
          </a:xfrm>
          <a:prstGeom prst="rect">
            <a:avLst/>
          </a:prstGeom>
          <a:noFill/>
          <a:ln>
            <a:noFill/>
          </a:ln>
        </p:spPr>
      </p:pic>
      <p:pic>
        <p:nvPicPr>
          <p:cNvPr id="203" name="Google Shape;203;p23" descr="A building with trees in the background&#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47238" y="845200"/>
            <a:ext cx="5458274" cy="3597850"/>
          </a:xfrm>
          <a:prstGeom prst="rect">
            <a:avLst/>
          </a:prstGeom>
          <a:noFill/>
          <a:ln>
            <a:noFill/>
          </a:ln>
        </p:spPr>
      </p:pic>
      <p:pic>
        <p:nvPicPr>
          <p:cNvPr id="204" name="Google Shape;204;p23"/>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6455263" y="845222"/>
            <a:ext cx="2118130" cy="510443"/>
          </a:xfrm>
          <a:prstGeom prst="rect">
            <a:avLst/>
          </a:prstGeom>
          <a:noFill/>
          <a:ln>
            <a:noFill/>
          </a:ln>
        </p:spPr>
      </p:pic>
      <p:pic>
        <p:nvPicPr>
          <p:cNvPr id="205" name="Google Shape;205;p23"/>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379063" y="1866525"/>
            <a:ext cx="2217700" cy="694425"/>
          </a:xfrm>
          <a:prstGeom prst="rect">
            <a:avLst/>
          </a:prstGeom>
          <a:noFill/>
          <a:ln>
            <a:noFill/>
          </a:ln>
        </p:spPr>
      </p:pic>
      <p:pic>
        <p:nvPicPr>
          <p:cNvPr id="206" name="Google Shape;206;p23"/>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6455263" y="1479772"/>
            <a:ext cx="2004243" cy="415044"/>
          </a:xfrm>
          <a:prstGeom prst="rect">
            <a:avLst/>
          </a:prstGeom>
          <a:noFill/>
          <a:ln>
            <a:noFill/>
          </a:ln>
        </p:spPr>
      </p:pic>
      <p:sp>
        <p:nvSpPr>
          <p:cNvPr id="207" name="Google Shape;207;p23"/>
          <p:cNvSpPr txBox="1"/>
          <p:nvPr/>
        </p:nvSpPr>
        <p:spPr>
          <a:xfrm>
            <a:off x="972000" y="199425"/>
            <a:ext cx="7200000" cy="455700"/>
          </a:xfrm>
          <a:prstGeom prst="rect">
            <a:avLst/>
          </a:prstGeom>
          <a:no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s-419" sz="2800" b="1">
                <a:solidFill>
                  <a:srgbClr val="004890"/>
                </a:solidFill>
                <a:latin typeface="Calibri"/>
                <a:ea typeface="Calibri"/>
                <a:cs typeface="Calibri"/>
                <a:sym typeface="Calibri"/>
              </a:rPr>
              <a:t>Barcelona Supercomputing Center</a:t>
            </a:r>
            <a:endParaRPr sz="2800" b="1">
              <a:solidFill>
                <a:srgbClr val="004890"/>
              </a:solidFill>
              <a:latin typeface="Calibri"/>
              <a:ea typeface="Calibri"/>
              <a:cs typeface="Calibri"/>
              <a:sym typeface="Calibri"/>
            </a:endParaRPr>
          </a:p>
        </p:txBody>
      </p:sp>
      <p:pic>
        <p:nvPicPr>
          <p:cNvPr id="208" name="Google Shape;208;p23"/>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6616196" y="2694438"/>
            <a:ext cx="911189" cy="900362"/>
          </a:xfrm>
          <a:prstGeom prst="rect">
            <a:avLst/>
          </a:prstGeom>
          <a:noFill/>
          <a:ln>
            <a:noFill/>
          </a:ln>
        </p:spPr>
      </p:pic>
      <p:sp>
        <p:nvSpPr>
          <p:cNvPr id="209" name="Google Shape;209;p23"/>
          <p:cNvSpPr txBox="1"/>
          <p:nvPr/>
        </p:nvSpPr>
        <p:spPr>
          <a:xfrm>
            <a:off x="6726790" y="2968195"/>
            <a:ext cx="690000" cy="316500"/>
          </a:xfrm>
          <a:prstGeom prst="rect">
            <a:avLst/>
          </a:prstGeom>
          <a:noFill/>
          <a:ln>
            <a:noFill/>
          </a:ln>
          <a:effectLst>
            <a:outerShdw blurRad="381000" algn="t" rotWithShape="0">
              <a:srgbClr val="000000"/>
            </a:outerShdw>
          </a:effectLst>
        </p:spPr>
        <p:txBody>
          <a:bodyPr spcFirstLastPara="1" wrap="square" lIns="68575" tIns="34275" rIns="68575" bIns="34275" anchor="t" anchorCtr="0">
            <a:noAutofit/>
          </a:bodyPr>
          <a:lstStyle/>
          <a:p>
            <a:pPr marL="0" marR="0" lvl="0" indent="0" algn="ctr" rtl="0">
              <a:spcBef>
                <a:spcPts val="0"/>
              </a:spcBef>
              <a:spcAft>
                <a:spcPts val="0"/>
              </a:spcAft>
              <a:buNone/>
            </a:pPr>
            <a:r>
              <a:rPr lang="es-419" sz="800" b="1">
                <a:solidFill>
                  <a:srgbClr val="FFFFFF"/>
                </a:solidFill>
                <a:latin typeface="Montserrat"/>
                <a:ea typeface="Montserrat"/>
                <a:cs typeface="Montserrat"/>
                <a:sym typeface="Montserrat"/>
              </a:rPr>
              <a:t>Computer Sciences</a:t>
            </a:r>
            <a:endParaRPr sz="800">
              <a:latin typeface="Montserrat"/>
              <a:ea typeface="Montserrat"/>
              <a:cs typeface="Montserrat"/>
              <a:sym typeface="Montserrat"/>
            </a:endParaRPr>
          </a:p>
        </p:txBody>
      </p:sp>
      <p:pic>
        <p:nvPicPr>
          <p:cNvPr id="210" name="Google Shape;210;p23"/>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6616195" y="3591728"/>
            <a:ext cx="911191" cy="892580"/>
          </a:xfrm>
          <a:prstGeom prst="rect">
            <a:avLst/>
          </a:prstGeom>
          <a:noFill/>
          <a:ln>
            <a:noFill/>
          </a:ln>
        </p:spPr>
      </p:pic>
      <p:sp>
        <p:nvSpPr>
          <p:cNvPr id="211" name="Google Shape;211;p23"/>
          <p:cNvSpPr txBox="1"/>
          <p:nvPr/>
        </p:nvSpPr>
        <p:spPr>
          <a:xfrm>
            <a:off x="6749290" y="3870359"/>
            <a:ext cx="645000" cy="313800"/>
          </a:xfrm>
          <a:prstGeom prst="rect">
            <a:avLst/>
          </a:prstGeom>
          <a:noFill/>
          <a:ln>
            <a:noFill/>
          </a:ln>
          <a:effectLst>
            <a:outerShdw blurRad="381000" algn="t" rotWithShape="0">
              <a:srgbClr val="000000"/>
            </a:outerShdw>
          </a:effectLst>
        </p:spPr>
        <p:txBody>
          <a:bodyPr spcFirstLastPara="1" wrap="square" lIns="68575" tIns="34275" rIns="68575" bIns="34275" anchor="t" anchorCtr="0">
            <a:noAutofit/>
          </a:bodyPr>
          <a:lstStyle/>
          <a:p>
            <a:pPr marL="0" marR="0" lvl="0" indent="0" algn="ctr" rtl="0">
              <a:spcBef>
                <a:spcPts val="0"/>
              </a:spcBef>
              <a:spcAft>
                <a:spcPts val="0"/>
              </a:spcAft>
              <a:buNone/>
            </a:pPr>
            <a:r>
              <a:rPr lang="es-419" sz="800" b="1">
                <a:solidFill>
                  <a:srgbClr val="FFFFFF"/>
                </a:solidFill>
                <a:latin typeface="Montserrat"/>
                <a:ea typeface="Montserrat"/>
                <a:cs typeface="Montserrat"/>
                <a:sym typeface="Montserrat"/>
              </a:rPr>
              <a:t>Earth Sciences</a:t>
            </a:r>
            <a:endParaRPr sz="800">
              <a:latin typeface="Montserrat"/>
              <a:ea typeface="Montserrat"/>
              <a:cs typeface="Montserrat"/>
              <a:sym typeface="Montserrat"/>
            </a:endParaRPr>
          </a:p>
        </p:txBody>
      </p:sp>
      <p:pic>
        <p:nvPicPr>
          <p:cNvPr id="212" name="Google Shape;212;p23"/>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7501562" y="3591883"/>
            <a:ext cx="910617" cy="892795"/>
          </a:xfrm>
          <a:prstGeom prst="rect">
            <a:avLst/>
          </a:prstGeom>
          <a:noFill/>
          <a:ln>
            <a:noFill/>
          </a:ln>
        </p:spPr>
      </p:pic>
      <p:sp>
        <p:nvSpPr>
          <p:cNvPr id="213" name="Google Shape;213;p23"/>
          <p:cNvSpPr txBox="1"/>
          <p:nvPr/>
        </p:nvSpPr>
        <p:spPr>
          <a:xfrm>
            <a:off x="7611875" y="3875175"/>
            <a:ext cx="690000" cy="194100"/>
          </a:xfrm>
          <a:prstGeom prst="rect">
            <a:avLst/>
          </a:prstGeom>
          <a:noFill/>
          <a:ln>
            <a:noFill/>
          </a:ln>
          <a:effectLst>
            <a:outerShdw blurRad="381000" algn="t" rotWithShape="0">
              <a:srgbClr val="000000"/>
            </a:outerShdw>
          </a:effectLst>
        </p:spPr>
        <p:txBody>
          <a:bodyPr spcFirstLastPara="1" wrap="square" lIns="68575" tIns="34275" rIns="68575" bIns="34275" anchor="t" anchorCtr="0">
            <a:noAutofit/>
          </a:bodyPr>
          <a:lstStyle/>
          <a:p>
            <a:pPr marL="0" marR="0" lvl="0" indent="0" algn="ctr" rtl="0">
              <a:spcBef>
                <a:spcPts val="0"/>
              </a:spcBef>
              <a:spcAft>
                <a:spcPts val="0"/>
              </a:spcAft>
              <a:buNone/>
            </a:pPr>
            <a:r>
              <a:rPr lang="es-419" sz="650" b="1">
                <a:solidFill>
                  <a:srgbClr val="FFFFFF"/>
                </a:solidFill>
                <a:latin typeface="Montserrat"/>
                <a:ea typeface="Montserrat"/>
                <a:cs typeface="Montserrat"/>
                <a:sym typeface="Montserrat"/>
              </a:rPr>
              <a:t>Engineering Applications</a:t>
            </a:r>
            <a:endParaRPr sz="650" b="1">
              <a:solidFill>
                <a:srgbClr val="FFFFFF"/>
              </a:solidFill>
              <a:latin typeface="Montserrat"/>
              <a:ea typeface="Montserrat"/>
              <a:cs typeface="Montserrat"/>
              <a:sym typeface="Montserrat"/>
            </a:endParaRPr>
          </a:p>
          <a:p>
            <a:pPr marL="0" marR="0" lvl="0" indent="0" algn="ctr" rtl="0">
              <a:spcBef>
                <a:spcPts val="0"/>
              </a:spcBef>
              <a:spcAft>
                <a:spcPts val="0"/>
              </a:spcAft>
              <a:buNone/>
            </a:pPr>
            <a:r>
              <a:rPr lang="es-419" sz="650" b="1">
                <a:solidFill>
                  <a:srgbClr val="FFFFFF"/>
                </a:solidFill>
                <a:latin typeface="Montserrat"/>
                <a:ea typeface="Montserrat"/>
                <a:cs typeface="Montserrat"/>
                <a:sym typeface="Montserrat"/>
              </a:rPr>
              <a:t>(CASE)</a:t>
            </a:r>
            <a:endParaRPr sz="650" b="1">
              <a:solidFill>
                <a:srgbClr val="FFFFFF"/>
              </a:solidFill>
              <a:latin typeface="Montserrat"/>
              <a:ea typeface="Montserrat"/>
              <a:cs typeface="Montserrat"/>
              <a:sym typeface="Montserrat"/>
            </a:endParaRPr>
          </a:p>
        </p:txBody>
      </p:sp>
      <p:pic>
        <p:nvPicPr>
          <p:cNvPr id="214" name="Google Shape;214;p23"/>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7501272" y="2692003"/>
            <a:ext cx="911198" cy="899734"/>
          </a:xfrm>
          <a:prstGeom prst="rect">
            <a:avLst/>
          </a:prstGeom>
          <a:noFill/>
          <a:ln>
            <a:noFill/>
          </a:ln>
        </p:spPr>
      </p:pic>
      <p:sp>
        <p:nvSpPr>
          <p:cNvPr id="215" name="Google Shape;215;p23"/>
          <p:cNvSpPr txBox="1"/>
          <p:nvPr/>
        </p:nvSpPr>
        <p:spPr>
          <a:xfrm>
            <a:off x="7644376" y="2941699"/>
            <a:ext cx="609900" cy="323700"/>
          </a:xfrm>
          <a:prstGeom prst="rect">
            <a:avLst/>
          </a:prstGeom>
          <a:noFill/>
          <a:ln>
            <a:noFill/>
          </a:ln>
          <a:effectLst>
            <a:outerShdw blurRad="381000" algn="t" rotWithShape="0">
              <a:srgbClr val="000000"/>
            </a:outerShdw>
          </a:effectLst>
        </p:spPr>
        <p:txBody>
          <a:bodyPr spcFirstLastPara="1" wrap="square" lIns="68575" tIns="34275" rIns="68575" bIns="34275" anchor="t" anchorCtr="0">
            <a:noAutofit/>
          </a:bodyPr>
          <a:lstStyle/>
          <a:p>
            <a:pPr marL="0" marR="0" lvl="0" indent="0" algn="ctr" rtl="0">
              <a:spcBef>
                <a:spcPts val="0"/>
              </a:spcBef>
              <a:spcAft>
                <a:spcPts val="0"/>
              </a:spcAft>
              <a:buNone/>
            </a:pPr>
            <a:r>
              <a:rPr lang="es-419" sz="800" b="1">
                <a:solidFill>
                  <a:srgbClr val="FFFFFF"/>
                </a:solidFill>
                <a:latin typeface="Montserrat"/>
                <a:ea typeface="Montserrat"/>
                <a:cs typeface="Montserrat"/>
                <a:sym typeface="Montserrat"/>
              </a:rPr>
              <a:t>Life Sciences</a:t>
            </a:r>
            <a:endParaRPr sz="800">
              <a:latin typeface="Montserrat"/>
              <a:ea typeface="Montserrat"/>
              <a:cs typeface="Montserrat"/>
              <a:sym typeface="Montserrat"/>
            </a:endParaRPr>
          </a:p>
        </p:txBody>
      </p:sp>
      <p:pic>
        <p:nvPicPr>
          <p:cNvPr id="216" name="Google Shape;216;p23"/>
          <p:cNvPicPr preferRelativeResize="0"/>
          <p:nvPr/>
        </p:nvPicPr>
        <p:blipFill rotWithShape="1">
          <a:blip r:embed="rId12" cstate="screen">
            <a:alphaModFix/>
            <a:extLst>
              <a:ext uri="{28A0092B-C50C-407E-A947-70E740481C1C}">
                <a14:useLocalDpi xmlns:a14="http://schemas.microsoft.com/office/drawing/2010/main"/>
              </a:ext>
            </a:extLst>
          </a:blip>
          <a:srcRect l="12250" t="10663" r="17707" b="22985"/>
          <a:stretch/>
        </p:blipFill>
        <p:spPr>
          <a:xfrm>
            <a:off x="1636397" y="4674712"/>
            <a:ext cx="910625" cy="326108"/>
          </a:xfrm>
          <a:prstGeom prst="rect">
            <a:avLst/>
          </a:prstGeom>
          <a:noFill/>
          <a:ln>
            <a:noFill/>
          </a:ln>
        </p:spPr>
      </p:pic>
      <p:sp>
        <p:nvSpPr>
          <p:cNvPr id="217" name="Google Shape;217;p23"/>
          <p:cNvSpPr txBox="1"/>
          <p:nvPr/>
        </p:nvSpPr>
        <p:spPr>
          <a:xfrm>
            <a:off x="2043100" y="921425"/>
            <a:ext cx="3962400" cy="895800"/>
          </a:xfrm>
          <a:prstGeom prst="rect">
            <a:avLst/>
          </a:prstGeom>
          <a:solidFill>
            <a:srgbClr val="000000">
              <a:alpha val="33940"/>
            </a:srgbClr>
          </a:solidFill>
          <a:ln>
            <a:noFill/>
          </a:ln>
        </p:spPr>
        <p:txBody>
          <a:bodyPr spcFirstLastPara="1" wrap="square" lIns="91425" tIns="91425" rIns="91425" bIns="91425" anchor="t" anchorCtr="0">
            <a:spAutoFit/>
          </a:bodyPr>
          <a:lstStyle/>
          <a:p>
            <a:pPr marL="457200" lvl="0" indent="-298450" algn="l" rtl="0">
              <a:lnSpc>
                <a:spcPct val="115000"/>
              </a:lnSpc>
              <a:spcBef>
                <a:spcPts val="1200"/>
              </a:spcBef>
              <a:spcAft>
                <a:spcPts val="0"/>
              </a:spcAft>
              <a:buClr>
                <a:schemeClr val="lt1"/>
              </a:buClr>
              <a:buSzPts val="1100"/>
              <a:buChar char="●"/>
            </a:pPr>
            <a:r>
              <a:rPr lang="es-419" b="1">
                <a:solidFill>
                  <a:schemeClr val="lt1"/>
                </a:solidFill>
                <a:latin typeface="Calibri"/>
                <a:ea typeface="Calibri"/>
                <a:cs typeface="Calibri"/>
                <a:sym typeface="Calibri"/>
              </a:rPr>
              <a:t>Over 1.250 scientists and engineers</a:t>
            </a:r>
            <a:r>
              <a:rPr lang="es-419" sz="1100">
                <a:solidFill>
                  <a:schemeClr val="lt1"/>
                </a:solidFill>
              </a:rPr>
              <a:t> </a:t>
            </a:r>
            <a:endParaRPr sz="1100">
              <a:solidFill>
                <a:schemeClr val="lt1"/>
              </a:solidFill>
            </a:endParaRPr>
          </a:p>
          <a:p>
            <a:pPr marL="457200" lvl="0" indent="-298450" algn="l" rtl="0">
              <a:lnSpc>
                <a:spcPct val="115000"/>
              </a:lnSpc>
              <a:spcBef>
                <a:spcPts val="0"/>
              </a:spcBef>
              <a:spcAft>
                <a:spcPts val="0"/>
              </a:spcAft>
              <a:buClr>
                <a:schemeClr val="lt1"/>
              </a:buClr>
              <a:buSzPts val="1100"/>
              <a:buChar char="●"/>
            </a:pPr>
            <a:r>
              <a:rPr lang="es-419" b="1">
                <a:solidFill>
                  <a:schemeClr val="lt1"/>
                </a:solidFill>
                <a:latin typeface="Calibri"/>
                <a:ea typeface="Calibri"/>
                <a:cs typeface="Calibri"/>
                <a:sym typeface="Calibri"/>
              </a:rPr>
              <a:t>4 Departments</a:t>
            </a:r>
            <a:endParaRPr sz="1100">
              <a:solidFill>
                <a:schemeClr val="lt1"/>
              </a:solidFill>
            </a:endParaRPr>
          </a:p>
          <a:p>
            <a:pPr marL="457200" lvl="0" indent="-298450" algn="l" rtl="0">
              <a:lnSpc>
                <a:spcPct val="115000"/>
              </a:lnSpc>
              <a:spcBef>
                <a:spcPts val="0"/>
              </a:spcBef>
              <a:spcAft>
                <a:spcPts val="0"/>
              </a:spcAft>
              <a:buClr>
                <a:schemeClr val="lt1"/>
              </a:buClr>
              <a:buSzPts val="1100"/>
              <a:buChar char="●"/>
            </a:pPr>
            <a:r>
              <a:rPr lang="es-419" b="1" i="1">
                <a:solidFill>
                  <a:schemeClr val="lt1"/>
                </a:solidFill>
                <a:latin typeface="Calibri"/>
                <a:ea typeface="Calibri"/>
                <a:cs typeface="Calibri"/>
                <a:sym typeface="Calibri"/>
              </a:rPr>
              <a:t>The third Spanish Institution in EU funding</a:t>
            </a:r>
            <a:endParaRPr b="1" i="1">
              <a:solidFill>
                <a:schemeClr val="lt1"/>
              </a:solidFill>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292"/>
        <p:cNvGrpSpPr/>
        <p:nvPr/>
      </p:nvGrpSpPr>
      <p:grpSpPr>
        <a:xfrm>
          <a:off x="0" y="0"/>
          <a:ext cx="0" cy="0"/>
          <a:chOff x="0" y="0"/>
          <a:chExt cx="0" cy="0"/>
        </a:xfrm>
      </p:grpSpPr>
      <p:sp>
        <p:nvSpPr>
          <p:cNvPr id="1293" name="Google Shape;1293;p77"/>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4" name="Google Shape;1294;p77"/>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95" name="Google Shape;1295;p7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21088" y="4886781"/>
            <a:ext cx="1299044" cy="324761"/>
          </a:xfrm>
          <a:prstGeom prst="rect">
            <a:avLst/>
          </a:prstGeom>
          <a:noFill/>
          <a:ln>
            <a:noFill/>
          </a:ln>
        </p:spPr>
      </p:pic>
      <p:sp>
        <p:nvSpPr>
          <p:cNvPr id="1296" name="Google Shape;1296;p77"/>
          <p:cNvSpPr txBox="1">
            <a:spLocks noGrp="1"/>
          </p:cNvSpPr>
          <p:nvPr>
            <p:ph type="title"/>
          </p:nvPr>
        </p:nvSpPr>
        <p:spPr>
          <a:xfrm>
            <a:off x="552450" y="0"/>
            <a:ext cx="6001800" cy="707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200"/>
              <a:buNone/>
            </a:pPr>
            <a:r>
              <a:rPr lang="es-419" sz="2200" b="1">
                <a:solidFill>
                  <a:srgbClr val="9645C0"/>
                </a:solidFill>
                <a:latin typeface="Montserrat"/>
                <a:ea typeface="Montserrat"/>
                <a:cs typeface="Montserrat"/>
                <a:sym typeface="Montserrat"/>
              </a:rPr>
              <a:t>Other concept associated with gender</a:t>
            </a:r>
            <a:endParaRPr sz="2200" b="1">
              <a:solidFill>
                <a:srgbClr val="9645C0"/>
              </a:solidFill>
              <a:latin typeface="Montserrat"/>
              <a:ea typeface="Montserrat"/>
              <a:cs typeface="Montserrat"/>
              <a:sym typeface="Montserrat"/>
            </a:endParaRPr>
          </a:p>
        </p:txBody>
      </p:sp>
      <p:pic>
        <p:nvPicPr>
          <p:cNvPr id="1297" name="Google Shape;1297;p77"/>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1298" name="Google Shape;1298;p77"/>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pic>
        <p:nvPicPr>
          <p:cNvPr id="1299" name="Google Shape;1299;p77"/>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1795825" y="867994"/>
            <a:ext cx="5843499" cy="3778800"/>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303"/>
        <p:cNvGrpSpPr/>
        <p:nvPr/>
      </p:nvGrpSpPr>
      <p:grpSpPr>
        <a:xfrm>
          <a:off x="0" y="0"/>
          <a:ext cx="0" cy="0"/>
          <a:chOff x="0" y="0"/>
          <a:chExt cx="0" cy="0"/>
        </a:xfrm>
      </p:grpSpPr>
      <p:sp>
        <p:nvSpPr>
          <p:cNvPr id="1304" name="Google Shape;1304;p78"/>
          <p:cNvSpPr/>
          <p:nvPr/>
        </p:nvSpPr>
        <p:spPr>
          <a:xfrm flipH="1">
            <a:off x="0" y="0"/>
            <a:ext cx="9144000" cy="5143500"/>
          </a:xfrm>
          <a:prstGeom prst="rect">
            <a:avLst/>
          </a:prstGeom>
          <a:gradFill>
            <a:gsLst>
              <a:gs pos="0">
                <a:srgbClr val="9645C0"/>
              </a:gs>
              <a:gs pos="100000">
                <a:srgbClr val="4FC2C2"/>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78"/>
          <p:cNvSpPr txBox="1"/>
          <p:nvPr/>
        </p:nvSpPr>
        <p:spPr>
          <a:xfrm>
            <a:off x="1453050" y="1938863"/>
            <a:ext cx="6237900" cy="1262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5300">
                <a:solidFill>
                  <a:schemeClr val="lt1"/>
                </a:solidFill>
                <a:latin typeface="Montserrat"/>
                <a:ea typeface="Montserrat"/>
                <a:cs typeface="Montserrat"/>
                <a:sym typeface="Montserrat"/>
              </a:rPr>
              <a:t>Intersectionality</a:t>
            </a:r>
            <a:endParaRPr sz="5300" i="1">
              <a:solidFill>
                <a:schemeClr val="lt1"/>
              </a:solidFill>
              <a:latin typeface="Montserrat"/>
              <a:ea typeface="Montserrat"/>
              <a:cs typeface="Montserrat"/>
              <a:sym typeface="Montserrat"/>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309"/>
        <p:cNvGrpSpPr/>
        <p:nvPr/>
      </p:nvGrpSpPr>
      <p:grpSpPr>
        <a:xfrm>
          <a:off x="0" y="0"/>
          <a:ext cx="0" cy="0"/>
          <a:chOff x="0" y="0"/>
          <a:chExt cx="0" cy="0"/>
        </a:xfrm>
      </p:grpSpPr>
      <p:sp>
        <p:nvSpPr>
          <p:cNvPr id="1310" name="Google Shape;1310;p79"/>
          <p:cNvSpPr/>
          <p:nvPr/>
        </p:nvSpPr>
        <p:spPr>
          <a:xfrm>
            <a:off x="616725" y="694000"/>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1" name="Google Shape;1311;p79"/>
          <p:cNvSpPr/>
          <p:nvPr/>
        </p:nvSpPr>
        <p:spPr>
          <a:xfrm>
            <a:off x="611550" y="4804486"/>
            <a:ext cx="7920900" cy="39000"/>
          </a:xfrm>
          <a:prstGeom prst="roundRect">
            <a:avLst>
              <a:gd name="adj" fmla="val 44167"/>
            </a:avLst>
          </a:prstGeom>
          <a:solidFill>
            <a:srgbClr val="40BEBE"/>
          </a:solidFill>
          <a:ln w="9525" cap="flat" cmpd="sng">
            <a:solidFill>
              <a:srgbClr val="40BEB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312" name="Google Shape;1312;p7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21088" y="4886781"/>
            <a:ext cx="1299044" cy="324761"/>
          </a:xfrm>
          <a:prstGeom prst="rect">
            <a:avLst/>
          </a:prstGeom>
          <a:noFill/>
          <a:ln>
            <a:noFill/>
          </a:ln>
        </p:spPr>
      </p:pic>
      <p:sp>
        <p:nvSpPr>
          <p:cNvPr id="1313" name="Google Shape;1313;p79"/>
          <p:cNvSpPr txBox="1">
            <a:spLocks noGrp="1"/>
          </p:cNvSpPr>
          <p:nvPr>
            <p:ph type="title"/>
          </p:nvPr>
        </p:nvSpPr>
        <p:spPr>
          <a:xfrm>
            <a:off x="552450" y="0"/>
            <a:ext cx="6001800" cy="707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200"/>
              <a:buNone/>
            </a:pPr>
            <a:r>
              <a:rPr lang="es-419" sz="2200" b="1">
                <a:solidFill>
                  <a:srgbClr val="9645C0"/>
                </a:solidFill>
                <a:latin typeface="Montserrat"/>
                <a:ea typeface="Montserrat"/>
                <a:cs typeface="Montserrat"/>
                <a:sym typeface="Montserrat"/>
              </a:rPr>
              <a:t>Intersectionality</a:t>
            </a:r>
            <a:endParaRPr sz="2200" b="1">
              <a:solidFill>
                <a:srgbClr val="9645C0"/>
              </a:solidFill>
              <a:latin typeface="Montserrat"/>
              <a:ea typeface="Montserrat"/>
              <a:cs typeface="Montserrat"/>
              <a:sym typeface="Montserrat"/>
            </a:endParaRPr>
          </a:p>
        </p:txBody>
      </p:sp>
      <p:pic>
        <p:nvPicPr>
          <p:cNvPr id="1314" name="Google Shape;1314;p7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071243" y="216600"/>
            <a:ext cx="977208" cy="273900"/>
          </a:xfrm>
          <a:prstGeom prst="rect">
            <a:avLst/>
          </a:prstGeom>
          <a:noFill/>
          <a:ln>
            <a:noFill/>
          </a:ln>
        </p:spPr>
      </p:pic>
      <p:pic>
        <p:nvPicPr>
          <p:cNvPr id="1315" name="Google Shape;1315;p79"/>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77743" y="4848746"/>
            <a:ext cx="1309128" cy="326033"/>
          </a:xfrm>
          <a:prstGeom prst="rect">
            <a:avLst/>
          </a:prstGeom>
          <a:noFill/>
          <a:ln>
            <a:noFill/>
          </a:ln>
        </p:spPr>
      </p:pic>
      <p:sp>
        <p:nvSpPr>
          <p:cNvPr id="1316" name="Google Shape;1316;p79"/>
          <p:cNvSpPr txBox="1"/>
          <p:nvPr/>
        </p:nvSpPr>
        <p:spPr>
          <a:xfrm>
            <a:off x="2149725" y="4850213"/>
            <a:ext cx="4854900" cy="3231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0"/>
              </a:spcAft>
              <a:buClr>
                <a:srgbClr val="000000"/>
              </a:buClr>
              <a:buSzPts val="1500"/>
              <a:buFont typeface="Arial"/>
              <a:buNone/>
            </a:pPr>
            <a:r>
              <a:rPr lang="es-419" sz="900">
                <a:latin typeface="Montserrat"/>
                <a:ea typeface="Montserrat"/>
                <a:cs typeface="Montserrat"/>
                <a:sym typeface="Montserrat"/>
              </a:rPr>
              <a:t>Bias in Science - Sex and Gender Perspective in Research</a:t>
            </a:r>
            <a:r>
              <a:rPr lang="es-419" sz="900" b="0" i="0" u="none" strike="noStrike" cap="none">
                <a:solidFill>
                  <a:srgbClr val="000000"/>
                </a:solidFill>
                <a:latin typeface="Montserrat"/>
                <a:ea typeface="Montserrat"/>
                <a:cs typeface="Montserrat"/>
                <a:sym typeface="Montserrat"/>
              </a:rPr>
              <a:t> (</a:t>
            </a:r>
            <a:r>
              <a:rPr lang="es-419" sz="900">
                <a:latin typeface="Montserrat"/>
                <a:ea typeface="Montserrat"/>
                <a:cs typeface="Montserrat"/>
                <a:sym typeface="Montserrat"/>
              </a:rPr>
              <a:t>9</a:t>
            </a:r>
            <a:r>
              <a:rPr lang="es-419" sz="900" b="0" i="0" u="none" strike="noStrike" cap="none">
                <a:solidFill>
                  <a:srgbClr val="000000"/>
                </a:solidFill>
                <a:latin typeface="Montserrat"/>
                <a:ea typeface="Montserrat"/>
                <a:cs typeface="Montserrat"/>
                <a:sym typeface="Montserrat"/>
              </a:rPr>
              <a:t>th </a:t>
            </a:r>
            <a:r>
              <a:rPr lang="es-419" sz="900">
                <a:latin typeface="Montserrat"/>
                <a:ea typeface="Montserrat"/>
                <a:cs typeface="Montserrat"/>
                <a:sym typeface="Montserrat"/>
              </a:rPr>
              <a:t>October</a:t>
            </a:r>
            <a:r>
              <a:rPr lang="es-419" sz="900" b="0" i="0" u="none" strike="noStrike" cap="none">
                <a:solidFill>
                  <a:srgbClr val="000000"/>
                </a:solidFill>
                <a:latin typeface="Montserrat"/>
                <a:ea typeface="Montserrat"/>
                <a:cs typeface="Montserrat"/>
                <a:sym typeface="Montserrat"/>
              </a:rPr>
              <a:t> 2025)</a:t>
            </a:r>
            <a:endParaRPr sz="900" b="0" i="0" u="none" strike="noStrike" cap="none">
              <a:solidFill>
                <a:srgbClr val="000000"/>
              </a:solidFill>
              <a:latin typeface="Montserrat"/>
              <a:ea typeface="Montserrat"/>
              <a:cs typeface="Montserrat"/>
              <a:sym typeface="Montserrat"/>
            </a:endParaRPr>
          </a:p>
        </p:txBody>
      </p:sp>
      <p:sp>
        <p:nvSpPr>
          <p:cNvPr id="1317" name="Google Shape;1317;p79"/>
          <p:cNvSpPr txBox="1"/>
          <p:nvPr/>
        </p:nvSpPr>
        <p:spPr>
          <a:xfrm>
            <a:off x="552450" y="884250"/>
            <a:ext cx="4203300" cy="1887000"/>
          </a:xfrm>
          <a:prstGeom prst="rect">
            <a:avLst/>
          </a:prstGeom>
          <a:noFill/>
          <a:ln>
            <a:noFill/>
          </a:ln>
        </p:spPr>
        <p:txBody>
          <a:bodyPr spcFirstLastPara="1" wrap="square" lIns="91425" tIns="91425" rIns="91425" bIns="91425" anchor="t" anchorCtr="0">
            <a:spAutoFit/>
          </a:bodyPr>
          <a:lstStyle/>
          <a:p>
            <a:pPr marL="0" marR="0" lvl="0" indent="0" algn="just" rtl="0">
              <a:lnSpc>
                <a:spcPct val="115000"/>
              </a:lnSpc>
              <a:spcBef>
                <a:spcPts val="0"/>
              </a:spcBef>
              <a:spcAft>
                <a:spcPts val="0"/>
              </a:spcAft>
              <a:buNone/>
            </a:pPr>
            <a:r>
              <a:rPr lang="es-419" b="1">
                <a:latin typeface="Roboto"/>
                <a:ea typeface="Roboto"/>
                <a:cs typeface="Roboto"/>
                <a:sym typeface="Roboto"/>
              </a:rPr>
              <a:t>Intersectionality </a:t>
            </a:r>
            <a:r>
              <a:rPr lang="es-419">
                <a:latin typeface="Roboto"/>
                <a:ea typeface="Roboto"/>
                <a:cs typeface="Roboto"/>
                <a:sym typeface="Roboto"/>
              </a:rPr>
              <a:t>describes the overlap of categories such as gender, ethnicity, or class, which together shape people's identities and experiences. </a:t>
            </a:r>
            <a:r>
              <a:rPr lang="es-419" b="1">
                <a:latin typeface="Roboto"/>
                <a:ea typeface="Roboto"/>
                <a:cs typeface="Roboto"/>
                <a:sym typeface="Roboto"/>
              </a:rPr>
              <a:t>Thus, researchers must consider that sex and gender constantly interact with other social attributes</a:t>
            </a:r>
            <a:r>
              <a:rPr lang="es-419">
                <a:latin typeface="Roboto"/>
                <a:ea typeface="Roboto"/>
                <a:cs typeface="Roboto"/>
                <a:sym typeface="Roboto"/>
              </a:rPr>
              <a:t>, so their norms and relationships cannot be understood in isolation.</a:t>
            </a:r>
            <a:endParaRPr>
              <a:solidFill>
                <a:srgbClr val="000000"/>
              </a:solidFill>
              <a:latin typeface="Roboto"/>
              <a:ea typeface="Roboto"/>
              <a:cs typeface="Roboto"/>
              <a:sym typeface="Roboto"/>
            </a:endParaRPr>
          </a:p>
        </p:txBody>
      </p:sp>
      <p:pic>
        <p:nvPicPr>
          <p:cNvPr id="1318" name="Google Shape;1318;p79"/>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1340075" y="2648375"/>
            <a:ext cx="2204700" cy="2094900"/>
          </a:xfrm>
          <a:prstGeom prst="roundRect">
            <a:avLst>
              <a:gd name="adj" fmla="val 16667"/>
            </a:avLst>
          </a:prstGeom>
          <a:noFill/>
          <a:ln>
            <a:noFill/>
          </a:ln>
        </p:spPr>
      </p:pic>
      <p:pic>
        <p:nvPicPr>
          <p:cNvPr id="1319" name="Google Shape;1319;p79"/>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4811350" y="884238"/>
            <a:ext cx="3889636" cy="3084863"/>
          </a:xfrm>
          <a:prstGeom prst="rect">
            <a:avLst/>
          </a:prstGeom>
          <a:noFill/>
          <a:ln>
            <a:noFill/>
          </a:ln>
          <a:effectLst>
            <a:outerShdw blurRad="57150" dist="19050" dir="5400000" algn="bl" rotWithShape="0">
              <a:srgbClr val="000000">
                <a:alpha val="50000"/>
              </a:srgbClr>
            </a:outerShdw>
          </a:effectLst>
        </p:spPr>
      </p:pic>
      <p:pic>
        <p:nvPicPr>
          <p:cNvPr id="1320" name="Google Shape;1320;p79"/>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4525350" y="3216600"/>
            <a:ext cx="1353900" cy="1381800"/>
          </a:xfrm>
          <a:prstGeom prst="roundRect">
            <a:avLst>
              <a:gd name="adj" fmla="val 16667"/>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324"/>
        <p:cNvGrpSpPr/>
        <p:nvPr/>
      </p:nvGrpSpPr>
      <p:grpSpPr>
        <a:xfrm>
          <a:off x="0" y="0"/>
          <a:ext cx="0" cy="0"/>
          <a:chOff x="0" y="0"/>
          <a:chExt cx="0" cy="0"/>
        </a:xfrm>
      </p:grpSpPr>
      <p:sp>
        <p:nvSpPr>
          <p:cNvPr id="1325" name="Google Shape;1325;p80"/>
          <p:cNvSpPr/>
          <p:nvPr/>
        </p:nvSpPr>
        <p:spPr>
          <a:xfrm flipH="1">
            <a:off x="0" y="0"/>
            <a:ext cx="9144000" cy="5143500"/>
          </a:xfrm>
          <a:prstGeom prst="rect">
            <a:avLst/>
          </a:prstGeom>
          <a:gradFill>
            <a:gsLst>
              <a:gs pos="0">
                <a:srgbClr val="9645C0"/>
              </a:gs>
              <a:gs pos="100000">
                <a:srgbClr val="4FC2C2"/>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80"/>
          <p:cNvSpPr txBox="1"/>
          <p:nvPr/>
        </p:nvSpPr>
        <p:spPr>
          <a:xfrm>
            <a:off x="1453050" y="1938863"/>
            <a:ext cx="6237900" cy="1262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5300">
                <a:solidFill>
                  <a:schemeClr val="lt1"/>
                </a:solidFill>
                <a:latin typeface="Montserrat"/>
                <a:ea typeface="Montserrat"/>
                <a:cs typeface="Montserrat"/>
                <a:sym typeface="Montserrat"/>
              </a:rPr>
              <a:t>Quiz Time!</a:t>
            </a:r>
            <a:endParaRPr sz="5300" i="1">
              <a:solidFill>
                <a:schemeClr val="lt1"/>
              </a:solidFill>
              <a:latin typeface="Montserrat"/>
              <a:ea typeface="Montserrat"/>
              <a:cs typeface="Montserrat"/>
              <a:sym typeface="Montserrat"/>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330"/>
        <p:cNvGrpSpPr/>
        <p:nvPr/>
      </p:nvGrpSpPr>
      <p:grpSpPr>
        <a:xfrm>
          <a:off x="0" y="0"/>
          <a:ext cx="0" cy="0"/>
          <a:chOff x="0" y="0"/>
          <a:chExt cx="0" cy="0"/>
        </a:xfrm>
      </p:grpSpPr>
      <p:sp>
        <p:nvSpPr>
          <p:cNvPr id="1331" name="Google Shape;1331;p81"/>
          <p:cNvSpPr/>
          <p:nvPr/>
        </p:nvSpPr>
        <p:spPr>
          <a:xfrm rot="5400000">
            <a:off x="7365228" y="0"/>
            <a:ext cx="1778700" cy="1778700"/>
          </a:xfrm>
          <a:prstGeom prst="diagStripe">
            <a:avLst>
              <a:gd name="adj" fmla="val 50000"/>
            </a:avLst>
          </a:prstGeom>
          <a:solidFill>
            <a:srgbClr val="EDFA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332" name="Google Shape;1332;p81"/>
          <p:cNvSpPr txBox="1"/>
          <p:nvPr/>
        </p:nvSpPr>
        <p:spPr>
          <a:xfrm rot="2700000">
            <a:off x="7215273" y="386217"/>
            <a:ext cx="2501461" cy="58378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1200" b="1">
                <a:solidFill>
                  <a:srgbClr val="198038"/>
                </a:solidFill>
                <a:latin typeface="Inter"/>
                <a:ea typeface="Inter"/>
                <a:cs typeface="Inter"/>
                <a:sym typeface="Inter"/>
              </a:rPr>
              <a:t>Do not edit</a:t>
            </a:r>
            <a:endParaRPr sz="1200" b="1">
              <a:solidFill>
                <a:srgbClr val="198038"/>
              </a:solidFill>
              <a:latin typeface="Inter"/>
              <a:ea typeface="Inter"/>
              <a:cs typeface="Inter"/>
              <a:sym typeface="Inter"/>
            </a:endParaRPr>
          </a:p>
          <a:p>
            <a:pPr marL="0" lvl="0" indent="0" algn="ctr" rtl="0">
              <a:spcBef>
                <a:spcPts val="0"/>
              </a:spcBef>
              <a:spcAft>
                <a:spcPts val="0"/>
              </a:spcAft>
              <a:buNone/>
            </a:pPr>
            <a:r>
              <a:rPr lang="es-419" sz="1200" u="sng">
                <a:solidFill>
                  <a:srgbClr val="198038"/>
                </a:solidFill>
                <a:latin typeface="Inter"/>
                <a:ea typeface="Inter"/>
                <a:cs typeface="Inter"/>
                <a:sym typeface="Inter"/>
                <a:hlinkClick r:id="rId3">
                  <a:extLst>
                    <a:ext uri="{A12FA001-AC4F-418D-AE19-62706E023703}">
                      <ahyp:hlinkClr xmlns:ahyp="http://schemas.microsoft.com/office/drawing/2018/hyperlinkcolor" val="tx"/>
                    </a:ext>
                  </a:extLst>
                </a:hlinkClick>
              </a:rPr>
              <a:t>How to change the design</a:t>
            </a:r>
            <a:endParaRPr sz="1200">
              <a:solidFill>
                <a:srgbClr val="198038"/>
              </a:solidFill>
              <a:latin typeface="Inter"/>
              <a:ea typeface="Inter"/>
              <a:cs typeface="Inter"/>
              <a:sym typeface="Inter"/>
            </a:endParaRPr>
          </a:p>
        </p:txBody>
      </p:sp>
      <p:pic>
        <p:nvPicPr>
          <p:cNvPr id="1333" name="Google Shape;1333;p81" descr="poll-type-id">
            <a:hlinkClick r:id="rId4"/>
          </p:cNvPr>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333520" y="1307027"/>
            <a:ext cx="1778772" cy="1778772"/>
          </a:xfrm>
          <a:prstGeom prst="rect">
            <a:avLst/>
          </a:prstGeom>
          <a:noFill/>
          <a:ln>
            <a:noFill/>
          </a:ln>
        </p:spPr>
      </p:pic>
      <p:sp>
        <p:nvSpPr>
          <p:cNvPr id="1334" name="Google Shape;1334;p81" descr="title-id"/>
          <p:cNvSpPr txBox="1"/>
          <p:nvPr/>
        </p:nvSpPr>
        <p:spPr>
          <a:xfrm>
            <a:off x="2334638" y="1320628"/>
            <a:ext cx="6364800" cy="1751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2400" b="1">
                <a:solidFill>
                  <a:srgbClr val="5B5B5B"/>
                </a:solidFill>
                <a:latin typeface="Inter"/>
                <a:ea typeface="Inter"/>
                <a:cs typeface="Inter"/>
                <a:sym typeface="Inter"/>
              </a:rPr>
              <a:t>What historical term, derived from the Greek word for uterus, has been used to misdiagnose women's medical conditions for centuries?</a:t>
            </a:r>
            <a:endParaRPr sz="2400" b="1">
              <a:solidFill>
                <a:srgbClr val="5B5B5B"/>
              </a:solidFill>
              <a:latin typeface="Inter"/>
              <a:ea typeface="Inter"/>
              <a:cs typeface="Inter"/>
              <a:sym typeface="Inter"/>
            </a:endParaRPr>
          </a:p>
        </p:txBody>
      </p:sp>
      <p:sp>
        <p:nvSpPr>
          <p:cNvPr id="1335" name="Google Shape;1335;p81"/>
          <p:cNvSpPr/>
          <p:nvPr/>
        </p:nvSpPr>
        <p:spPr>
          <a:xfrm>
            <a:off x="0" y="4365024"/>
            <a:ext cx="9144000" cy="778500"/>
          </a:xfrm>
          <a:prstGeom prst="rect">
            <a:avLst/>
          </a:prstGeom>
          <a:solidFill>
            <a:srgbClr val="1980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336" name="Google Shape;1336;p81"/>
          <p:cNvSpPr txBox="1"/>
          <p:nvPr/>
        </p:nvSpPr>
        <p:spPr>
          <a:xfrm>
            <a:off x="555866" y="4365024"/>
            <a:ext cx="6948300" cy="778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1200">
                <a:solidFill>
                  <a:srgbClr val="FFFFFF"/>
                </a:solidFill>
                <a:latin typeface="Inter"/>
                <a:ea typeface="Inter"/>
                <a:cs typeface="Inter"/>
                <a:sym typeface="Inter"/>
              </a:rPr>
              <a:t>Presenting with animations, GIFs or speaker notes? Enable our </a:t>
            </a:r>
            <a:r>
              <a:rPr lang="es-419" sz="1200" u="sng">
                <a:solidFill>
                  <a:srgbClr val="FFFFFF"/>
                </a:solidFill>
                <a:latin typeface="Inter"/>
                <a:ea typeface="Inter"/>
                <a:cs typeface="Inter"/>
                <a:sym typeface="Inter"/>
                <a:hlinkClick r:id="rId6">
                  <a:extLst>
                    <a:ext uri="{A12FA001-AC4F-418D-AE19-62706E023703}">
                      <ahyp:hlinkClr xmlns:ahyp="http://schemas.microsoft.com/office/drawing/2018/hyperlinkcolor" val="tx"/>
                    </a:ext>
                  </a:extLst>
                </a:hlinkClick>
              </a:rPr>
              <a:t>Chrome extension</a:t>
            </a:r>
            <a:endParaRPr sz="1200">
              <a:solidFill>
                <a:srgbClr val="FFFFFF"/>
              </a:solidFill>
              <a:latin typeface="Inter"/>
              <a:ea typeface="Inter"/>
              <a:cs typeface="Inter"/>
              <a:sym typeface="Inter"/>
            </a:endParaRPr>
          </a:p>
        </p:txBody>
      </p:sp>
      <p:pic>
        <p:nvPicPr>
          <p:cNvPr id="1337" name="Google Shape;1337;p81"/>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222347" y="4643089"/>
            <a:ext cx="222347" cy="222347"/>
          </a:xfrm>
          <a:prstGeom prst="rect">
            <a:avLst/>
          </a:prstGeom>
          <a:noFill/>
          <a:ln>
            <a:noFill/>
          </a:ln>
        </p:spPr>
      </p:pic>
      <p:pic>
        <p:nvPicPr>
          <p:cNvPr id="1338" name="Google Shape;1338;p81" descr="logo-id">
            <a:hlinkClick r:id="rId8"/>
          </p:cNvPr>
          <p:cNvPicPr preferRelativeResize="0"/>
          <p:nvPr/>
        </p:nvPicPr>
        <p:blipFill>
          <a:blip r:embed="rId9" cstate="screen">
            <a:alphaModFix/>
            <a:extLst>
              <a:ext uri="{28A0092B-C50C-407E-A947-70E740481C1C}">
                <a14:useLocalDpi xmlns:a14="http://schemas.microsoft.com/office/drawing/2010/main"/>
              </a:ext>
            </a:extLst>
          </a:blip>
          <a:stretch>
            <a:fillRect/>
          </a:stretch>
        </p:blipFill>
        <p:spPr>
          <a:xfrm>
            <a:off x="7921094" y="4476329"/>
            <a:ext cx="1111733" cy="555866"/>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1342"/>
        <p:cNvGrpSpPr/>
        <p:nvPr/>
      </p:nvGrpSpPr>
      <p:grpSpPr>
        <a:xfrm>
          <a:off x="0" y="0"/>
          <a:ext cx="0" cy="0"/>
          <a:chOff x="0" y="0"/>
          <a:chExt cx="0" cy="0"/>
        </a:xfrm>
      </p:grpSpPr>
      <p:sp>
        <p:nvSpPr>
          <p:cNvPr id="1343" name="Google Shape;1343;p82"/>
          <p:cNvSpPr/>
          <p:nvPr/>
        </p:nvSpPr>
        <p:spPr>
          <a:xfrm>
            <a:off x="2696289" y="897365"/>
            <a:ext cx="3845152" cy="3845152"/>
          </a:xfrm>
          <a:custGeom>
            <a:avLst/>
            <a:gdLst/>
            <a:ahLst/>
            <a:cxnLst/>
            <a:rect l="l" t="t" r="r" b="b"/>
            <a:pathLst>
              <a:path w="7690303" h="7690303" extrusionOk="0">
                <a:moveTo>
                  <a:pt x="0" y="0"/>
                </a:moveTo>
                <a:lnTo>
                  <a:pt x="7690303" y="0"/>
                </a:lnTo>
                <a:lnTo>
                  <a:pt x="7690303" y="7690303"/>
                </a:lnTo>
                <a:lnTo>
                  <a:pt x="0" y="7690303"/>
                </a:lnTo>
                <a:lnTo>
                  <a:pt x="0" y="0"/>
                </a:lnTo>
                <a:close/>
              </a:path>
            </a:pathLst>
          </a:custGeom>
          <a:blipFill rotWithShape="1">
            <a:blip r:embed="rId3">
              <a:alphaModFix/>
            </a:blip>
            <a:stretch>
              <a:fillRect/>
            </a:stretch>
          </a:blipFill>
          <a:ln>
            <a:noFill/>
          </a:ln>
        </p:spPr>
        <p:txBody>
          <a:bodyPr/>
          <a:lstStyle/>
          <a:p>
            <a:endParaRPr lang="es-ES"/>
          </a:p>
        </p:txBody>
      </p:sp>
      <p:sp>
        <p:nvSpPr>
          <p:cNvPr id="1344" name="Google Shape;1344;p82"/>
          <p:cNvSpPr/>
          <p:nvPr/>
        </p:nvSpPr>
        <p:spPr>
          <a:xfrm>
            <a:off x="4446575" y="2870674"/>
            <a:ext cx="465558" cy="465559"/>
          </a:xfrm>
          <a:custGeom>
            <a:avLst/>
            <a:gdLst/>
            <a:ahLst/>
            <a:cxnLst/>
            <a:rect l="l" t="t" r="r" b="b"/>
            <a:pathLst>
              <a:path w="931117" h="931117" extrusionOk="0">
                <a:moveTo>
                  <a:pt x="0" y="0"/>
                </a:moveTo>
                <a:lnTo>
                  <a:pt x="931117" y="0"/>
                </a:lnTo>
                <a:lnTo>
                  <a:pt x="931117" y="931117"/>
                </a:lnTo>
                <a:lnTo>
                  <a:pt x="0" y="931117"/>
                </a:lnTo>
                <a:lnTo>
                  <a:pt x="0" y="0"/>
                </a:lnTo>
                <a:close/>
              </a:path>
            </a:pathLst>
          </a:custGeom>
          <a:blipFill rotWithShape="1">
            <a:blip r:embed="rId4" cstate="screen">
              <a:alphaModFix/>
              <a:extLst>
                <a:ext uri="{28A0092B-C50C-407E-A947-70E740481C1C}">
                  <a14:useLocalDpi xmlns:a14="http://schemas.microsoft.com/office/drawing/2010/main"/>
                </a:ext>
              </a:extLst>
            </a:blip>
            <a:stretch>
              <a:fillRect/>
            </a:stretch>
          </a:blipFill>
          <a:ln>
            <a:noFill/>
          </a:ln>
        </p:spPr>
        <p:txBody>
          <a:bodyPr/>
          <a:lstStyle/>
          <a:p>
            <a:endParaRPr lang="es-ES"/>
          </a:p>
        </p:txBody>
      </p:sp>
      <p:sp>
        <p:nvSpPr>
          <p:cNvPr id="1345" name="Google Shape;1345;p82"/>
          <p:cNvSpPr txBox="1"/>
          <p:nvPr/>
        </p:nvSpPr>
        <p:spPr>
          <a:xfrm>
            <a:off x="1998210" y="1024292"/>
            <a:ext cx="1396200" cy="338700"/>
          </a:xfrm>
          <a:prstGeom prst="rect">
            <a:avLst/>
          </a:prstGeom>
          <a:noFill/>
          <a:ln>
            <a:noFill/>
          </a:ln>
        </p:spPr>
        <p:txBody>
          <a:bodyPr spcFirstLastPara="1" wrap="square" lIns="0" tIns="0" rIns="0" bIns="0" anchor="t" anchorCtr="0">
            <a:spAutoFit/>
          </a:bodyPr>
          <a:lstStyle/>
          <a:p>
            <a:pPr marL="0" marR="0" lvl="0" indent="0" algn="ctr" rtl="0">
              <a:lnSpc>
                <a:spcPct val="140008"/>
              </a:lnSpc>
              <a:spcBef>
                <a:spcPts val="0"/>
              </a:spcBef>
              <a:spcAft>
                <a:spcPts val="0"/>
              </a:spcAft>
              <a:buNone/>
            </a:pPr>
            <a:r>
              <a:rPr lang="es-419" sz="2200"/>
              <a:t>Migraines?</a:t>
            </a:r>
            <a:endParaRPr sz="700"/>
          </a:p>
        </p:txBody>
      </p:sp>
      <p:sp>
        <p:nvSpPr>
          <p:cNvPr id="1346" name="Google Shape;1346;p82"/>
          <p:cNvSpPr txBox="1"/>
          <p:nvPr/>
        </p:nvSpPr>
        <p:spPr>
          <a:xfrm>
            <a:off x="5820923" y="1362430"/>
            <a:ext cx="2205900" cy="338700"/>
          </a:xfrm>
          <a:prstGeom prst="rect">
            <a:avLst/>
          </a:prstGeom>
          <a:noFill/>
          <a:ln>
            <a:noFill/>
          </a:ln>
        </p:spPr>
        <p:txBody>
          <a:bodyPr spcFirstLastPara="1" wrap="square" lIns="0" tIns="0" rIns="0" bIns="0" anchor="t" anchorCtr="0">
            <a:spAutoFit/>
          </a:bodyPr>
          <a:lstStyle/>
          <a:p>
            <a:pPr marL="0" marR="0" lvl="0" indent="0" algn="ctr" rtl="0">
              <a:lnSpc>
                <a:spcPct val="140008"/>
              </a:lnSpc>
              <a:spcBef>
                <a:spcPts val="0"/>
              </a:spcBef>
              <a:spcAft>
                <a:spcPts val="0"/>
              </a:spcAft>
              <a:buNone/>
            </a:pPr>
            <a:r>
              <a:rPr lang="es-419" sz="2200"/>
              <a:t>Hypothyroidism</a:t>
            </a:r>
            <a:r>
              <a:rPr lang="es-419" sz="2200" b="0" i="0" u="none" strike="noStrike" cap="none">
                <a:solidFill>
                  <a:srgbClr val="000000"/>
                </a:solidFill>
                <a:latin typeface="Arial"/>
                <a:ea typeface="Arial"/>
                <a:cs typeface="Arial"/>
                <a:sym typeface="Arial"/>
              </a:rPr>
              <a:t>?</a:t>
            </a:r>
            <a:endParaRPr sz="700"/>
          </a:p>
        </p:txBody>
      </p:sp>
      <p:sp>
        <p:nvSpPr>
          <p:cNvPr id="1347" name="Google Shape;1347;p82"/>
          <p:cNvSpPr txBox="1"/>
          <p:nvPr/>
        </p:nvSpPr>
        <p:spPr>
          <a:xfrm>
            <a:off x="6167627" y="3129063"/>
            <a:ext cx="2133300" cy="338700"/>
          </a:xfrm>
          <a:prstGeom prst="rect">
            <a:avLst/>
          </a:prstGeom>
          <a:noFill/>
          <a:ln>
            <a:noFill/>
          </a:ln>
        </p:spPr>
        <p:txBody>
          <a:bodyPr spcFirstLastPara="1" wrap="square" lIns="0" tIns="0" rIns="0" bIns="0" anchor="t" anchorCtr="0">
            <a:spAutoFit/>
          </a:bodyPr>
          <a:lstStyle/>
          <a:p>
            <a:pPr marL="0" marR="0" lvl="0" indent="0" algn="ctr" rtl="0">
              <a:lnSpc>
                <a:spcPct val="140008"/>
              </a:lnSpc>
              <a:spcBef>
                <a:spcPts val="0"/>
              </a:spcBef>
              <a:spcAft>
                <a:spcPts val="0"/>
              </a:spcAft>
              <a:buNone/>
            </a:pPr>
            <a:r>
              <a:rPr lang="es-419" sz="2200" b="0" i="0" u="none" strike="noStrike" cap="none">
                <a:solidFill>
                  <a:srgbClr val="000000"/>
                </a:solidFill>
                <a:latin typeface="Arial"/>
                <a:ea typeface="Arial"/>
                <a:cs typeface="Arial"/>
                <a:sym typeface="Arial"/>
              </a:rPr>
              <a:t>Endometriosis?</a:t>
            </a:r>
            <a:endParaRPr sz="700"/>
          </a:p>
        </p:txBody>
      </p:sp>
      <p:sp>
        <p:nvSpPr>
          <p:cNvPr id="1348" name="Google Shape;1348;p82"/>
          <p:cNvSpPr txBox="1"/>
          <p:nvPr/>
        </p:nvSpPr>
        <p:spPr>
          <a:xfrm>
            <a:off x="514350" y="3220082"/>
            <a:ext cx="2618400" cy="338700"/>
          </a:xfrm>
          <a:prstGeom prst="rect">
            <a:avLst/>
          </a:prstGeom>
          <a:noFill/>
          <a:ln>
            <a:noFill/>
          </a:ln>
        </p:spPr>
        <p:txBody>
          <a:bodyPr spcFirstLastPara="1" wrap="square" lIns="0" tIns="0" rIns="0" bIns="0" anchor="t" anchorCtr="0">
            <a:spAutoFit/>
          </a:bodyPr>
          <a:lstStyle/>
          <a:p>
            <a:pPr marL="0" marR="0" lvl="0" indent="0" algn="ctr" rtl="0">
              <a:lnSpc>
                <a:spcPct val="140008"/>
              </a:lnSpc>
              <a:spcBef>
                <a:spcPts val="0"/>
              </a:spcBef>
              <a:spcAft>
                <a:spcPts val="0"/>
              </a:spcAft>
              <a:buNone/>
            </a:pPr>
            <a:r>
              <a:rPr lang="es-419" sz="2200"/>
              <a:t>Stomach cancer?</a:t>
            </a:r>
            <a:endParaRPr sz="700"/>
          </a:p>
        </p:txBody>
      </p:sp>
      <p:grpSp>
        <p:nvGrpSpPr>
          <p:cNvPr id="1349" name="Google Shape;1349;p82"/>
          <p:cNvGrpSpPr/>
          <p:nvPr/>
        </p:nvGrpSpPr>
        <p:grpSpPr>
          <a:xfrm>
            <a:off x="514350" y="287105"/>
            <a:ext cx="8115567" cy="582507"/>
            <a:chOff x="0" y="0"/>
            <a:chExt cx="4274726" cy="306825"/>
          </a:xfrm>
        </p:grpSpPr>
        <p:sp>
          <p:nvSpPr>
            <p:cNvPr id="1350" name="Google Shape;1350;p82"/>
            <p:cNvSpPr/>
            <p:nvPr/>
          </p:nvSpPr>
          <p:spPr>
            <a:xfrm>
              <a:off x="0" y="0"/>
              <a:ext cx="4274726" cy="306722"/>
            </a:xfrm>
            <a:custGeom>
              <a:avLst/>
              <a:gdLst/>
              <a:ahLst/>
              <a:cxnLst/>
              <a:rect l="l" t="t" r="r" b="b"/>
              <a:pathLst>
                <a:path w="4274726" h="306722" extrusionOk="0">
                  <a:moveTo>
                    <a:pt x="0" y="0"/>
                  </a:moveTo>
                  <a:lnTo>
                    <a:pt x="4274726" y="0"/>
                  </a:lnTo>
                  <a:lnTo>
                    <a:pt x="4274726" y="306722"/>
                  </a:lnTo>
                  <a:lnTo>
                    <a:pt x="0" y="306722"/>
                  </a:lnTo>
                  <a:close/>
                </a:path>
              </a:pathLst>
            </a:custGeom>
            <a:gradFill>
              <a:gsLst>
                <a:gs pos="0">
                  <a:srgbClr val="B35DE1"/>
                </a:gs>
                <a:gs pos="100000">
                  <a:srgbClr val="7EE8E8"/>
                </a:gs>
              </a:gsLst>
              <a:lin ang="0" scaled="0"/>
            </a:gradFill>
            <a:ln>
              <a:noFill/>
            </a:ln>
          </p:spPr>
          <p:txBody>
            <a:bodyPr/>
            <a:lstStyle/>
            <a:p>
              <a:endParaRPr lang="es-ES"/>
            </a:p>
          </p:txBody>
        </p:sp>
        <p:sp>
          <p:nvSpPr>
            <p:cNvPr id="1351" name="Google Shape;1351;p82"/>
            <p:cNvSpPr txBox="1"/>
            <p:nvPr/>
          </p:nvSpPr>
          <p:spPr>
            <a:xfrm>
              <a:off x="0" y="9525"/>
              <a:ext cx="4274700" cy="297300"/>
            </a:xfrm>
            <a:prstGeom prst="rect">
              <a:avLst/>
            </a:prstGeom>
            <a:noFill/>
            <a:ln>
              <a:noFill/>
            </a:ln>
          </p:spPr>
          <p:txBody>
            <a:bodyPr spcFirstLastPara="1" wrap="square" lIns="25400" tIns="25400" rIns="25400" bIns="25400" anchor="ctr" anchorCtr="0">
              <a:noAutofit/>
            </a:bodyPr>
            <a:lstStyle/>
            <a:p>
              <a:pPr marL="0" marR="0" lvl="0" indent="0" algn="ctr" rtl="0">
                <a:lnSpc>
                  <a:spcPct val="119003"/>
                </a:lnSpc>
                <a:spcBef>
                  <a:spcPts val="0"/>
                </a:spcBef>
                <a:spcAft>
                  <a:spcPts val="0"/>
                </a:spcAft>
                <a:buNone/>
              </a:pPr>
              <a:r>
                <a:rPr lang="es-419" sz="2700" b="1" i="1"/>
                <a:t>“What’s wrong with women?”</a:t>
              </a:r>
              <a:endParaRPr sz="700" i="1"/>
            </a:p>
          </p:txBody>
        </p:sp>
      </p:gr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1359"/>
        <p:cNvGrpSpPr/>
        <p:nvPr/>
      </p:nvGrpSpPr>
      <p:grpSpPr>
        <a:xfrm>
          <a:off x="0" y="0"/>
          <a:ext cx="0" cy="0"/>
          <a:chOff x="0" y="0"/>
          <a:chExt cx="0" cy="0"/>
        </a:xfrm>
      </p:grpSpPr>
      <p:grpSp>
        <p:nvGrpSpPr>
          <p:cNvPr id="1360" name="Google Shape;1360;p83"/>
          <p:cNvGrpSpPr/>
          <p:nvPr/>
        </p:nvGrpSpPr>
        <p:grpSpPr>
          <a:xfrm>
            <a:off x="2696255" y="889561"/>
            <a:ext cx="3845152" cy="3845152"/>
            <a:chOff x="0" y="0"/>
            <a:chExt cx="10253738" cy="10253738"/>
          </a:xfrm>
        </p:grpSpPr>
        <p:sp>
          <p:nvSpPr>
            <p:cNvPr id="1361" name="Google Shape;1361;p83"/>
            <p:cNvSpPr/>
            <p:nvPr/>
          </p:nvSpPr>
          <p:spPr>
            <a:xfrm>
              <a:off x="0" y="0"/>
              <a:ext cx="10253738" cy="10253738"/>
            </a:xfrm>
            <a:custGeom>
              <a:avLst/>
              <a:gdLst/>
              <a:ahLst/>
              <a:cxnLst/>
              <a:rect l="l" t="t" r="r" b="b"/>
              <a:pathLst>
                <a:path w="10253738" h="10253738" extrusionOk="0">
                  <a:moveTo>
                    <a:pt x="0" y="0"/>
                  </a:moveTo>
                  <a:lnTo>
                    <a:pt x="10253738" y="0"/>
                  </a:lnTo>
                  <a:lnTo>
                    <a:pt x="10253738" y="10253738"/>
                  </a:lnTo>
                  <a:lnTo>
                    <a:pt x="0" y="10253738"/>
                  </a:lnTo>
                  <a:lnTo>
                    <a:pt x="0" y="0"/>
                  </a:lnTo>
                  <a:close/>
                </a:path>
              </a:pathLst>
            </a:custGeom>
            <a:blipFill rotWithShape="1">
              <a:blip r:embed="rId3">
                <a:alphaModFix/>
              </a:blip>
              <a:stretch>
                <a:fillRect/>
              </a:stretch>
            </a:blipFill>
            <a:ln>
              <a:noFill/>
            </a:ln>
          </p:spPr>
          <p:txBody>
            <a:bodyPr/>
            <a:lstStyle/>
            <a:p>
              <a:endParaRPr lang="es-ES"/>
            </a:p>
          </p:txBody>
        </p:sp>
        <p:sp>
          <p:nvSpPr>
            <p:cNvPr id="1362" name="Google Shape;1362;p83"/>
            <p:cNvSpPr/>
            <p:nvPr/>
          </p:nvSpPr>
          <p:spPr>
            <a:xfrm>
              <a:off x="6436577" y="1104659"/>
              <a:ext cx="2505910" cy="2505910"/>
            </a:xfrm>
            <a:custGeom>
              <a:avLst/>
              <a:gdLst/>
              <a:ahLst/>
              <a:cxnLst/>
              <a:rect l="l" t="t" r="r" b="b"/>
              <a:pathLst>
                <a:path w="2505910" h="2505910" extrusionOk="0">
                  <a:moveTo>
                    <a:pt x="0" y="0"/>
                  </a:moveTo>
                  <a:lnTo>
                    <a:pt x="2505910" y="0"/>
                  </a:lnTo>
                  <a:lnTo>
                    <a:pt x="2505910" y="2505909"/>
                  </a:lnTo>
                  <a:lnTo>
                    <a:pt x="0" y="2505909"/>
                  </a:lnTo>
                  <a:lnTo>
                    <a:pt x="0" y="0"/>
                  </a:lnTo>
                  <a:close/>
                </a:path>
              </a:pathLst>
            </a:custGeom>
            <a:blipFill rotWithShape="1">
              <a:blip r:embed="rId4" cstate="screen">
                <a:alphaModFix/>
                <a:extLst>
                  <a:ext uri="{28A0092B-C50C-407E-A947-70E740481C1C}">
                    <a14:useLocalDpi xmlns:a14="http://schemas.microsoft.com/office/drawing/2010/main"/>
                  </a:ext>
                </a:extLst>
              </a:blip>
              <a:stretch>
                <a:fillRect/>
              </a:stretch>
            </a:blipFill>
            <a:ln>
              <a:noFill/>
            </a:ln>
          </p:spPr>
          <p:txBody>
            <a:bodyPr/>
            <a:lstStyle/>
            <a:p>
              <a:endParaRPr lang="es-ES"/>
            </a:p>
          </p:txBody>
        </p:sp>
        <p:sp>
          <p:nvSpPr>
            <p:cNvPr id="1363" name="Google Shape;1363;p83"/>
            <p:cNvSpPr/>
            <p:nvPr/>
          </p:nvSpPr>
          <p:spPr>
            <a:xfrm>
              <a:off x="603860" y="6011711"/>
              <a:ext cx="2505910" cy="2505910"/>
            </a:xfrm>
            <a:custGeom>
              <a:avLst/>
              <a:gdLst/>
              <a:ahLst/>
              <a:cxnLst/>
              <a:rect l="l" t="t" r="r" b="b"/>
              <a:pathLst>
                <a:path w="2505910" h="2505910" extrusionOk="0">
                  <a:moveTo>
                    <a:pt x="0" y="0"/>
                  </a:moveTo>
                  <a:lnTo>
                    <a:pt x="2505910" y="0"/>
                  </a:lnTo>
                  <a:lnTo>
                    <a:pt x="2505910" y="2505910"/>
                  </a:lnTo>
                  <a:lnTo>
                    <a:pt x="0" y="2505910"/>
                  </a:lnTo>
                  <a:lnTo>
                    <a:pt x="0" y="0"/>
                  </a:lnTo>
                  <a:close/>
                </a:path>
              </a:pathLst>
            </a:custGeom>
            <a:blipFill rotWithShape="1">
              <a:blip r:embed="rId4" cstate="screen">
                <a:alphaModFix/>
                <a:extLst>
                  <a:ext uri="{28A0092B-C50C-407E-A947-70E740481C1C}">
                    <a14:useLocalDpi xmlns:a14="http://schemas.microsoft.com/office/drawing/2010/main"/>
                  </a:ext>
                </a:extLst>
              </a:blip>
              <a:stretch>
                <a:fillRect/>
              </a:stretch>
            </a:blipFill>
            <a:ln>
              <a:noFill/>
            </a:ln>
          </p:spPr>
          <p:txBody>
            <a:bodyPr/>
            <a:lstStyle/>
            <a:p>
              <a:endParaRPr lang="es-ES"/>
            </a:p>
          </p:txBody>
        </p:sp>
        <p:sp>
          <p:nvSpPr>
            <p:cNvPr id="1364" name="Google Shape;1364;p83"/>
            <p:cNvSpPr/>
            <p:nvPr/>
          </p:nvSpPr>
          <p:spPr>
            <a:xfrm>
              <a:off x="7175993" y="5861082"/>
              <a:ext cx="2505910" cy="2505910"/>
            </a:xfrm>
            <a:custGeom>
              <a:avLst/>
              <a:gdLst/>
              <a:ahLst/>
              <a:cxnLst/>
              <a:rect l="l" t="t" r="r" b="b"/>
              <a:pathLst>
                <a:path w="2505910" h="2505910" extrusionOk="0">
                  <a:moveTo>
                    <a:pt x="0" y="0"/>
                  </a:moveTo>
                  <a:lnTo>
                    <a:pt x="2505910" y="0"/>
                  </a:lnTo>
                  <a:lnTo>
                    <a:pt x="2505910" y="2505909"/>
                  </a:lnTo>
                  <a:lnTo>
                    <a:pt x="0" y="2505909"/>
                  </a:lnTo>
                  <a:lnTo>
                    <a:pt x="0" y="0"/>
                  </a:lnTo>
                  <a:close/>
                </a:path>
              </a:pathLst>
            </a:custGeom>
            <a:blipFill rotWithShape="1">
              <a:blip r:embed="rId4" cstate="screen">
                <a:alphaModFix/>
                <a:extLst>
                  <a:ext uri="{28A0092B-C50C-407E-A947-70E740481C1C}">
                    <a14:useLocalDpi xmlns:a14="http://schemas.microsoft.com/office/drawing/2010/main"/>
                  </a:ext>
                </a:extLst>
              </a:blip>
              <a:stretch>
                <a:fillRect/>
              </a:stretch>
            </a:blipFill>
            <a:ln>
              <a:noFill/>
            </a:ln>
          </p:spPr>
          <p:txBody>
            <a:bodyPr/>
            <a:lstStyle/>
            <a:p>
              <a:endParaRPr lang="es-ES"/>
            </a:p>
          </p:txBody>
        </p:sp>
        <p:sp>
          <p:nvSpPr>
            <p:cNvPr id="1365" name="Google Shape;1365;p83"/>
            <p:cNvSpPr/>
            <p:nvPr/>
          </p:nvSpPr>
          <p:spPr>
            <a:xfrm>
              <a:off x="1301649" y="187322"/>
              <a:ext cx="2505910" cy="2505910"/>
            </a:xfrm>
            <a:custGeom>
              <a:avLst/>
              <a:gdLst/>
              <a:ahLst/>
              <a:cxnLst/>
              <a:rect l="l" t="t" r="r" b="b"/>
              <a:pathLst>
                <a:path w="2505910" h="2505910" extrusionOk="0">
                  <a:moveTo>
                    <a:pt x="0" y="0"/>
                  </a:moveTo>
                  <a:lnTo>
                    <a:pt x="2505910" y="0"/>
                  </a:lnTo>
                  <a:lnTo>
                    <a:pt x="2505910" y="2505909"/>
                  </a:lnTo>
                  <a:lnTo>
                    <a:pt x="0" y="2505909"/>
                  </a:lnTo>
                  <a:lnTo>
                    <a:pt x="0" y="0"/>
                  </a:lnTo>
                  <a:close/>
                </a:path>
              </a:pathLst>
            </a:custGeom>
            <a:blipFill rotWithShape="1">
              <a:blip r:embed="rId4" cstate="screen">
                <a:alphaModFix/>
                <a:extLst>
                  <a:ext uri="{28A0092B-C50C-407E-A947-70E740481C1C}">
                    <a14:useLocalDpi xmlns:a14="http://schemas.microsoft.com/office/drawing/2010/main"/>
                  </a:ext>
                </a:extLst>
              </a:blip>
              <a:stretch>
                <a:fillRect/>
              </a:stretch>
            </a:blipFill>
            <a:ln>
              <a:noFill/>
            </a:ln>
          </p:spPr>
          <p:txBody>
            <a:bodyPr/>
            <a:lstStyle/>
            <a:p>
              <a:endParaRPr lang="es-ES"/>
            </a:p>
          </p:txBody>
        </p:sp>
      </p:grpSp>
      <p:grpSp>
        <p:nvGrpSpPr>
          <p:cNvPr id="1366" name="Google Shape;1366;p83"/>
          <p:cNvGrpSpPr/>
          <p:nvPr/>
        </p:nvGrpSpPr>
        <p:grpSpPr>
          <a:xfrm>
            <a:off x="514350" y="279300"/>
            <a:ext cx="8115567" cy="582507"/>
            <a:chOff x="0" y="0"/>
            <a:chExt cx="4274726" cy="306825"/>
          </a:xfrm>
        </p:grpSpPr>
        <p:sp>
          <p:nvSpPr>
            <p:cNvPr id="1367" name="Google Shape;1367;p83"/>
            <p:cNvSpPr/>
            <p:nvPr/>
          </p:nvSpPr>
          <p:spPr>
            <a:xfrm>
              <a:off x="0" y="0"/>
              <a:ext cx="4274726" cy="306722"/>
            </a:xfrm>
            <a:custGeom>
              <a:avLst/>
              <a:gdLst/>
              <a:ahLst/>
              <a:cxnLst/>
              <a:rect l="l" t="t" r="r" b="b"/>
              <a:pathLst>
                <a:path w="4274726" h="306722" extrusionOk="0">
                  <a:moveTo>
                    <a:pt x="0" y="0"/>
                  </a:moveTo>
                  <a:lnTo>
                    <a:pt x="4274726" y="0"/>
                  </a:lnTo>
                  <a:lnTo>
                    <a:pt x="4274726" y="306722"/>
                  </a:lnTo>
                  <a:lnTo>
                    <a:pt x="0" y="306722"/>
                  </a:lnTo>
                  <a:close/>
                </a:path>
              </a:pathLst>
            </a:custGeom>
            <a:gradFill>
              <a:gsLst>
                <a:gs pos="0">
                  <a:srgbClr val="B35DE1"/>
                </a:gs>
                <a:gs pos="100000">
                  <a:srgbClr val="7EE8E8"/>
                </a:gs>
              </a:gsLst>
              <a:lin ang="0" scaled="0"/>
            </a:gradFill>
            <a:ln>
              <a:noFill/>
            </a:ln>
          </p:spPr>
          <p:txBody>
            <a:bodyPr/>
            <a:lstStyle/>
            <a:p>
              <a:endParaRPr lang="es-ES"/>
            </a:p>
          </p:txBody>
        </p:sp>
        <p:sp>
          <p:nvSpPr>
            <p:cNvPr id="1368" name="Google Shape;1368;p83"/>
            <p:cNvSpPr txBox="1"/>
            <p:nvPr/>
          </p:nvSpPr>
          <p:spPr>
            <a:xfrm>
              <a:off x="0" y="9525"/>
              <a:ext cx="4274700" cy="297300"/>
            </a:xfrm>
            <a:prstGeom prst="rect">
              <a:avLst/>
            </a:prstGeom>
            <a:noFill/>
            <a:ln>
              <a:noFill/>
            </a:ln>
          </p:spPr>
          <p:txBody>
            <a:bodyPr spcFirstLastPara="1" wrap="square" lIns="25400" tIns="25400" rIns="25400" bIns="25400" anchor="ctr" anchorCtr="0">
              <a:noAutofit/>
            </a:bodyPr>
            <a:lstStyle/>
            <a:p>
              <a:pPr marL="0" marR="0" lvl="0" indent="0" algn="ctr" rtl="0">
                <a:lnSpc>
                  <a:spcPct val="119003"/>
                </a:lnSpc>
                <a:spcBef>
                  <a:spcPts val="0"/>
                </a:spcBef>
                <a:spcAft>
                  <a:spcPts val="0"/>
                </a:spcAft>
                <a:buNone/>
              </a:pPr>
              <a:r>
                <a:rPr lang="es-419" sz="2700" b="1"/>
                <a:t>Historically: Hysteria</a:t>
              </a:r>
              <a:endParaRPr sz="700"/>
            </a:p>
          </p:txBody>
        </p:sp>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372"/>
        <p:cNvGrpSpPr/>
        <p:nvPr/>
      </p:nvGrpSpPr>
      <p:grpSpPr>
        <a:xfrm>
          <a:off x="0" y="0"/>
          <a:ext cx="0" cy="0"/>
          <a:chOff x="0" y="0"/>
          <a:chExt cx="0" cy="0"/>
        </a:xfrm>
      </p:grpSpPr>
      <p:sp>
        <p:nvSpPr>
          <p:cNvPr id="1373" name="Google Shape;1373;p84"/>
          <p:cNvSpPr/>
          <p:nvPr/>
        </p:nvSpPr>
        <p:spPr>
          <a:xfrm rot="5400000">
            <a:off x="7365228" y="0"/>
            <a:ext cx="1778700" cy="1778700"/>
          </a:xfrm>
          <a:prstGeom prst="diagStripe">
            <a:avLst>
              <a:gd name="adj" fmla="val 50000"/>
            </a:avLst>
          </a:prstGeom>
          <a:solidFill>
            <a:srgbClr val="EDFA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374" name="Google Shape;1374;p84"/>
          <p:cNvSpPr txBox="1"/>
          <p:nvPr/>
        </p:nvSpPr>
        <p:spPr>
          <a:xfrm rot="2700000">
            <a:off x="7215273" y="386217"/>
            <a:ext cx="2501461" cy="58378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1200" b="1">
                <a:solidFill>
                  <a:srgbClr val="198038"/>
                </a:solidFill>
                <a:latin typeface="Inter"/>
                <a:ea typeface="Inter"/>
                <a:cs typeface="Inter"/>
                <a:sym typeface="Inter"/>
              </a:rPr>
              <a:t>Do not edit</a:t>
            </a:r>
            <a:endParaRPr sz="1200" b="1">
              <a:solidFill>
                <a:srgbClr val="198038"/>
              </a:solidFill>
              <a:latin typeface="Inter"/>
              <a:ea typeface="Inter"/>
              <a:cs typeface="Inter"/>
              <a:sym typeface="Inter"/>
            </a:endParaRPr>
          </a:p>
          <a:p>
            <a:pPr marL="0" lvl="0" indent="0" algn="ctr" rtl="0">
              <a:spcBef>
                <a:spcPts val="0"/>
              </a:spcBef>
              <a:spcAft>
                <a:spcPts val="0"/>
              </a:spcAft>
              <a:buNone/>
            </a:pPr>
            <a:r>
              <a:rPr lang="es-419" sz="1200" u="sng">
                <a:solidFill>
                  <a:srgbClr val="198038"/>
                </a:solidFill>
                <a:latin typeface="Inter"/>
                <a:ea typeface="Inter"/>
                <a:cs typeface="Inter"/>
                <a:sym typeface="Inter"/>
                <a:hlinkClick r:id="rId3">
                  <a:extLst>
                    <a:ext uri="{A12FA001-AC4F-418D-AE19-62706E023703}">
                      <ahyp:hlinkClr xmlns:ahyp="http://schemas.microsoft.com/office/drawing/2018/hyperlinkcolor" val="tx"/>
                    </a:ext>
                  </a:extLst>
                </a:hlinkClick>
              </a:rPr>
              <a:t>How to change the design</a:t>
            </a:r>
            <a:endParaRPr sz="1200">
              <a:solidFill>
                <a:srgbClr val="198038"/>
              </a:solidFill>
              <a:latin typeface="Inter"/>
              <a:ea typeface="Inter"/>
              <a:cs typeface="Inter"/>
              <a:sym typeface="Inter"/>
            </a:endParaRPr>
          </a:p>
        </p:txBody>
      </p:sp>
      <p:pic>
        <p:nvPicPr>
          <p:cNvPr id="1375" name="Google Shape;1375;p84" descr="poll-type-id">
            <a:hlinkClick r:id="rId4"/>
          </p:cNvPr>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333520" y="1307027"/>
            <a:ext cx="1778772" cy="1778772"/>
          </a:xfrm>
          <a:prstGeom prst="rect">
            <a:avLst/>
          </a:prstGeom>
          <a:noFill/>
          <a:ln>
            <a:noFill/>
          </a:ln>
        </p:spPr>
      </p:pic>
      <p:sp>
        <p:nvSpPr>
          <p:cNvPr id="1376" name="Google Shape;1376;p84" descr="title-id"/>
          <p:cNvSpPr txBox="1"/>
          <p:nvPr/>
        </p:nvSpPr>
        <p:spPr>
          <a:xfrm>
            <a:off x="2334638" y="1320628"/>
            <a:ext cx="6364800" cy="1751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3300" b="1">
                <a:solidFill>
                  <a:srgbClr val="5B5B5B"/>
                </a:solidFill>
                <a:latin typeface="Inter"/>
                <a:ea typeface="Inter"/>
                <a:cs typeface="Inter"/>
                <a:sym typeface="Inter"/>
              </a:rPr>
              <a:t>Why are women more likely than men to be misdiagnosed following a heart attack?</a:t>
            </a:r>
            <a:endParaRPr sz="3300" b="1">
              <a:solidFill>
                <a:srgbClr val="5B5B5B"/>
              </a:solidFill>
              <a:latin typeface="Inter"/>
              <a:ea typeface="Inter"/>
              <a:cs typeface="Inter"/>
              <a:sym typeface="Inter"/>
            </a:endParaRPr>
          </a:p>
        </p:txBody>
      </p:sp>
      <p:sp>
        <p:nvSpPr>
          <p:cNvPr id="1377" name="Google Shape;1377;p84"/>
          <p:cNvSpPr/>
          <p:nvPr/>
        </p:nvSpPr>
        <p:spPr>
          <a:xfrm>
            <a:off x="0" y="4365024"/>
            <a:ext cx="9144000" cy="778500"/>
          </a:xfrm>
          <a:prstGeom prst="rect">
            <a:avLst/>
          </a:prstGeom>
          <a:solidFill>
            <a:srgbClr val="1980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378" name="Google Shape;1378;p84"/>
          <p:cNvSpPr txBox="1"/>
          <p:nvPr/>
        </p:nvSpPr>
        <p:spPr>
          <a:xfrm>
            <a:off x="555866" y="4365024"/>
            <a:ext cx="6948300" cy="778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1200">
                <a:solidFill>
                  <a:srgbClr val="FFFFFF"/>
                </a:solidFill>
                <a:latin typeface="Inter"/>
                <a:ea typeface="Inter"/>
                <a:cs typeface="Inter"/>
                <a:sym typeface="Inter"/>
              </a:rPr>
              <a:t>Presenting with animations, GIFs or speaker notes? Enable our </a:t>
            </a:r>
            <a:r>
              <a:rPr lang="es-419" sz="1200" u="sng">
                <a:solidFill>
                  <a:srgbClr val="FFFFFF"/>
                </a:solidFill>
                <a:latin typeface="Inter"/>
                <a:ea typeface="Inter"/>
                <a:cs typeface="Inter"/>
                <a:sym typeface="Inter"/>
                <a:hlinkClick r:id="rId6">
                  <a:extLst>
                    <a:ext uri="{A12FA001-AC4F-418D-AE19-62706E023703}">
                      <ahyp:hlinkClr xmlns:ahyp="http://schemas.microsoft.com/office/drawing/2018/hyperlinkcolor" val="tx"/>
                    </a:ext>
                  </a:extLst>
                </a:hlinkClick>
              </a:rPr>
              <a:t>Chrome extension</a:t>
            </a:r>
            <a:endParaRPr sz="1200">
              <a:solidFill>
                <a:srgbClr val="FFFFFF"/>
              </a:solidFill>
              <a:latin typeface="Inter"/>
              <a:ea typeface="Inter"/>
              <a:cs typeface="Inter"/>
              <a:sym typeface="Inter"/>
            </a:endParaRPr>
          </a:p>
        </p:txBody>
      </p:sp>
      <p:pic>
        <p:nvPicPr>
          <p:cNvPr id="1379" name="Google Shape;1379;p84"/>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222347" y="4643089"/>
            <a:ext cx="222347" cy="222347"/>
          </a:xfrm>
          <a:prstGeom prst="rect">
            <a:avLst/>
          </a:prstGeom>
          <a:noFill/>
          <a:ln>
            <a:noFill/>
          </a:ln>
        </p:spPr>
      </p:pic>
      <p:pic>
        <p:nvPicPr>
          <p:cNvPr id="1380" name="Google Shape;1380;p84" descr="logo-id">
            <a:hlinkClick r:id="rId8"/>
          </p:cNvPr>
          <p:cNvPicPr preferRelativeResize="0"/>
          <p:nvPr/>
        </p:nvPicPr>
        <p:blipFill>
          <a:blip r:embed="rId9" cstate="screen">
            <a:alphaModFix/>
            <a:extLst>
              <a:ext uri="{28A0092B-C50C-407E-A947-70E740481C1C}">
                <a14:useLocalDpi xmlns:a14="http://schemas.microsoft.com/office/drawing/2010/main"/>
              </a:ext>
            </a:extLst>
          </a:blip>
          <a:stretch>
            <a:fillRect/>
          </a:stretch>
        </p:blipFill>
        <p:spPr>
          <a:xfrm>
            <a:off x="7921094" y="4476329"/>
            <a:ext cx="1111733" cy="555866"/>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1384"/>
        <p:cNvGrpSpPr/>
        <p:nvPr/>
      </p:nvGrpSpPr>
      <p:grpSpPr>
        <a:xfrm>
          <a:off x="0" y="0"/>
          <a:ext cx="0" cy="0"/>
          <a:chOff x="0" y="0"/>
          <a:chExt cx="0" cy="0"/>
        </a:xfrm>
      </p:grpSpPr>
      <p:sp>
        <p:nvSpPr>
          <p:cNvPr id="1385" name="Google Shape;1385;p85"/>
          <p:cNvSpPr/>
          <p:nvPr/>
        </p:nvSpPr>
        <p:spPr>
          <a:xfrm>
            <a:off x="2213629" y="269390"/>
            <a:ext cx="4716742" cy="4604719"/>
          </a:xfrm>
          <a:custGeom>
            <a:avLst/>
            <a:gdLst/>
            <a:ahLst/>
            <a:cxnLst/>
            <a:rect l="l" t="t" r="r" b="b"/>
            <a:pathLst>
              <a:path w="9433483" h="9209438" extrusionOk="0">
                <a:moveTo>
                  <a:pt x="0" y="0"/>
                </a:moveTo>
                <a:lnTo>
                  <a:pt x="9433484" y="0"/>
                </a:lnTo>
                <a:lnTo>
                  <a:pt x="9433484" y="9209438"/>
                </a:lnTo>
                <a:lnTo>
                  <a:pt x="0" y="9209438"/>
                </a:lnTo>
                <a:lnTo>
                  <a:pt x="0" y="0"/>
                </a:lnTo>
                <a:close/>
              </a:path>
            </a:pathLst>
          </a:custGeom>
          <a:blipFill rotWithShape="1">
            <a:blip r:embed="rId3" cstate="screen">
              <a:alphaModFix/>
              <a:extLst>
                <a:ext uri="{28A0092B-C50C-407E-A947-70E740481C1C}">
                  <a14:useLocalDpi xmlns:a14="http://schemas.microsoft.com/office/drawing/2010/main"/>
                </a:ext>
              </a:extLst>
            </a:blip>
            <a:stretch>
              <a:fillRect/>
            </a:stretch>
          </a:blipFill>
          <a:ln>
            <a:noFill/>
          </a:ln>
        </p:spPr>
        <p:txBody>
          <a:bodyPr/>
          <a:lstStyle/>
          <a:p>
            <a:endParaRPr lang="es-ES"/>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389"/>
        <p:cNvGrpSpPr/>
        <p:nvPr/>
      </p:nvGrpSpPr>
      <p:grpSpPr>
        <a:xfrm>
          <a:off x="0" y="0"/>
          <a:ext cx="0" cy="0"/>
          <a:chOff x="0" y="0"/>
          <a:chExt cx="0" cy="0"/>
        </a:xfrm>
      </p:grpSpPr>
      <p:sp>
        <p:nvSpPr>
          <p:cNvPr id="1390" name="Google Shape;1390;p86"/>
          <p:cNvSpPr/>
          <p:nvPr/>
        </p:nvSpPr>
        <p:spPr>
          <a:xfrm rot="5400000">
            <a:off x="7365228" y="0"/>
            <a:ext cx="1778700" cy="1778700"/>
          </a:xfrm>
          <a:prstGeom prst="diagStripe">
            <a:avLst>
              <a:gd name="adj" fmla="val 50000"/>
            </a:avLst>
          </a:prstGeom>
          <a:solidFill>
            <a:srgbClr val="EDFA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391" name="Google Shape;1391;p86"/>
          <p:cNvSpPr txBox="1"/>
          <p:nvPr/>
        </p:nvSpPr>
        <p:spPr>
          <a:xfrm rot="2700000">
            <a:off x="7215273" y="386217"/>
            <a:ext cx="2501461" cy="58378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1200" b="1">
                <a:solidFill>
                  <a:srgbClr val="198038"/>
                </a:solidFill>
                <a:latin typeface="Inter"/>
                <a:ea typeface="Inter"/>
                <a:cs typeface="Inter"/>
                <a:sym typeface="Inter"/>
              </a:rPr>
              <a:t>Do not edit</a:t>
            </a:r>
            <a:endParaRPr sz="1200" b="1">
              <a:solidFill>
                <a:srgbClr val="198038"/>
              </a:solidFill>
              <a:latin typeface="Inter"/>
              <a:ea typeface="Inter"/>
              <a:cs typeface="Inter"/>
              <a:sym typeface="Inter"/>
            </a:endParaRPr>
          </a:p>
          <a:p>
            <a:pPr marL="0" lvl="0" indent="0" algn="ctr" rtl="0">
              <a:spcBef>
                <a:spcPts val="0"/>
              </a:spcBef>
              <a:spcAft>
                <a:spcPts val="0"/>
              </a:spcAft>
              <a:buNone/>
            </a:pPr>
            <a:r>
              <a:rPr lang="es-419" sz="1200" u="sng">
                <a:solidFill>
                  <a:srgbClr val="198038"/>
                </a:solidFill>
                <a:latin typeface="Inter"/>
                <a:ea typeface="Inter"/>
                <a:cs typeface="Inter"/>
                <a:sym typeface="Inter"/>
                <a:hlinkClick r:id="rId3">
                  <a:extLst>
                    <a:ext uri="{A12FA001-AC4F-418D-AE19-62706E023703}">
                      <ahyp:hlinkClr xmlns:ahyp="http://schemas.microsoft.com/office/drawing/2018/hyperlinkcolor" val="tx"/>
                    </a:ext>
                  </a:extLst>
                </a:hlinkClick>
              </a:rPr>
              <a:t>How to change the design</a:t>
            </a:r>
            <a:endParaRPr sz="1200">
              <a:solidFill>
                <a:srgbClr val="198038"/>
              </a:solidFill>
              <a:latin typeface="Inter"/>
              <a:ea typeface="Inter"/>
              <a:cs typeface="Inter"/>
              <a:sym typeface="Inter"/>
            </a:endParaRPr>
          </a:p>
        </p:txBody>
      </p:sp>
      <p:pic>
        <p:nvPicPr>
          <p:cNvPr id="1392" name="Google Shape;1392;p86" descr="poll-type-id">
            <a:hlinkClick r:id="rId4"/>
          </p:cNvPr>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333520" y="1307027"/>
            <a:ext cx="1778772" cy="1778772"/>
          </a:xfrm>
          <a:prstGeom prst="rect">
            <a:avLst/>
          </a:prstGeom>
          <a:noFill/>
          <a:ln>
            <a:noFill/>
          </a:ln>
        </p:spPr>
      </p:pic>
      <p:sp>
        <p:nvSpPr>
          <p:cNvPr id="1393" name="Google Shape;1393;p86" descr="title-id"/>
          <p:cNvSpPr txBox="1"/>
          <p:nvPr/>
        </p:nvSpPr>
        <p:spPr>
          <a:xfrm>
            <a:off x="2334638" y="1320628"/>
            <a:ext cx="6364800" cy="1751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2400" b="1">
                <a:solidFill>
                  <a:srgbClr val="5B5B5B"/>
                </a:solidFill>
                <a:latin typeface="Inter"/>
                <a:ea typeface="Inter"/>
                <a:cs typeface="Inter"/>
                <a:sym typeface="Inter"/>
              </a:rPr>
              <a:t>Does the gender of a patient and the gender of their surgeon affect the patient’s chances of having adverse effects from the surgery?</a:t>
            </a:r>
            <a:endParaRPr sz="2400" b="1">
              <a:solidFill>
                <a:srgbClr val="5B5B5B"/>
              </a:solidFill>
              <a:latin typeface="Inter"/>
              <a:ea typeface="Inter"/>
              <a:cs typeface="Inter"/>
              <a:sym typeface="Inter"/>
            </a:endParaRPr>
          </a:p>
        </p:txBody>
      </p:sp>
      <p:sp>
        <p:nvSpPr>
          <p:cNvPr id="1394" name="Google Shape;1394;p86"/>
          <p:cNvSpPr/>
          <p:nvPr/>
        </p:nvSpPr>
        <p:spPr>
          <a:xfrm>
            <a:off x="0" y="4365024"/>
            <a:ext cx="9144000" cy="778500"/>
          </a:xfrm>
          <a:prstGeom prst="rect">
            <a:avLst/>
          </a:prstGeom>
          <a:solidFill>
            <a:srgbClr val="1980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395" name="Google Shape;1395;p86"/>
          <p:cNvSpPr txBox="1"/>
          <p:nvPr/>
        </p:nvSpPr>
        <p:spPr>
          <a:xfrm>
            <a:off x="555866" y="4365024"/>
            <a:ext cx="6948300" cy="778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1200">
                <a:solidFill>
                  <a:srgbClr val="FFFFFF"/>
                </a:solidFill>
                <a:latin typeface="Inter"/>
                <a:ea typeface="Inter"/>
                <a:cs typeface="Inter"/>
                <a:sym typeface="Inter"/>
              </a:rPr>
              <a:t>Presenting with animations, GIFs or speaker notes? Enable our </a:t>
            </a:r>
            <a:r>
              <a:rPr lang="es-419" sz="1200" u="sng">
                <a:solidFill>
                  <a:srgbClr val="FFFFFF"/>
                </a:solidFill>
                <a:latin typeface="Inter"/>
                <a:ea typeface="Inter"/>
                <a:cs typeface="Inter"/>
                <a:sym typeface="Inter"/>
                <a:hlinkClick r:id="rId6">
                  <a:extLst>
                    <a:ext uri="{A12FA001-AC4F-418D-AE19-62706E023703}">
                      <ahyp:hlinkClr xmlns:ahyp="http://schemas.microsoft.com/office/drawing/2018/hyperlinkcolor" val="tx"/>
                    </a:ext>
                  </a:extLst>
                </a:hlinkClick>
              </a:rPr>
              <a:t>Chrome extension</a:t>
            </a:r>
            <a:endParaRPr sz="1200">
              <a:solidFill>
                <a:srgbClr val="FFFFFF"/>
              </a:solidFill>
              <a:latin typeface="Inter"/>
              <a:ea typeface="Inter"/>
              <a:cs typeface="Inter"/>
              <a:sym typeface="Inter"/>
            </a:endParaRPr>
          </a:p>
        </p:txBody>
      </p:sp>
      <p:pic>
        <p:nvPicPr>
          <p:cNvPr id="1396" name="Google Shape;1396;p86"/>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222347" y="4643089"/>
            <a:ext cx="222347" cy="222347"/>
          </a:xfrm>
          <a:prstGeom prst="rect">
            <a:avLst/>
          </a:prstGeom>
          <a:noFill/>
          <a:ln>
            <a:noFill/>
          </a:ln>
        </p:spPr>
      </p:pic>
      <p:pic>
        <p:nvPicPr>
          <p:cNvPr id="1397" name="Google Shape;1397;p86" descr="logo-id">
            <a:hlinkClick r:id="rId8"/>
          </p:cNvPr>
          <p:cNvPicPr preferRelativeResize="0"/>
          <p:nvPr/>
        </p:nvPicPr>
        <p:blipFill>
          <a:blip r:embed="rId9" cstate="screen">
            <a:alphaModFix/>
            <a:extLst>
              <a:ext uri="{28A0092B-C50C-407E-A947-70E740481C1C}">
                <a14:useLocalDpi xmlns:a14="http://schemas.microsoft.com/office/drawing/2010/main"/>
              </a:ext>
            </a:extLst>
          </a:blip>
          <a:stretch>
            <a:fillRect/>
          </a:stretch>
        </p:blipFill>
        <p:spPr>
          <a:xfrm>
            <a:off x="7921094" y="4476329"/>
            <a:ext cx="1111733" cy="55586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pic>
        <p:nvPicPr>
          <p:cNvPr id="223" name="Google Shape;223;p24" descr="Un tren en una biblioteca&#10;&#10;Descripción generada automáticamente con confianza media"/>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1328" y="0"/>
            <a:ext cx="9216600" cy="5155677"/>
          </a:xfrm>
          <a:prstGeom prst="rect">
            <a:avLst/>
          </a:prstGeom>
          <a:noFill/>
          <a:ln>
            <a:noFill/>
          </a:ln>
        </p:spPr>
      </p:pic>
      <p:sp>
        <p:nvSpPr>
          <p:cNvPr id="224" name="Google Shape;224;p24"/>
          <p:cNvSpPr/>
          <p:nvPr/>
        </p:nvSpPr>
        <p:spPr>
          <a:xfrm>
            <a:off x="-41276" y="4781478"/>
            <a:ext cx="9226500" cy="3741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225" name="Google Shape;225;p24"/>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20028" y="4853563"/>
            <a:ext cx="1131570" cy="226075"/>
          </a:xfrm>
          <a:prstGeom prst="rect">
            <a:avLst/>
          </a:prstGeom>
          <a:noFill/>
          <a:ln>
            <a:noFill/>
          </a:ln>
        </p:spPr>
      </p:pic>
      <p:pic>
        <p:nvPicPr>
          <p:cNvPr id="226" name="Google Shape;226;p24"/>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7415212" y="4836222"/>
            <a:ext cx="1457328" cy="257174"/>
          </a:xfrm>
          <a:prstGeom prst="rect">
            <a:avLst/>
          </a:prstGeom>
          <a:noFill/>
          <a:ln>
            <a:noFill/>
          </a:ln>
        </p:spPr>
      </p:pic>
      <p:pic>
        <p:nvPicPr>
          <p:cNvPr id="227" name="Google Shape;227;p24"/>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2830692" y="4828440"/>
            <a:ext cx="1241246" cy="276319"/>
          </a:xfrm>
          <a:prstGeom prst="rect">
            <a:avLst/>
          </a:prstGeom>
          <a:noFill/>
          <a:ln>
            <a:noFill/>
          </a:ln>
        </p:spPr>
      </p:pic>
      <p:sp>
        <p:nvSpPr>
          <p:cNvPr id="228" name="Google Shape;228;p24"/>
          <p:cNvSpPr/>
          <p:nvPr/>
        </p:nvSpPr>
        <p:spPr>
          <a:xfrm>
            <a:off x="-51225" y="0"/>
            <a:ext cx="9236400" cy="1631700"/>
          </a:xfrm>
          <a:prstGeom prst="rect">
            <a:avLst/>
          </a:prstGeom>
          <a:gradFill>
            <a:gsLst>
              <a:gs pos="0">
                <a:srgbClr val="FFFFFF">
                  <a:alpha val="84313"/>
                </a:srgbClr>
              </a:gs>
              <a:gs pos="28000">
                <a:srgbClr val="FFFFFF">
                  <a:alpha val="84313"/>
                </a:srgbClr>
              </a:gs>
              <a:gs pos="100000">
                <a:srgbClr val="E9EBF5">
                  <a:alpha val="0"/>
                </a:srgbClr>
              </a:gs>
            </a:gsLst>
            <a:lin ang="5400012"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229" name="Google Shape;229;p24" descr="Texto&#10;&#10;Descripción generada automáticamente con confianza media"/>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1543618" y="4810736"/>
            <a:ext cx="1082387" cy="311727"/>
          </a:xfrm>
          <a:prstGeom prst="rect">
            <a:avLst/>
          </a:prstGeom>
          <a:noFill/>
          <a:ln>
            <a:noFill/>
          </a:ln>
        </p:spPr>
      </p:pic>
      <p:pic>
        <p:nvPicPr>
          <p:cNvPr id="230" name="Google Shape;230;p24" descr="Logotipo&#10;&#10;El contenido generado por IA puede ser incorrecto."/>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3804482" y="329998"/>
            <a:ext cx="1535037" cy="485867"/>
          </a:xfrm>
          <a:prstGeom prst="rect">
            <a:avLst/>
          </a:prstGeom>
          <a:noFill/>
          <a:ln>
            <a:noFill/>
          </a:ln>
        </p:spPr>
      </p:pic>
      <p:sp>
        <p:nvSpPr>
          <p:cNvPr id="231" name="Google Shape;231;p24"/>
          <p:cNvSpPr/>
          <p:nvPr/>
        </p:nvSpPr>
        <p:spPr>
          <a:xfrm>
            <a:off x="182375" y="2872650"/>
            <a:ext cx="1359300" cy="1689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000" b="1"/>
          </a:p>
          <a:p>
            <a:pPr marL="0" lvl="0" indent="0" algn="ctr" rtl="0">
              <a:spcBef>
                <a:spcPts val="0"/>
              </a:spcBef>
              <a:spcAft>
                <a:spcPts val="0"/>
              </a:spcAft>
              <a:buNone/>
            </a:pPr>
            <a:endParaRPr sz="1000" b="1"/>
          </a:p>
          <a:p>
            <a:pPr marL="0" lvl="0" indent="0" algn="ctr" rtl="0">
              <a:spcBef>
                <a:spcPts val="0"/>
              </a:spcBef>
              <a:spcAft>
                <a:spcPts val="0"/>
              </a:spcAft>
              <a:buNone/>
            </a:pPr>
            <a:endParaRPr sz="1000" b="1"/>
          </a:p>
          <a:p>
            <a:pPr marL="0" lvl="0" indent="0" algn="ctr" rtl="0">
              <a:spcBef>
                <a:spcPts val="0"/>
              </a:spcBef>
              <a:spcAft>
                <a:spcPts val="0"/>
              </a:spcAft>
              <a:buClr>
                <a:schemeClr val="dk1"/>
              </a:buClr>
              <a:buSzPts val="1100"/>
              <a:buFont typeface="Arial"/>
              <a:buNone/>
            </a:pPr>
            <a:r>
              <a:rPr lang="es-419" sz="1000" b="1"/>
              <a:t>MN-GPP</a:t>
            </a:r>
            <a:endParaRPr sz="1000" b="1"/>
          </a:p>
          <a:p>
            <a:pPr marL="0" lvl="0" indent="0" algn="ctr" rtl="0">
              <a:spcBef>
                <a:spcPts val="0"/>
              </a:spcBef>
              <a:spcAft>
                <a:spcPts val="0"/>
              </a:spcAft>
              <a:buClr>
                <a:schemeClr val="dk1"/>
              </a:buClr>
              <a:buSzPts val="1100"/>
              <a:buFont typeface="Arial"/>
              <a:buNone/>
            </a:pPr>
            <a:endParaRPr sz="1000"/>
          </a:p>
          <a:p>
            <a:pPr marL="0" lvl="0" indent="0" algn="ctr" rtl="0">
              <a:spcBef>
                <a:spcPts val="0"/>
              </a:spcBef>
              <a:spcAft>
                <a:spcPts val="0"/>
              </a:spcAft>
              <a:buClr>
                <a:schemeClr val="dk1"/>
              </a:buClr>
              <a:buSzPts val="1100"/>
              <a:buFont typeface="Arial"/>
              <a:buNone/>
            </a:pPr>
            <a:r>
              <a:rPr lang="es-419" sz="1000"/>
              <a:t>General Purpose</a:t>
            </a:r>
            <a:endParaRPr sz="1000"/>
          </a:p>
          <a:p>
            <a:pPr marL="0" lvl="0" indent="0" algn="ctr" rtl="0">
              <a:spcBef>
                <a:spcPts val="0"/>
              </a:spcBef>
              <a:spcAft>
                <a:spcPts val="0"/>
              </a:spcAft>
              <a:buClr>
                <a:schemeClr val="dk1"/>
              </a:buClr>
              <a:buSzPts val="1100"/>
              <a:buFont typeface="Arial"/>
              <a:buNone/>
            </a:pPr>
            <a:endParaRPr sz="1000"/>
          </a:p>
          <a:p>
            <a:pPr marL="0" lvl="0" indent="0" algn="ctr" rtl="0">
              <a:spcBef>
                <a:spcPts val="0"/>
              </a:spcBef>
              <a:spcAft>
                <a:spcPts val="0"/>
              </a:spcAft>
              <a:buNone/>
            </a:pPr>
            <a:r>
              <a:rPr lang="es-419" sz="1000"/>
              <a:t>6480x2 Intel Shapire Rapids with 56 cores each</a:t>
            </a:r>
            <a:endParaRPr sz="1000"/>
          </a:p>
        </p:txBody>
      </p:sp>
      <p:sp>
        <p:nvSpPr>
          <p:cNvPr id="232" name="Google Shape;232;p24"/>
          <p:cNvSpPr/>
          <p:nvPr/>
        </p:nvSpPr>
        <p:spPr>
          <a:xfrm>
            <a:off x="1666575" y="2872900"/>
            <a:ext cx="1359300" cy="1689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000" b="1"/>
          </a:p>
          <a:p>
            <a:pPr marL="0" lvl="0" indent="0" algn="ctr" rtl="0">
              <a:spcBef>
                <a:spcPts val="0"/>
              </a:spcBef>
              <a:spcAft>
                <a:spcPts val="0"/>
              </a:spcAft>
              <a:buNone/>
            </a:pPr>
            <a:endParaRPr sz="1000" b="1"/>
          </a:p>
          <a:p>
            <a:pPr marL="0" lvl="0" indent="0" algn="ctr" rtl="0">
              <a:spcBef>
                <a:spcPts val="0"/>
              </a:spcBef>
              <a:spcAft>
                <a:spcPts val="0"/>
              </a:spcAft>
              <a:buNone/>
            </a:pPr>
            <a:endParaRPr sz="1000" b="1"/>
          </a:p>
          <a:p>
            <a:pPr marL="0" lvl="0" indent="0" algn="ctr" rtl="0">
              <a:spcBef>
                <a:spcPts val="0"/>
              </a:spcBef>
              <a:spcAft>
                <a:spcPts val="0"/>
              </a:spcAft>
              <a:buClr>
                <a:schemeClr val="dk1"/>
              </a:buClr>
              <a:buSzPts val="1100"/>
              <a:buFont typeface="Arial"/>
              <a:buNone/>
            </a:pPr>
            <a:r>
              <a:rPr lang="es-419" sz="1000" b="1"/>
              <a:t>MN-ACC</a:t>
            </a:r>
            <a:endParaRPr sz="1000" b="1"/>
          </a:p>
          <a:p>
            <a:pPr marL="0" lvl="0" indent="0" algn="ctr" rtl="0">
              <a:spcBef>
                <a:spcPts val="0"/>
              </a:spcBef>
              <a:spcAft>
                <a:spcPts val="0"/>
              </a:spcAft>
              <a:buClr>
                <a:schemeClr val="dk1"/>
              </a:buClr>
              <a:buSzPts val="1100"/>
              <a:buFont typeface="Arial"/>
              <a:buNone/>
            </a:pPr>
            <a:endParaRPr sz="1000"/>
          </a:p>
          <a:p>
            <a:pPr marL="0" lvl="0" indent="0" algn="ctr" rtl="0">
              <a:spcBef>
                <a:spcPts val="0"/>
              </a:spcBef>
              <a:spcAft>
                <a:spcPts val="0"/>
              </a:spcAft>
              <a:buClr>
                <a:schemeClr val="dk1"/>
              </a:buClr>
              <a:buSzPts val="1100"/>
              <a:buFont typeface="Arial"/>
              <a:buNone/>
            </a:pPr>
            <a:r>
              <a:rPr lang="es-419" sz="1000"/>
              <a:t>Accelerator</a:t>
            </a:r>
            <a:endParaRPr sz="1000"/>
          </a:p>
          <a:p>
            <a:pPr marL="0" lvl="0" indent="0" algn="ctr" rtl="0">
              <a:spcBef>
                <a:spcPts val="0"/>
              </a:spcBef>
              <a:spcAft>
                <a:spcPts val="0"/>
              </a:spcAft>
              <a:buClr>
                <a:schemeClr val="dk1"/>
              </a:buClr>
              <a:buSzPts val="1100"/>
              <a:buFont typeface="Arial"/>
              <a:buNone/>
            </a:pPr>
            <a:endParaRPr sz="1000"/>
          </a:p>
          <a:p>
            <a:pPr marL="0" lvl="0" indent="0" algn="ctr" rtl="0">
              <a:spcBef>
                <a:spcPts val="0"/>
              </a:spcBef>
              <a:spcAft>
                <a:spcPts val="0"/>
              </a:spcAft>
              <a:buNone/>
            </a:pPr>
            <a:r>
              <a:rPr lang="es-419" sz="1000"/>
              <a:t>4480 Nvidia H100</a:t>
            </a:r>
            <a:endParaRPr sz="1000"/>
          </a:p>
          <a:p>
            <a:pPr marL="0" lvl="0" indent="0" algn="ctr" rtl="0">
              <a:spcBef>
                <a:spcPts val="0"/>
              </a:spcBef>
              <a:spcAft>
                <a:spcPts val="0"/>
              </a:spcAft>
              <a:buNone/>
            </a:pPr>
            <a:endParaRPr sz="1000"/>
          </a:p>
          <a:p>
            <a:pPr marL="0" lvl="0" indent="0" algn="ctr" rtl="0">
              <a:spcBef>
                <a:spcPts val="0"/>
              </a:spcBef>
              <a:spcAft>
                <a:spcPts val="0"/>
              </a:spcAft>
              <a:buNone/>
            </a:pPr>
            <a:endParaRPr sz="1000"/>
          </a:p>
        </p:txBody>
      </p:sp>
      <p:pic>
        <p:nvPicPr>
          <p:cNvPr id="233" name="Google Shape;233;p24"/>
          <p:cNvPicPr preferRelativeResize="0"/>
          <p:nvPr/>
        </p:nvPicPr>
        <p:blipFill>
          <a:blip r:embed="rId9" cstate="screen">
            <a:alphaModFix/>
            <a:extLst>
              <a:ext uri="{28A0092B-C50C-407E-A947-70E740481C1C}">
                <a14:useLocalDpi xmlns:a14="http://schemas.microsoft.com/office/drawing/2010/main"/>
              </a:ext>
            </a:extLst>
          </a:blip>
          <a:stretch>
            <a:fillRect/>
          </a:stretch>
        </p:blipFill>
        <p:spPr>
          <a:xfrm>
            <a:off x="296238" y="2957450"/>
            <a:ext cx="1131576" cy="309662"/>
          </a:xfrm>
          <a:prstGeom prst="rect">
            <a:avLst/>
          </a:prstGeom>
          <a:noFill/>
          <a:ln>
            <a:noFill/>
          </a:ln>
        </p:spPr>
      </p:pic>
      <p:pic>
        <p:nvPicPr>
          <p:cNvPr id="234" name="Google Shape;234;p24"/>
          <p:cNvPicPr preferRelativeResize="0"/>
          <p:nvPr/>
        </p:nvPicPr>
        <p:blipFill>
          <a:blip r:embed="rId9" cstate="screen">
            <a:alphaModFix/>
            <a:extLst>
              <a:ext uri="{28A0092B-C50C-407E-A947-70E740481C1C}">
                <a14:useLocalDpi xmlns:a14="http://schemas.microsoft.com/office/drawing/2010/main"/>
              </a:ext>
            </a:extLst>
          </a:blip>
          <a:stretch>
            <a:fillRect/>
          </a:stretch>
        </p:blipFill>
        <p:spPr>
          <a:xfrm>
            <a:off x="1780425" y="2957450"/>
            <a:ext cx="1131576" cy="309662"/>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401"/>
        <p:cNvGrpSpPr/>
        <p:nvPr/>
      </p:nvGrpSpPr>
      <p:grpSpPr>
        <a:xfrm>
          <a:off x="0" y="0"/>
          <a:ext cx="0" cy="0"/>
          <a:chOff x="0" y="0"/>
          <a:chExt cx="0" cy="0"/>
        </a:xfrm>
      </p:grpSpPr>
      <p:sp>
        <p:nvSpPr>
          <p:cNvPr id="1402" name="Google Shape;1402;p87"/>
          <p:cNvSpPr/>
          <p:nvPr/>
        </p:nvSpPr>
        <p:spPr>
          <a:xfrm rot="5400000">
            <a:off x="7365228" y="0"/>
            <a:ext cx="1778700" cy="1778700"/>
          </a:xfrm>
          <a:prstGeom prst="diagStripe">
            <a:avLst>
              <a:gd name="adj" fmla="val 50000"/>
            </a:avLst>
          </a:prstGeom>
          <a:solidFill>
            <a:srgbClr val="EDFA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03" name="Google Shape;1403;p87"/>
          <p:cNvSpPr txBox="1"/>
          <p:nvPr/>
        </p:nvSpPr>
        <p:spPr>
          <a:xfrm rot="2700000">
            <a:off x="7215273" y="386217"/>
            <a:ext cx="2501461" cy="58378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1200" b="1">
                <a:solidFill>
                  <a:srgbClr val="198038"/>
                </a:solidFill>
                <a:latin typeface="Inter"/>
                <a:ea typeface="Inter"/>
                <a:cs typeface="Inter"/>
                <a:sym typeface="Inter"/>
              </a:rPr>
              <a:t>Do not edit</a:t>
            </a:r>
            <a:endParaRPr sz="1200" b="1">
              <a:solidFill>
                <a:srgbClr val="198038"/>
              </a:solidFill>
              <a:latin typeface="Inter"/>
              <a:ea typeface="Inter"/>
              <a:cs typeface="Inter"/>
              <a:sym typeface="Inter"/>
            </a:endParaRPr>
          </a:p>
          <a:p>
            <a:pPr marL="0" lvl="0" indent="0" algn="ctr" rtl="0">
              <a:spcBef>
                <a:spcPts val="0"/>
              </a:spcBef>
              <a:spcAft>
                <a:spcPts val="0"/>
              </a:spcAft>
              <a:buNone/>
            </a:pPr>
            <a:r>
              <a:rPr lang="es-419" sz="1200" u="sng">
                <a:solidFill>
                  <a:srgbClr val="198038"/>
                </a:solidFill>
                <a:latin typeface="Inter"/>
                <a:ea typeface="Inter"/>
                <a:cs typeface="Inter"/>
                <a:sym typeface="Inter"/>
                <a:hlinkClick r:id="rId3">
                  <a:extLst>
                    <a:ext uri="{A12FA001-AC4F-418D-AE19-62706E023703}">
                      <ahyp:hlinkClr xmlns:ahyp="http://schemas.microsoft.com/office/drawing/2018/hyperlinkcolor" val="tx"/>
                    </a:ext>
                  </a:extLst>
                </a:hlinkClick>
              </a:rPr>
              <a:t>How to change the design</a:t>
            </a:r>
            <a:endParaRPr sz="1200">
              <a:solidFill>
                <a:srgbClr val="198038"/>
              </a:solidFill>
              <a:latin typeface="Inter"/>
              <a:ea typeface="Inter"/>
              <a:cs typeface="Inter"/>
              <a:sym typeface="Inter"/>
            </a:endParaRPr>
          </a:p>
        </p:txBody>
      </p:sp>
      <p:pic>
        <p:nvPicPr>
          <p:cNvPr id="1404" name="Google Shape;1404;p87" descr="poll-type-id">
            <a:hlinkClick r:id="rId4"/>
          </p:cNvPr>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333520" y="1307027"/>
            <a:ext cx="1778772" cy="1778772"/>
          </a:xfrm>
          <a:prstGeom prst="rect">
            <a:avLst/>
          </a:prstGeom>
          <a:noFill/>
          <a:ln>
            <a:noFill/>
          </a:ln>
        </p:spPr>
      </p:pic>
      <p:sp>
        <p:nvSpPr>
          <p:cNvPr id="1405" name="Google Shape;1405;p87" descr="title-id"/>
          <p:cNvSpPr txBox="1"/>
          <p:nvPr/>
        </p:nvSpPr>
        <p:spPr>
          <a:xfrm>
            <a:off x="2334638" y="1320628"/>
            <a:ext cx="6364800" cy="1751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2400" b="1">
                <a:solidFill>
                  <a:srgbClr val="5B5B5B"/>
                </a:solidFill>
                <a:latin typeface="Inter"/>
                <a:ea typeface="Inter"/>
                <a:cs typeface="Inter"/>
                <a:sym typeface="Inter"/>
              </a:rPr>
              <a:t>According to large cancer clinical trial analyses, how does the risk of severe adverse effects after cancer treatment differ between women and men?</a:t>
            </a:r>
            <a:endParaRPr sz="2400" b="1">
              <a:solidFill>
                <a:srgbClr val="5B5B5B"/>
              </a:solidFill>
              <a:latin typeface="Inter"/>
              <a:ea typeface="Inter"/>
              <a:cs typeface="Inter"/>
              <a:sym typeface="Inter"/>
            </a:endParaRPr>
          </a:p>
        </p:txBody>
      </p:sp>
      <p:sp>
        <p:nvSpPr>
          <p:cNvPr id="1406" name="Google Shape;1406;p87"/>
          <p:cNvSpPr/>
          <p:nvPr/>
        </p:nvSpPr>
        <p:spPr>
          <a:xfrm>
            <a:off x="0" y="4365024"/>
            <a:ext cx="9144000" cy="778500"/>
          </a:xfrm>
          <a:prstGeom prst="rect">
            <a:avLst/>
          </a:prstGeom>
          <a:solidFill>
            <a:srgbClr val="1980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07" name="Google Shape;1407;p87"/>
          <p:cNvSpPr txBox="1"/>
          <p:nvPr/>
        </p:nvSpPr>
        <p:spPr>
          <a:xfrm>
            <a:off x="555866" y="4365024"/>
            <a:ext cx="6948300" cy="778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1200">
                <a:solidFill>
                  <a:srgbClr val="FFFFFF"/>
                </a:solidFill>
                <a:latin typeface="Inter"/>
                <a:ea typeface="Inter"/>
                <a:cs typeface="Inter"/>
                <a:sym typeface="Inter"/>
              </a:rPr>
              <a:t>Presenting with animations, GIFs or speaker notes? Enable our </a:t>
            </a:r>
            <a:r>
              <a:rPr lang="es-419" sz="1200" u="sng">
                <a:solidFill>
                  <a:srgbClr val="FFFFFF"/>
                </a:solidFill>
                <a:latin typeface="Inter"/>
                <a:ea typeface="Inter"/>
                <a:cs typeface="Inter"/>
                <a:sym typeface="Inter"/>
                <a:hlinkClick r:id="rId6">
                  <a:extLst>
                    <a:ext uri="{A12FA001-AC4F-418D-AE19-62706E023703}">
                      <ahyp:hlinkClr xmlns:ahyp="http://schemas.microsoft.com/office/drawing/2018/hyperlinkcolor" val="tx"/>
                    </a:ext>
                  </a:extLst>
                </a:hlinkClick>
              </a:rPr>
              <a:t>Chrome extension</a:t>
            </a:r>
            <a:endParaRPr sz="1200">
              <a:solidFill>
                <a:srgbClr val="FFFFFF"/>
              </a:solidFill>
              <a:latin typeface="Inter"/>
              <a:ea typeface="Inter"/>
              <a:cs typeface="Inter"/>
              <a:sym typeface="Inter"/>
            </a:endParaRPr>
          </a:p>
        </p:txBody>
      </p:sp>
      <p:pic>
        <p:nvPicPr>
          <p:cNvPr id="1408" name="Google Shape;1408;p87"/>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222347" y="4643089"/>
            <a:ext cx="222347" cy="222347"/>
          </a:xfrm>
          <a:prstGeom prst="rect">
            <a:avLst/>
          </a:prstGeom>
          <a:noFill/>
          <a:ln>
            <a:noFill/>
          </a:ln>
        </p:spPr>
      </p:pic>
      <p:pic>
        <p:nvPicPr>
          <p:cNvPr id="1409" name="Google Shape;1409;p87" descr="logo-id">
            <a:hlinkClick r:id="rId8"/>
          </p:cNvPr>
          <p:cNvPicPr preferRelativeResize="0"/>
          <p:nvPr/>
        </p:nvPicPr>
        <p:blipFill>
          <a:blip r:embed="rId9" cstate="screen">
            <a:alphaModFix/>
            <a:extLst>
              <a:ext uri="{28A0092B-C50C-407E-A947-70E740481C1C}">
                <a14:useLocalDpi xmlns:a14="http://schemas.microsoft.com/office/drawing/2010/main"/>
              </a:ext>
            </a:extLst>
          </a:blip>
          <a:stretch>
            <a:fillRect/>
          </a:stretch>
        </p:blipFill>
        <p:spPr>
          <a:xfrm>
            <a:off x="7921094" y="4476329"/>
            <a:ext cx="1111733" cy="555866"/>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413"/>
        <p:cNvGrpSpPr/>
        <p:nvPr/>
      </p:nvGrpSpPr>
      <p:grpSpPr>
        <a:xfrm>
          <a:off x="0" y="0"/>
          <a:ext cx="0" cy="0"/>
          <a:chOff x="0" y="0"/>
          <a:chExt cx="0" cy="0"/>
        </a:xfrm>
      </p:grpSpPr>
      <p:sp>
        <p:nvSpPr>
          <p:cNvPr id="1414" name="Google Shape;1414;p88"/>
          <p:cNvSpPr/>
          <p:nvPr/>
        </p:nvSpPr>
        <p:spPr>
          <a:xfrm rot="5400000">
            <a:off x="7365228" y="0"/>
            <a:ext cx="1778700" cy="1778700"/>
          </a:xfrm>
          <a:prstGeom prst="diagStripe">
            <a:avLst>
              <a:gd name="adj" fmla="val 50000"/>
            </a:avLst>
          </a:prstGeom>
          <a:solidFill>
            <a:srgbClr val="EDFA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15" name="Google Shape;1415;p88"/>
          <p:cNvSpPr txBox="1"/>
          <p:nvPr/>
        </p:nvSpPr>
        <p:spPr>
          <a:xfrm rot="2700000">
            <a:off x="7215273" y="386217"/>
            <a:ext cx="2501461" cy="58378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1200" b="1">
                <a:solidFill>
                  <a:srgbClr val="198038"/>
                </a:solidFill>
                <a:latin typeface="Inter"/>
                <a:ea typeface="Inter"/>
                <a:cs typeface="Inter"/>
                <a:sym typeface="Inter"/>
              </a:rPr>
              <a:t>Do not edit</a:t>
            </a:r>
            <a:endParaRPr sz="1200" b="1">
              <a:solidFill>
                <a:srgbClr val="198038"/>
              </a:solidFill>
              <a:latin typeface="Inter"/>
              <a:ea typeface="Inter"/>
              <a:cs typeface="Inter"/>
              <a:sym typeface="Inter"/>
            </a:endParaRPr>
          </a:p>
          <a:p>
            <a:pPr marL="0" lvl="0" indent="0" algn="ctr" rtl="0">
              <a:spcBef>
                <a:spcPts val="0"/>
              </a:spcBef>
              <a:spcAft>
                <a:spcPts val="0"/>
              </a:spcAft>
              <a:buNone/>
            </a:pPr>
            <a:r>
              <a:rPr lang="es-419" sz="1200" u="sng">
                <a:solidFill>
                  <a:srgbClr val="198038"/>
                </a:solidFill>
                <a:latin typeface="Inter"/>
                <a:ea typeface="Inter"/>
                <a:cs typeface="Inter"/>
                <a:sym typeface="Inter"/>
                <a:hlinkClick r:id="rId3">
                  <a:extLst>
                    <a:ext uri="{A12FA001-AC4F-418D-AE19-62706E023703}">
                      <ahyp:hlinkClr xmlns:ahyp="http://schemas.microsoft.com/office/drawing/2018/hyperlinkcolor" val="tx"/>
                    </a:ext>
                  </a:extLst>
                </a:hlinkClick>
              </a:rPr>
              <a:t>How to change the design</a:t>
            </a:r>
            <a:endParaRPr sz="1200">
              <a:solidFill>
                <a:srgbClr val="198038"/>
              </a:solidFill>
              <a:latin typeface="Inter"/>
              <a:ea typeface="Inter"/>
              <a:cs typeface="Inter"/>
              <a:sym typeface="Inter"/>
            </a:endParaRPr>
          </a:p>
        </p:txBody>
      </p:sp>
      <p:pic>
        <p:nvPicPr>
          <p:cNvPr id="1416" name="Google Shape;1416;p88" descr="poll-type-id">
            <a:hlinkClick r:id="rId4"/>
          </p:cNvPr>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333520" y="1307027"/>
            <a:ext cx="1778772" cy="1778772"/>
          </a:xfrm>
          <a:prstGeom prst="rect">
            <a:avLst/>
          </a:prstGeom>
          <a:noFill/>
          <a:ln>
            <a:noFill/>
          </a:ln>
        </p:spPr>
      </p:pic>
      <p:sp>
        <p:nvSpPr>
          <p:cNvPr id="1417" name="Google Shape;1417;p88" descr="title-id"/>
          <p:cNvSpPr txBox="1"/>
          <p:nvPr/>
        </p:nvSpPr>
        <p:spPr>
          <a:xfrm>
            <a:off x="2334638" y="1320628"/>
            <a:ext cx="6364800" cy="1751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2400" b="1">
                <a:solidFill>
                  <a:srgbClr val="5B5B5B"/>
                </a:solidFill>
                <a:latin typeface="Inter"/>
                <a:ea typeface="Inter"/>
                <a:cs typeface="Inter"/>
                <a:sym typeface="Inter"/>
              </a:rPr>
              <a:t>Which of these are the correct proportions of men and women to suffer depression in elderly populations?</a:t>
            </a:r>
            <a:endParaRPr sz="2400" b="1">
              <a:solidFill>
                <a:srgbClr val="5B5B5B"/>
              </a:solidFill>
              <a:latin typeface="Inter"/>
              <a:ea typeface="Inter"/>
              <a:cs typeface="Inter"/>
              <a:sym typeface="Inter"/>
            </a:endParaRPr>
          </a:p>
        </p:txBody>
      </p:sp>
      <p:sp>
        <p:nvSpPr>
          <p:cNvPr id="1418" name="Google Shape;1418;p88"/>
          <p:cNvSpPr/>
          <p:nvPr/>
        </p:nvSpPr>
        <p:spPr>
          <a:xfrm>
            <a:off x="0" y="4365024"/>
            <a:ext cx="9144000" cy="778500"/>
          </a:xfrm>
          <a:prstGeom prst="rect">
            <a:avLst/>
          </a:prstGeom>
          <a:solidFill>
            <a:srgbClr val="1980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19" name="Google Shape;1419;p88"/>
          <p:cNvSpPr txBox="1"/>
          <p:nvPr/>
        </p:nvSpPr>
        <p:spPr>
          <a:xfrm>
            <a:off x="555866" y="4365024"/>
            <a:ext cx="6948300" cy="778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1200">
                <a:solidFill>
                  <a:srgbClr val="FFFFFF"/>
                </a:solidFill>
                <a:latin typeface="Inter"/>
                <a:ea typeface="Inter"/>
                <a:cs typeface="Inter"/>
                <a:sym typeface="Inter"/>
              </a:rPr>
              <a:t>Presenting with animations, GIFs or speaker notes? Enable our </a:t>
            </a:r>
            <a:r>
              <a:rPr lang="es-419" sz="1200" u="sng">
                <a:solidFill>
                  <a:srgbClr val="FFFFFF"/>
                </a:solidFill>
                <a:latin typeface="Inter"/>
                <a:ea typeface="Inter"/>
                <a:cs typeface="Inter"/>
                <a:sym typeface="Inter"/>
                <a:hlinkClick r:id="rId6">
                  <a:extLst>
                    <a:ext uri="{A12FA001-AC4F-418D-AE19-62706E023703}">
                      <ahyp:hlinkClr xmlns:ahyp="http://schemas.microsoft.com/office/drawing/2018/hyperlinkcolor" val="tx"/>
                    </a:ext>
                  </a:extLst>
                </a:hlinkClick>
              </a:rPr>
              <a:t>Chrome extension</a:t>
            </a:r>
            <a:endParaRPr sz="1200">
              <a:solidFill>
                <a:srgbClr val="FFFFFF"/>
              </a:solidFill>
              <a:latin typeface="Inter"/>
              <a:ea typeface="Inter"/>
              <a:cs typeface="Inter"/>
              <a:sym typeface="Inter"/>
            </a:endParaRPr>
          </a:p>
        </p:txBody>
      </p:sp>
      <p:pic>
        <p:nvPicPr>
          <p:cNvPr id="1420" name="Google Shape;1420;p88"/>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222347" y="4643089"/>
            <a:ext cx="222347" cy="222347"/>
          </a:xfrm>
          <a:prstGeom prst="rect">
            <a:avLst/>
          </a:prstGeom>
          <a:noFill/>
          <a:ln>
            <a:noFill/>
          </a:ln>
        </p:spPr>
      </p:pic>
      <p:pic>
        <p:nvPicPr>
          <p:cNvPr id="1421" name="Google Shape;1421;p88" descr="logo-id">
            <a:hlinkClick r:id="rId8"/>
          </p:cNvPr>
          <p:cNvPicPr preferRelativeResize="0"/>
          <p:nvPr/>
        </p:nvPicPr>
        <p:blipFill>
          <a:blip r:embed="rId9" cstate="screen">
            <a:alphaModFix/>
            <a:extLst>
              <a:ext uri="{28A0092B-C50C-407E-A947-70E740481C1C}">
                <a14:useLocalDpi xmlns:a14="http://schemas.microsoft.com/office/drawing/2010/main"/>
              </a:ext>
            </a:extLst>
          </a:blip>
          <a:stretch>
            <a:fillRect/>
          </a:stretch>
        </p:blipFill>
        <p:spPr>
          <a:xfrm>
            <a:off x="7921094" y="4476329"/>
            <a:ext cx="1111733" cy="555866"/>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425"/>
        <p:cNvGrpSpPr/>
        <p:nvPr/>
      </p:nvGrpSpPr>
      <p:grpSpPr>
        <a:xfrm>
          <a:off x="0" y="0"/>
          <a:ext cx="0" cy="0"/>
          <a:chOff x="0" y="0"/>
          <a:chExt cx="0" cy="0"/>
        </a:xfrm>
      </p:grpSpPr>
      <p:sp>
        <p:nvSpPr>
          <p:cNvPr id="1426" name="Google Shape;1426;p89"/>
          <p:cNvSpPr/>
          <p:nvPr/>
        </p:nvSpPr>
        <p:spPr>
          <a:xfrm rot="5400000">
            <a:off x="7365228" y="0"/>
            <a:ext cx="1778700" cy="1778700"/>
          </a:xfrm>
          <a:prstGeom prst="diagStripe">
            <a:avLst>
              <a:gd name="adj" fmla="val 50000"/>
            </a:avLst>
          </a:prstGeom>
          <a:solidFill>
            <a:srgbClr val="EDFA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27" name="Google Shape;1427;p89"/>
          <p:cNvSpPr txBox="1"/>
          <p:nvPr/>
        </p:nvSpPr>
        <p:spPr>
          <a:xfrm rot="2700000">
            <a:off x="7215273" y="386217"/>
            <a:ext cx="2501461" cy="58378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1200" b="1">
                <a:solidFill>
                  <a:srgbClr val="198038"/>
                </a:solidFill>
                <a:latin typeface="Inter"/>
                <a:ea typeface="Inter"/>
                <a:cs typeface="Inter"/>
                <a:sym typeface="Inter"/>
              </a:rPr>
              <a:t>Do not edit</a:t>
            </a:r>
            <a:endParaRPr sz="1200" b="1">
              <a:solidFill>
                <a:srgbClr val="198038"/>
              </a:solidFill>
              <a:latin typeface="Inter"/>
              <a:ea typeface="Inter"/>
              <a:cs typeface="Inter"/>
              <a:sym typeface="Inter"/>
            </a:endParaRPr>
          </a:p>
          <a:p>
            <a:pPr marL="0" lvl="0" indent="0" algn="ctr" rtl="0">
              <a:spcBef>
                <a:spcPts val="0"/>
              </a:spcBef>
              <a:spcAft>
                <a:spcPts val="0"/>
              </a:spcAft>
              <a:buNone/>
            </a:pPr>
            <a:r>
              <a:rPr lang="es-419" sz="1200" u="sng">
                <a:solidFill>
                  <a:srgbClr val="198038"/>
                </a:solidFill>
                <a:latin typeface="Inter"/>
                <a:ea typeface="Inter"/>
                <a:cs typeface="Inter"/>
                <a:sym typeface="Inter"/>
                <a:hlinkClick r:id="rId3">
                  <a:extLst>
                    <a:ext uri="{A12FA001-AC4F-418D-AE19-62706E023703}">
                      <ahyp:hlinkClr xmlns:ahyp="http://schemas.microsoft.com/office/drawing/2018/hyperlinkcolor" val="tx"/>
                    </a:ext>
                  </a:extLst>
                </a:hlinkClick>
              </a:rPr>
              <a:t>How to change the design</a:t>
            </a:r>
            <a:endParaRPr sz="1200">
              <a:solidFill>
                <a:srgbClr val="198038"/>
              </a:solidFill>
              <a:latin typeface="Inter"/>
              <a:ea typeface="Inter"/>
              <a:cs typeface="Inter"/>
              <a:sym typeface="Inter"/>
            </a:endParaRPr>
          </a:p>
        </p:txBody>
      </p:sp>
      <p:pic>
        <p:nvPicPr>
          <p:cNvPr id="1428" name="Google Shape;1428;p89" descr="poll-type-id">
            <a:hlinkClick r:id="rId4"/>
          </p:cNvPr>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333520" y="1307027"/>
            <a:ext cx="1778772" cy="1778772"/>
          </a:xfrm>
          <a:prstGeom prst="rect">
            <a:avLst/>
          </a:prstGeom>
          <a:noFill/>
          <a:ln>
            <a:noFill/>
          </a:ln>
        </p:spPr>
      </p:pic>
      <p:sp>
        <p:nvSpPr>
          <p:cNvPr id="1429" name="Google Shape;1429;p89" descr="title-id"/>
          <p:cNvSpPr txBox="1"/>
          <p:nvPr/>
        </p:nvSpPr>
        <p:spPr>
          <a:xfrm>
            <a:off x="2334638" y="1320628"/>
            <a:ext cx="6364800" cy="1751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3000" b="1">
                <a:solidFill>
                  <a:srgbClr val="5B5B5B"/>
                </a:solidFill>
                <a:latin typeface="Inter"/>
                <a:ea typeface="Inter"/>
                <a:cs typeface="Inter"/>
                <a:sym typeface="Inter"/>
              </a:rPr>
              <a:t>In automated skin cancer detection systems, which bias has been repeatedly observed?</a:t>
            </a:r>
            <a:endParaRPr sz="3000" b="1">
              <a:solidFill>
                <a:srgbClr val="5B5B5B"/>
              </a:solidFill>
              <a:latin typeface="Inter"/>
              <a:ea typeface="Inter"/>
              <a:cs typeface="Inter"/>
              <a:sym typeface="Inter"/>
            </a:endParaRPr>
          </a:p>
        </p:txBody>
      </p:sp>
      <p:sp>
        <p:nvSpPr>
          <p:cNvPr id="1430" name="Google Shape;1430;p89"/>
          <p:cNvSpPr/>
          <p:nvPr/>
        </p:nvSpPr>
        <p:spPr>
          <a:xfrm>
            <a:off x="0" y="4365024"/>
            <a:ext cx="9144000" cy="778500"/>
          </a:xfrm>
          <a:prstGeom prst="rect">
            <a:avLst/>
          </a:prstGeom>
          <a:solidFill>
            <a:srgbClr val="1980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31" name="Google Shape;1431;p89"/>
          <p:cNvSpPr txBox="1"/>
          <p:nvPr/>
        </p:nvSpPr>
        <p:spPr>
          <a:xfrm>
            <a:off x="555866" y="4365024"/>
            <a:ext cx="6948300" cy="778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1200">
                <a:solidFill>
                  <a:srgbClr val="FFFFFF"/>
                </a:solidFill>
                <a:latin typeface="Inter"/>
                <a:ea typeface="Inter"/>
                <a:cs typeface="Inter"/>
                <a:sym typeface="Inter"/>
              </a:rPr>
              <a:t>Presenting with animations, GIFs or speaker notes? Enable our </a:t>
            </a:r>
            <a:r>
              <a:rPr lang="es-419" sz="1200" u="sng">
                <a:solidFill>
                  <a:srgbClr val="FFFFFF"/>
                </a:solidFill>
                <a:latin typeface="Inter"/>
                <a:ea typeface="Inter"/>
                <a:cs typeface="Inter"/>
                <a:sym typeface="Inter"/>
                <a:hlinkClick r:id="rId6">
                  <a:extLst>
                    <a:ext uri="{A12FA001-AC4F-418D-AE19-62706E023703}">
                      <ahyp:hlinkClr xmlns:ahyp="http://schemas.microsoft.com/office/drawing/2018/hyperlinkcolor" val="tx"/>
                    </a:ext>
                  </a:extLst>
                </a:hlinkClick>
              </a:rPr>
              <a:t>Chrome extension</a:t>
            </a:r>
            <a:endParaRPr sz="1200">
              <a:solidFill>
                <a:srgbClr val="FFFFFF"/>
              </a:solidFill>
              <a:latin typeface="Inter"/>
              <a:ea typeface="Inter"/>
              <a:cs typeface="Inter"/>
              <a:sym typeface="Inter"/>
            </a:endParaRPr>
          </a:p>
        </p:txBody>
      </p:sp>
      <p:pic>
        <p:nvPicPr>
          <p:cNvPr id="1432" name="Google Shape;1432;p89"/>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222347" y="4643089"/>
            <a:ext cx="222347" cy="222347"/>
          </a:xfrm>
          <a:prstGeom prst="rect">
            <a:avLst/>
          </a:prstGeom>
          <a:noFill/>
          <a:ln>
            <a:noFill/>
          </a:ln>
        </p:spPr>
      </p:pic>
      <p:pic>
        <p:nvPicPr>
          <p:cNvPr id="1433" name="Google Shape;1433;p89" descr="logo-id">
            <a:hlinkClick r:id="rId8"/>
          </p:cNvPr>
          <p:cNvPicPr preferRelativeResize="0"/>
          <p:nvPr/>
        </p:nvPicPr>
        <p:blipFill>
          <a:blip r:embed="rId9" cstate="screen">
            <a:alphaModFix/>
            <a:extLst>
              <a:ext uri="{28A0092B-C50C-407E-A947-70E740481C1C}">
                <a14:useLocalDpi xmlns:a14="http://schemas.microsoft.com/office/drawing/2010/main"/>
              </a:ext>
            </a:extLst>
          </a:blip>
          <a:stretch>
            <a:fillRect/>
          </a:stretch>
        </p:blipFill>
        <p:spPr>
          <a:xfrm>
            <a:off x="7921094" y="4476329"/>
            <a:ext cx="1111733" cy="555866"/>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437"/>
        <p:cNvGrpSpPr/>
        <p:nvPr/>
      </p:nvGrpSpPr>
      <p:grpSpPr>
        <a:xfrm>
          <a:off x="0" y="0"/>
          <a:ext cx="0" cy="0"/>
          <a:chOff x="0" y="0"/>
          <a:chExt cx="0" cy="0"/>
        </a:xfrm>
      </p:grpSpPr>
      <p:sp>
        <p:nvSpPr>
          <p:cNvPr id="1438" name="Google Shape;1438;p90"/>
          <p:cNvSpPr/>
          <p:nvPr/>
        </p:nvSpPr>
        <p:spPr>
          <a:xfrm rot="5400000">
            <a:off x="7365228" y="0"/>
            <a:ext cx="1778700" cy="1778700"/>
          </a:xfrm>
          <a:prstGeom prst="diagStripe">
            <a:avLst>
              <a:gd name="adj" fmla="val 50000"/>
            </a:avLst>
          </a:prstGeom>
          <a:solidFill>
            <a:srgbClr val="EDFA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39" name="Google Shape;1439;p90"/>
          <p:cNvSpPr txBox="1"/>
          <p:nvPr/>
        </p:nvSpPr>
        <p:spPr>
          <a:xfrm rot="2700000">
            <a:off x="7215273" y="386217"/>
            <a:ext cx="2501461" cy="58378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1200" b="1">
                <a:solidFill>
                  <a:srgbClr val="198038"/>
                </a:solidFill>
                <a:latin typeface="Inter"/>
                <a:ea typeface="Inter"/>
                <a:cs typeface="Inter"/>
                <a:sym typeface="Inter"/>
              </a:rPr>
              <a:t>Do not edit</a:t>
            </a:r>
            <a:endParaRPr sz="1200" b="1">
              <a:solidFill>
                <a:srgbClr val="198038"/>
              </a:solidFill>
              <a:latin typeface="Inter"/>
              <a:ea typeface="Inter"/>
              <a:cs typeface="Inter"/>
              <a:sym typeface="Inter"/>
            </a:endParaRPr>
          </a:p>
          <a:p>
            <a:pPr marL="0" lvl="0" indent="0" algn="ctr" rtl="0">
              <a:spcBef>
                <a:spcPts val="0"/>
              </a:spcBef>
              <a:spcAft>
                <a:spcPts val="0"/>
              </a:spcAft>
              <a:buNone/>
            </a:pPr>
            <a:r>
              <a:rPr lang="es-419" sz="1200" u="sng">
                <a:solidFill>
                  <a:srgbClr val="198038"/>
                </a:solidFill>
                <a:latin typeface="Inter"/>
                <a:ea typeface="Inter"/>
                <a:cs typeface="Inter"/>
                <a:sym typeface="Inter"/>
                <a:hlinkClick r:id="rId3">
                  <a:extLst>
                    <a:ext uri="{A12FA001-AC4F-418D-AE19-62706E023703}">
                      <ahyp:hlinkClr xmlns:ahyp="http://schemas.microsoft.com/office/drawing/2018/hyperlinkcolor" val="tx"/>
                    </a:ext>
                  </a:extLst>
                </a:hlinkClick>
              </a:rPr>
              <a:t>How to change the design</a:t>
            </a:r>
            <a:endParaRPr sz="1200">
              <a:solidFill>
                <a:srgbClr val="198038"/>
              </a:solidFill>
              <a:latin typeface="Inter"/>
              <a:ea typeface="Inter"/>
              <a:cs typeface="Inter"/>
              <a:sym typeface="Inter"/>
            </a:endParaRPr>
          </a:p>
        </p:txBody>
      </p:sp>
      <p:pic>
        <p:nvPicPr>
          <p:cNvPr id="1440" name="Google Shape;1440;p90" descr="poll-type-id">
            <a:hlinkClick r:id="rId4"/>
          </p:cNvPr>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333520" y="1307027"/>
            <a:ext cx="1778772" cy="1778772"/>
          </a:xfrm>
          <a:prstGeom prst="rect">
            <a:avLst/>
          </a:prstGeom>
          <a:noFill/>
          <a:ln>
            <a:noFill/>
          </a:ln>
        </p:spPr>
      </p:pic>
      <p:sp>
        <p:nvSpPr>
          <p:cNvPr id="1441" name="Google Shape;1441;p90" descr="title-id"/>
          <p:cNvSpPr txBox="1"/>
          <p:nvPr/>
        </p:nvSpPr>
        <p:spPr>
          <a:xfrm>
            <a:off x="2334638" y="1320628"/>
            <a:ext cx="6364800" cy="1751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3100" b="1">
                <a:solidFill>
                  <a:srgbClr val="5B5B5B"/>
                </a:solidFill>
                <a:latin typeface="Inter"/>
                <a:ea typeface="Inter"/>
                <a:cs typeface="Inter"/>
                <a:sym typeface="Inter"/>
              </a:rPr>
              <a:t>How does socioeconomic status most commonly introduce bias into health AI datasets?</a:t>
            </a:r>
            <a:endParaRPr sz="3100" b="1">
              <a:solidFill>
                <a:srgbClr val="5B5B5B"/>
              </a:solidFill>
              <a:latin typeface="Inter"/>
              <a:ea typeface="Inter"/>
              <a:cs typeface="Inter"/>
              <a:sym typeface="Inter"/>
            </a:endParaRPr>
          </a:p>
        </p:txBody>
      </p:sp>
      <p:sp>
        <p:nvSpPr>
          <p:cNvPr id="1442" name="Google Shape;1442;p90"/>
          <p:cNvSpPr/>
          <p:nvPr/>
        </p:nvSpPr>
        <p:spPr>
          <a:xfrm>
            <a:off x="0" y="4365024"/>
            <a:ext cx="9144000" cy="778500"/>
          </a:xfrm>
          <a:prstGeom prst="rect">
            <a:avLst/>
          </a:prstGeom>
          <a:solidFill>
            <a:srgbClr val="1980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43" name="Google Shape;1443;p90"/>
          <p:cNvSpPr txBox="1"/>
          <p:nvPr/>
        </p:nvSpPr>
        <p:spPr>
          <a:xfrm>
            <a:off x="555866" y="4365024"/>
            <a:ext cx="6948300" cy="778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1200">
                <a:solidFill>
                  <a:srgbClr val="FFFFFF"/>
                </a:solidFill>
                <a:latin typeface="Inter"/>
                <a:ea typeface="Inter"/>
                <a:cs typeface="Inter"/>
                <a:sym typeface="Inter"/>
              </a:rPr>
              <a:t>Presenting with animations, GIFs or speaker notes? Enable our </a:t>
            </a:r>
            <a:r>
              <a:rPr lang="es-419" sz="1200" u="sng">
                <a:solidFill>
                  <a:srgbClr val="FFFFFF"/>
                </a:solidFill>
                <a:latin typeface="Inter"/>
                <a:ea typeface="Inter"/>
                <a:cs typeface="Inter"/>
                <a:sym typeface="Inter"/>
                <a:hlinkClick r:id="rId6">
                  <a:extLst>
                    <a:ext uri="{A12FA001-AC4F-418D-AE19-62706E023703}">
                      <ahyp:hlinkClr xmlns:ahyp="http://schemas.microsoft.com/office/drawing/2018/hyperlinkcolor" val="tx"/>
                    </a:ext>
                  </a:extLst>
                </a:hlinkClick>
              </a:rPr>
              <a:t>Chrome extension</a:t>
            </a:r>
            <a:endParaRPr sz="1200">
              <a:solidFill>
                <a:srgbClr val="FFFFFF"/>
              </a:solidFill>
              <a:latin typeface="Inter"/>
              <a:ea typeface="Inter"/>
              <a:cs typeface="Inter"/>
              <a:sym typeface="Inter"/>
            </a:endParaRPr>
          </a:p>
        </p:txBody>
      </p:sp>
      <p:pic>
        <p:nvPicPr>
          <p:cNvPr id="1444" name="Google Shape;1444;p90"/>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222347" y="4643089"/>
            <a:ext cx="222347" cy="222347"/>
          </a:xfrm>
          <a:prstGeom prst="rect">
            <a:avLst/>
          </a:prstGeom>
          <a:noFill/>
          <a:ln>
            <a:noFill/>
          </a:ln>
        </p:spPr>
      </p:pic>
      <p:pic>
        <p:nvPicPr>
          <p:cNvPr id="1445" name="Google Shape;1445;p90" descr="logo-id">
            <a:hlinkClick r:id="rId8"/>
          </p:cNvPr>
          <p:cNvPicPr preferRelativeResize="0"/>
          <p:nvPr/>
        </p:nvPicPr>
        <p:blipFill>
          <a:blip r:embed="rId9" cstate="screen">
            <a:alphaModFix/>
            <a:extLst>
              <a:ext uri="{28A0092B-C50C-407E-A947-70E740481C1C}">
                <a14:useLocalDpi xmlns:a14="http://schemas.microsoft.com/office/drawing/2010/main"/>
              </a:ext>
            </a:extLst>
          </a:blip>
          <a:stretch>
            <a:fillRect/>
          </a:stretch>
        </p:blipFill>
        <p:spPr>
          <a:xfrm>
            <a:off x="7921094" y="4476329"/>
            <a:ext cx="1111733" cy="555866"/>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449"/>
        <p:cNvGrpSpPr/>
        <p:nvPr/>
      </p:nvGrpSpPr>
      <p:grpSpPr>
        <a:xfrm>
          <a:off x="0" y="0"/>
          <a:ext cx="0" cy="0"/>
          <a:chOff x="0" y="0"/>
          <a:chExt cx="0" cy="0"/>
        </a:xfrm>
      </p:grpSpPr>
      <p:sp>
        <p:nvSpPr>
          <p:cNvPr id="1450" name="Google Shape;1450;p91"/>
          <p:cNvSpPr/>
          <p:nvPr/>
        </p:nvSpPr>
        <p:spPr>
          <a:xfrm rot="5400000">
            <a:off x="7365228" y="0"/>
            <a:ext cx="1778700" cy="1778700"/>
          </a:xfrm>
          <a:prstGeom prst="diagStripe">
            <a:avLst>
              <a:gd name="adj" fmla="val 50000"/>
            </a:avLst>
          </a:prstGeom>
          <a:solidFill>
            <a:srgbClr val="EDFA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51" name="Google Shape;1451;p91"/>
          <p:cNvSpPr txBox="1"/>
          <p:nvPr/>
        </p:nvSpPr>
        <p:spPr>
          <a:xfrm rot="2700000">
            <a:off x="7215273" y="386217"/>
            <a:ext cx="2501461" cy="58378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1200" b="1">
                <a:solidFill>
                  <a:srgbClr val="198038"/>
                </a:solidFill>
                <a:latin typeface="Inter"/>
                <a:ea typeface="Inter"/>
                <a:cs typeface="Inter"/>
                <a:sym typeface="Inter"/>
              </a:rPr>
              <a:t>Do not edit</a:t>
            </a:r>
            <a:endParaRPr sz="1200" b="1">
              <a:solidFill>
                <a:srgbClr val="198038"/>
              </a:solidFill>
              <a:latin typeface="Inter"/>
              <a:ea typeface="Inter"/>
              <a:cs typeface="Inter"/>
              <a:sym typeface="Inter"/>
            </a:endParaRPr>
          </a:p>
          <a:p>
            <a:pPr marL="0" lvl="0" indent="0" algn="ctr" rtl="0">
              <a:spcBef>
                <a:spcPts val="0"/>
              </a:spcBef>
              <a:spcAft>
                <a:spcPts val="0"/>
              </a:spcAft>
              <a:buNone/>
            </a:pPr>
            <a:r>
              <a:rPr lang="es-419" sz="1200" u="sng">
                <a:solidFill>
                  <a:srgbClr val="198038"/>
                </a:solidFill>
                <a:latin typeface="Inter"/>
                <a:ea typeface="Inter"/>
                <a:cs typeface="Inter"/>
                <a:sym typeface="Inter"/>
                <a:hlinkClick r:id="rId3">
                  <a:extLst>
                    <a:ext uri="{A12FA001-AC4F-418D-AE19-62706E023703}">
                      <ahyp:hlinkClr xmlns:ahyp="http://schemas.microsoft.com/office/drawing/2018/hyperlinkcolor" val="tx"/>
                    </a:ext>
                  </a:extLst>
                </a:hlinkClick>
              </a:rPr>
              <a:t>How to change the design</a:t>
            </a:r>
            <a:endParaRPr sz="1200">
              <a:solidFill>
                <a:srgbClr val="198038"/>
              </a:solidFill>
              <a:latin typeface="Inter"/>
              <a:ea typeface="Inter"/>
              <a:cs typeface="Inter"/>
              <a:sym typeface="Inter"/>
            </a:endParaRPr>
          </a:p>
        </p:txBody>
      </p:sp>
      <p:pic>
        <p:nvPicPr>
          <p:cNvPr id="1452" name="Google Shape;1452;p91" descr="poll-type-id">
            <a:hlinkClick r:id="rId4"/>
          </p:cNvPr>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333520" y="1307027"/>
            <a:ext cx="1778772" cy="1778772"/>
          </a:xfrm>
          <a:prstGeom prst="rect">
            <a:avLst/>
          </a:prstGeom>
          <a:noFill/>
          <a:ln>
            <a:noFill/>
          </a:ln>
        </p:spPr>
      </p:pic>
      <p:sp>
        <p:nvSpPr>
          <p:cNvPr id="1453" name="Google Shape;1453;p91" descr="title-id"/>
          <p:cNvSpPr txBox="1"/>
          <p:nvPr/>
        </p:nvSpPr>
        <p:spPr>
          <a:xfrm>
            <a:off x="2334638" y="1320628"/>
            <a:ext cx="6364800" cy="1751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2400" b="1">
                <a:solidFill>
                  <a:srgbClr val="5B5B5B"/>
                </a:solidFill>
                <a:latin typeface="Inter"/>
                <a:ea typeface="Inter"/>
                <a:cs typeface="Inter"/>
                <a:sym typeface="Inter"/>
              </a:rPr>
              <a:t>What proportion of global health datasets used to train AI models comes from high-income countries?</a:t>
            </a:r>
            <a:endParaRPr sz="2400" b="1">
              <a:solidFill>
                <a:srgbClr val="5B5B5B"/>
              </a:solidFill>
              <a:latin typeface="Inter"/>
              <a:ea typeface="Inter"/>
              <a:cs typeface="Inter"/>
              <a:sym typeface="Inter"/>
            </a:endParaRPr>
          </a:p>
        </p:txBody>
      </p:sp>
      <p:sp>
        <p:nvSpPr>
          <p:cNvPr id="1454" name="Google Shape;1454;p91"/>
          <p:cNvSpPr/>
          <p:nvPr/>
        </p:nvSpPr>
        <p:spPr>
          <a:xfrm>
            <a:off x="0" y="4365024"/>
            <a:ext cx="9144000" cy="778500"/>
          </a:xfrm>
          <a:prstGeom prst="rect">
            <a:avLst/>
          </a:prstGeom>
          <a:solidFill>
            <a:srgbClr val="1980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55" name="Google Shape;1455;p91"/>
          <p:cNvSpPr txBox="1"/>
          <p:nvPr/>
        </p:nvSpPr>
        <p:spPr>
          <a:xfrm>
            <a:off x="555866" y="4365024"/>
            <a:ext cx="6948300" cy="778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1200">
                <a:solidFill>
                  <a:srgbClr val="FFFFFF"/>
                </a:solidFill>
                <a:latin typeface="Inter"/>
                <a:ea typeface="Inter"/>
                <a:cs typeface="Inter"/>
                <a:sym typeface="Inter"/>
              </a:rPr>
              <a:t>Presenting with animations, GIFs or speaker notes? Enable our </a:t>
            </a:r>
            <a:r>
              <a:rPr lang="es-419" sz="1200" u="sng">
                <a:solidFill>
                  <a:srgbClr val="FFFFFF"/>
                </a:solidFill>
                <a:latin typeface="Inter"/>
                <a:ea typeface="Inter"/>
                <a:cs typeface="Inter"/>
                <a:sym typeface="Inter"/>
                <a:hlinkClick r:id="rId6">
                  <a:extLst>
                    <a:ext uri="{A12FA001-AC4F-418D-AE19-62706E023703}">
                      <ahyp:hlinkClr xmlns:ahyp="http://schemas.microsoft.com/office/drawing/2018/hyperlinkcolor" val="tx"/>
                    </a:ext>
                  </a:extLst>
                </a:hlinkClick>
              </a:rPr>
              <a:t>Chrome extension</a:t>
            </a:r>
            <a:endParaRPr sz="1200">
              <a:solidFill>
                <a:srgbClr val="FFFFFF"/>
              </a:solidFill>
              <a:latin typeface="Inter"/>
              <a:ea typeface="Inter"/>
              <a:cs typeface="Inter"/>
              <a:sym typeface="Inter"/>
            </a:endParaRPr>
          </a:p>
        </p:txBody>
      </p:sp>
      <p:pic>
        <p:nvPicPr>
          <p:cNvPr id="1456" name="Google Shape;1456;p91"/>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222347" y="4643089"/>
            <a:ext cx="222347" cy="222347"/>
          </a:xfrm>
          <a:prstGeom prst="rect">
            <a:avLst/>
          </a:prstGeom>
          <a:noFill/>
          <a:ln>
            <a:noFill/>
          </a:ln>
        </p:spPr>
      </p:pic>
      <p:pic>
        <p:nvPicPr>
          <p:cNvPr id="1457" name="Google Shape;1457;p91" descr="logo-id">
            <a:hlinkClick r:id="rId8"/>
          </p:cNvPr>
          <p:cNvPicPr preferRelativeResize="0"/>
          <p:nvPr/>
        </p:nvPicPr>
        <p:blipFill>
          <a:blip r:embed="rId9" cstate="screen">
            <a:alphaModFix/>
            <a:extLst>
              <a:ext uri="{28A0092B-C50C-407E-A947-70E740481C1C}">
                <a14:useLocalDpi xmlns:a14="http://schemas.microsoft.com/office/drawing/2010/main"/>
              </a:ext>
            </a:extLst>
          </a:blip>
          <a:stretch>
            <a:fillRect/>
          </a:stretch>
        </p:blipFill>
        <p:spPr>
          <a:xfrm>
            <a:off x="7921094" y="4476329"/>
            <a:ext cx="1111733" cy="555866"/>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461"/>
        <p:cNvGrpSpPr/>
        <p:nvPr/>
      </p:nvGrpSpPr>
      <p:grpSpPr>
        <a:xfrm>
          <a:off x="0" y="0"/>
          <a:ext cx="0" cy="0"/>
          <a:chOff x="0" y="0"/>
          <a:chExt cx="0" cy="0"/>
        </a:xfrm>
      </p:grpSpPr>
      <p:sp>
        <p:nvSpPr>
          <p:cNvPr id="1462" name="Google Shape;1462;p92"/>
          <p:cNvSpPr/>
          <p:nvPr/>
        </p:nvSpPr>
        <p:spPr>
          <a:xfrm rot="5400000">
            <a:off x="7365228" y="0"/>
            <a:ext cx="1778700" cy="1778700"/>
          </a:xfrm>
          <a:prstGeom prst="diagStripe">
            <a:avLst>
              <a:gd name="adj" fmla="val 50000"/>
            </a:avLst>
          </a:prstGeom>
          <a:solidFill>
            <a:srgbClr val="EDFA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63" name="Google Shape;1463;p92"/>
          <p:cNvSpPr txBox="1"/>
          <p:nvPr/>
        </p:nvSpPr>
        <p:spPr>
          <a:xfrm rot="2700000">
            <a:off x="7215273" y="386217"/>
            <a:ext cx="2501461" cy="58378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1200" b="1">
                <a:solidFill>
                  <a:srgbClr val="198038"/>
                </a:solidFill>
                <a:latin typeface="Inter"/>
                <a:ea typeface="Inter"/>
                <a:cs typeface="Inter"/>
                <a:sym typeface="Inter"/>
              </a:rPr>
              <a:t>Do not edit</a:t>
            </a:r>
            <a:endParaRPr sz="1200" b="1">
              <a:solidFill>
                <a:srgbClr val="198038"/>
              </a:solidFill>
              <a:latin typeface="Inter"/>
              <a:ea typeface="Inter"/>
              <a:cs typeface="Inter"/>
              <a:sym typeface="Inter"/>
            </a:endParaRPr>
          </a:p>
          <a:p>
            <a:pPr marL="0" lvl="0" indent="0" algn="ctr" rtl="0">
              <a:spcBef>
                <a:spcPts val="0"/>
              </a:spcBef>
              <a:spcAft>
                <a:spcPts val="0"/>
              </a:spcAft>
              <a:buNone/>
            </a:pPr>
            <a:r>
              <a:rPr lang="es-419" sz="1200" u="sng">
                <a:solidFill>
                  <a:srgbClr val="198038"/>
                </a:solidFill>
                <a:latin typeface="Inter"/>
                <a:ea typeface="Inter"/>
                <a:cs typeface="Inter"/>
                <a:sym typeface="Inter"/>
                <a:hlinkClick r:id="rId3">
                  <a:extLst>
                    <a:ext uri="{A12FA001-AC4F-418D-AE19-62706E023703}">
                      <ahyp:hlinkClr xmlns:ahyp="http://schemas.microsoft.com/office/drawing/2018/hyperlinkcolor" val="tx"/>
                    </a:ext>
                  </a:extLst>
                </a:hlinkClick>
              </a:rPr>
              <a:t>How to change the design</a:t>
            </a:r>
            <a:endParaRPr sz="1200">
              <a:solidFill>
                <a:srgbClr val="198038"/>
              </a:solidFill>
              <a:latin typeface="Inter"/>
              <a:ea typeface="Inter"/>
              <a:cs typeface="Inter"/>
              <a:sym typeface="Inter"/>
            </a:endParaRPr>
          </a:p>
        </p:txBody>
      </p:sp>
      <p:pic>
        <p:nvPicPr>
          <p:cNvPr id="1464" name="Google Shape;1464;p92" descr="poll-type-id">
            <a:hlinkClick r:id="rId4"/>
          </p:cNvPr>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333520" y="1307027"/>
            <a:ext cx="1778772" cy="1778772"/>
          </a:xfrm>
          <a:prstGeom prst="rect">
            <a:avLst/>
          </a:prstGeom>
          <a:noFill/>
          <a:ln>
            <a:noFill/>
          </a:ln>
        </p:spPr>
      </p:pic>
      <p:sp>
        <p:nvSpPr>
          <p:cNvPr id="1465" name="Google Shape;1465;p92" descr="title-id"/>
          <p:cNvSpPr txBox="1"/>
          <p:nvPr/>
        </p:nvSpPr>
        <p:spPr>
          <a:xfrm>
            <a:off x="2334638" y="1320628"/>
            <a:ext cx="6364800" cy="1751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2400" b="1">
                <a:solidFill>
                  <a:srgbClr val="5B5B5B"/>
                </a:solidFill>
                <a:latin typeface="Inter"/>
                <a:ea typeface="Inter"/>
                <a:cs typeface="Inter"/>
                <a:sym typeface="Inter"/>
              </a:rPr>
              <a:t>What bias has been identified in AI models trained to predict drug response or adverse drug reactions?</a:t>
            </a:r>
            <a:endParaRPr sz="2400" b="1">
              <a:solidFill>
                <a:srgbClr val="5B5B5B"/>
              </a:solidFill>
              <a:latin typeface="Inter"/>
              <a:ea typeface="Inter"/>
              <a:cs typeface="Inter"/>
              <a:sym typeface="Inter"/>
            </a:endParaRPr>
          </a:p>
        </p:txBody>
      </p:sp>
      <p:sp>
        <p:nvSpPr>
          <p:cNvPr id="1466" name="Google Shape;1466;p92"/>
          <p:cNvSpPr/>
          <p:nvPr/>
        </p:nvSpPr>
        <p:spPr>
          <a:xfrm>
            <a:off x="0" y="4365024"/>
            <a:ext cx="9144000" cy="778500"/>
          </a:xfrm>
          <a:prstGeom prst="rect">
            <a:avLst/>
          </a:prstGeom>
          <a:solidFill>
            <a:srgbClr val="1980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67" name="Google Shape;1467;p92"/>
          <p:cNvSpPr txBox="1"/>
          <p:nvPr/>
        </p:nvSpPr>
        <p:spPr>
          <a:xfrm>
            <a:off x="555866" y="4365024"/>
            <a:ext cx="6948300" cy="778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1200">
                <a:solidFill>
                  <a:srgbClr val="FFFFFF"/>
                </a:solidFill>
                <a:latin typeface="Inter"/>
                <a:ea typeface="Inter"/>
                <a:cs typeface="Inter"/>
                <a:sym typeface="Inter"/>
              </a:rPr>
              <a:t>Presenting with animations, GIFs or speaker notes? Enable our </a:t>
            </a:r>
            <a:r>
              <a:rPr lang="es-419" sz="1200" u="sng">
                <a:solidFill>
                  <a:srgbClr val="FFFFFF"/>
                </a:solidFill>
                <a:latin typeface="Inter"/>
                <a:ea typeface="Inter"/>
                <a:cs typeface="Inter"/>
                <a:sym typeface="Inter"/>
                <a:hlinkClick r:id="rId6">
                  <a:extLst>
                    <a:ext uri="{A12FA001-AC4F-418D-AE19-62706E023703}">
                      <ahyp:hlinkClr xmlns:ahyp="http://schemas.microsoft.com/office/drawing/2018/hyperlinkcolor" val="tx"/>
                    </a:ext>
                  </a:extLst>
                </a:hlinkClick>
              </a:rPr>
              <a:t>Chrome extension</a:t>
            </a:r>
            <a:endParaRPr sz="1200">
              <a:solidFill>
                <a:srgbClr val="FFFFFF"/>
              </a:solidFill>
              <a:latin typeface="Inter"/>
              <a:ea typeface="Inter"/>
              <a:cs typeface="Inter"/>
              <a:sym typeface="Inter"/>
            </a:endParaRPr>
          </a:p>
        </p:txBody>
      </p:sp>
      <p:pic>
        <p:nvPicPr>
          <p:cNvPr id="1468" name="Google Shape;1468;p92"/>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222347" y="4643089"/>
            <a:ext cx="222347" cy="222347"/>
          </a:xfrm>
          <a:prstGeom prst="rect">
            <a:avLst/>
          </a:prstGeom>
          <a:noFill/>
          <a:ln>
            <a:noFill/>
          </a:ln>
        </p:spPr>
      </p:pic>
      <p:pic>
        <p:nvPicPr>
          <p:cNvPr id="1469" name="Google Shape;1469;p92" descr="logo-id">
            <a:hlinkClick r:id="rId8"/>
          </p:cNvPr>
          <p:cNvPicPr preferRelativeResize="0"/>
          <p:nvPr/>
        </p:nvPicPr>
        <p:blipFill>
          <a:blip r:embed="rId9" cstate="screen">
            <a:alphaModFix/>
            <a:extLst>
              <a:ext uri="{28A0092B-C50C-407E-A947-70E740481C1C}">
                <a14:useLocalDpi xmlns:a14="http://schemas.microsoft.com/office/drawing/2010/main"/>
              </a:ext>
            </a:extLst>
          </a:blip>
          <a:stretch>
            <a:fillRect/>
          </a:stretch>
        </p:blipFill>
        <p:spPr>
          <a:xfrm>
            <a:off x="7921094" y="4476329"/>
            <a:ext cx="1111733" cy="555866"/>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473"/>
        <p:cNvGrpSpPr/>
        <p:nvPr/>
      </p:nvGrpSpPr>
      <p:grpSpPr>
        <a:xfrm>
          <a:off x="0" y="0"/>
          <a:ext cx="0" cy="0"/>
          <a:chOff x="0" y="0"/>
          <a:chExt cx="0" cy="0"/>
        </a:xfrm>
      </p:grpSpPr>
      <p:sp>
        <p:nvSpPr>
          <p:cNvPr id="1474" name="Google Shape;1474;p93"/>
          <p:cNvSpPr/>
          <p:nvPr/>
        </p:nvSpPr>
        <p:spPr>
          <a:xfrm rot="5400000">
            <a:off x="7365228" y="0"/>
            <a:ext cx="1778700" cy="1778700"/>
          </a:xfrm>
          <a:prstGeom prst="diagStripe">
            <a:avLst>
              <a:gd name="adj" fmla="val 50000"/>
            </a:avLst>
          </a:prstGeom>
          <a:solidFill>
            <a:srgbClr val="EDFA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75" name="Google Shape;1475;p93"/>
          <p:cNvSpPr txBox="1"/>
          <p:nvPr/>
        </p:nvSpPr>
        <p:spPr>
          <a:xfrm rot="2700000">
            <a:off x="7215273" y="386217"/>
            <a:ext cx="2501461" cy="58378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1200" b="1">
                <a:solidFill>
                  <a:srgbClr val="198038"/>
                </a:solidFill>
                <a:latin typeface="Inter"/>
                <a:ea typeface="Inter"/>
                <a:cs typeface="Inter"/>
                <a:sym typeface="Inter"/>
              </a:rPr>
              <a:t>Do not edit</a:t>
            </a:r>
            <a:endParaRPr sz="1200" b="1">
              <a:solidFill>
                <a:srgbClr val="198038"/>
              </a:solidFill>
              <a:latin typeface="Inter"/>
              <a:ea typeface="Inter"/>
              <a:cs typeface="Inter"/>
              <a:sym typeface="Inter"/>
            </a:endParaRPr>
          </a:p>
          <a:p>
            <a:pPr marL="0" lvl="0" indent="0" algn="ctr" rtl="0">
              <a:spcBef>
                <a:spcPts val="0"/>
              </a:spcBef>
              <a:spcAft>
                <a:spcPts val="0"/>
              </a:spcAft>
              <a:buNone/>
            </a:pPr>
            <a:r>
              <a:rPr lang="es-419" sz="1200" u="sng">
                <a:solidFill>
                  <a:srgbClr val="198038"/>
                </a:solidFill>
                <a:latin typeface="Inter"/>
                <a:ea typeface="Inter"/>
                <a:cs typeface="Inter"/>
                <a:sym typeface="Inter"/>
                <a:hlinkClick r:id="rId3">
                  <a:extLst>
                    <a:ext uri="{A12FA001-AC4F-418D-AE19-62706E023703}">
                      <ahyp:hlinkClr xmlns:ahyp="http://schemas.microsoft.com/office/drawing/2018/hyperlinkcolor" val="tx"/>
                    </a:ext>
                  </a:extLst>
                </a:hlinkClick>
              </a:rPr>
              <a:t>How to change the design</a:t>
            </a:r>
            <a:endParaRPr sz="1200">
              <a:solidFill>
                <a:srgbClr val="198038"/>
              </a:solidFill>
              <a:latin typeface="Inter"/>
              <a:ea typeface="Inter"/>
              <a:cs typeface="Inter"/>
              <a:sym typeface="Inter"/>
            </a:endParaRPr>
          </a:p>
        </p:txBody>
      </p:sp>
      <p:pic>
        <p:nvPicPr>
          <p:cNvPr id="1476" name="Google Shape;1476;p93" descr="poll-type-id">
            <a:hlinkClick r:id="rId4"/>
          </p:cNvPr>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333520" y="1307027"/>
            <a:ext cx="1778772" cy="1778772"/>
          </a:xfrm>
          <a:prstGeom prst="rect">
            <a:avLst/>
          </a:prstGeom>
          <a:noFill/>
          <a:ln>
            <a:noFill/>
          </a:ln>
        </p:spPr>
      </p:pic>
      <p:sp>
        <p:nvSpPr>
          <p:cNvPr id="1477" name="Google Shape;1477;p93" descr="title-id"/>
          <p:cNvSpPr txBox="1"/>
          <p:nvPr/>
        </p:nvSpPr>
        <p:spPr>
          <a:xfrm>
            <a:off x="2334638" y="1320628"/>
            <a:ext cx="6364800" cy="1751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2400" b="1">
                <a:solidFill>
                  <a:srgbClr val="5B5B5B"/>
                </a:solidFill>
                <a:latin typeface="Inter"/>
                <a:ea typeface="Inter"/>
                <a:cs typeface="Inter"/>
                <a:sym typeface="Inter"/>
              </a:rPr>
              <a:t>In how many drugs out of the 10 medicines withdrawn from the market due to side effects were such effects produced mainly in women?</a:t>
            </a:r>
            <a:endParaRPr sz="2400" b="1">
              <a:solidFill>
                <a:srgbClr val="5B5B5B"/>
              </a:solidFill>
              <a:latin typeface="Inter"/>
              <a:ea typeface="Inter"/>
              <a:cs typeface="Inter"/>
              <a:sym typeface="Inter"/>
            </a:endParaRPr>
          </a:p>
        </p:txBody>
      </p:sp>
      <p:sp>
        <p:nvSpPr>
          <p:cNvPr id="1478" name="Google Shape;1478;p93"/>
          <p:cNvSpPr/>
          <p:nvPr/>
        </p:nvSpPr>
        <p:spPr>
          <a:xfrm>
            <a:off x="0" y="4365024"/>
            <a:ext cx="9144000" cy="778500"/>
          </a:xfrm>
          <a:prstGeom prst="rect">
            <a:avLst/>
          </a:prstGeom>
          <a:solidFill>
            <a:srgbClr val="1980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79" name="Google Shape;1479;p93"/>
          <p:cNvSpPr txBox="1"/>
          <p:nvPr/>
        </p:nvSpPr>
        <p:spPr>
          <a:xfrm>
            <a:off x="555866" y="4365024"/>
            <a:ext cx="6948300" cy="778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1200">
                <a:solidFill>
                  <a:srgbClr val="FFFFFF"/>
                </a:solidFill>
                <a:latin typeface="Inter"/>
                <a:ea typeface="Inter"/>
                <a:cs typeface="Inter"/>
                <a:sym typeface="Inter"/>
              </a:rPr>
              <a:t>Presenting with animations, GIFs or speaker notes? Enable our </a:t>
            </a:r>
            <a:r>
              <a:rPr lang="es-419" sz="1200" u="sng">
                <a:solidFill>
                  <a:srgbClr val="FFFFFF"/>
                </a:solidFill>
                <a:latin typeface="Inter"/>
                <a:ea typeface="Inter"/>
                <a:cs typeface="Inter"/>
                <a:sym typeface="Inter"/>
                <a:hlinkClick r:id="rId6">
                  <a:extLst>
                    <a:ext uri="{A12FA001-AC4F-418D-AE19-62706E023703}">
                      <ahyp:hlinkClr xmlns:ahyp="http://schemas.microsoft.com/office/drawing/2018/hyperlinkcolor" val="tx"/>
                    </a:ext>
                  </a:extLst>
                </a:hlinkClick>
              </a:rPr>
              <a:t>Chrome extension</a:t>
            </a:r>
            <a:endParaRPr sz="1200">
              <a:solidFill>
                <a:srgbClr val="FFFFFF"/>
              </a:solidFill>
              <a:latin typeface="Inter"/>
              <a:ea typeface="Inter"/>
              <a:cs typeface="Inter"/>
              <a:sym typeface="Inter"/>
            </a:endParaRPr>
          </a:p>
        </p:txBody>
      </p:sp>
      <p:pic>
        <p:nvPicPr>
          <p:cNvPr id="1480" name="Google Shape;1480;p93"/>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222347" y="4643089"/>
            <a:ext cx="222347" cy="222347"/>
          </a:xfrm>
          <a:prstGeom prst="rect">
            <a:avLst/>
          </a:prstGeom>
          <a:noFill/>
          <a:ln>
            <a:noFill/>
          </a:ln>
        </p:spPr>
      </p:pic>
      <p:pic>
        <p:nvPicPr>
          <p:cNvPr id="1481" name="Google Shape;1481;p93" descr="logo-id">
            <a:hlinkClick r:id="rId8"/>
          </p:cNvPr>
          <p:cNvPicPr preferRelativeResize="0"/>
          <p:nvPr/>
        </p:nvPicPr>
        <p:blipFill>
          <a:blip r:embed="rId9" cstate="screen">
            <a:alphaModFix/>
            <a:extLst>
              <a:ext uri="{28A0092B-C50C-407E-A947-70E740481C1C}">
                <a14:useLocalDpi xmlns:a14="http://schemas.microsoft.com/office/drawing/2010/main"/>
              </a:ext>
            </a:extLst>
          </a:blip>
          <a:stretch>
            <a:fillRect/>
          </a:stretch>
        </p:blipFill>
        <p:spPr>
          <a:xfrm>
            <a:off x="7921094" y="4476329"/>
            <a:ext cx="1111733" cy="555866"/>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485"/>
        <p:cNvGrpSpPr/>
        <p:nvPr/>
      </p:nvGrpSpPr>
      <p:grpSpPr>
        <a:xfrm>
          <a:off x="0" y="0"/>
          <a:ext cx="0" cy="0"/>
          <a:chOff x="0" y="0"/>
          <a:chExt cx="0" cy="0"/>
        </a:xfrm>
      </p:grpSpPr>
      <p:sp>
        <p:nvSpPr>
          <p:cNvPr id="1486" name="Google Shape;1486;p94"/>
          <p:cNvSpPr/>
          <p:nvPr/>
        </p:nvSpPr>
        <p:spPr>
          <a:xfrm rot="5400000">
            <a:off x="7365228" y="0"/>
            <a:ext cx="1778700" cy="1778700"/>
          </a:xfrm>
          <a:prstGeom prst="diagStripe">
            <a:avLst>
              <a:gd name="adj" fmla="val 50000"/>
            </a:avLst>
          </a:prstGeom>
          <a:solidFill>
            <a:srgbClr val="EDFA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87" name="Google Shape;1487;p94"/>
          <p:cNvSpPr txBox="1"/>
          <p:nvPr/>
        </p:nvSpPr>
        <p:spPr>
          <a:xfrm rot="2700000">
            <a:off x="7215273" y="386217"/>
            <a:ext cx="2501461" cy="58378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1200" b="1">
                <a:solidFill>
                  <a:srgbClr val="198038"/>
                </a:solidFill>
                <a:latin typeface="Inter"/>
                <a:ea typeface="Inter"/>
                <a:cs typeface="Inter"/>
                <a:sym typeface="Inter"/>
              </a:rPr>
              <a:t>Do not edit</a:t>
            </a:r>
            <a:endParaRPr sz="1200" b="1">
              <a:solidFill>
                <a:srgbClr val="198038"/>
              </a:solidFill>
              <a:latin typeface="Inter"/>
              <a:ea typeface="Inter"/>
              <a:cs typeface="Inter"/>
              <a:sym typeface="Inter"/>
            </a:endParaRPr>
          </a:p>
          <a:p>
            <a:pPr marL="0" lvl="0" indent="0" algn="ctr" rtl="0">
              <a:spcBef>
                <a:spcPts val="0"/>
              </a:spcBef>
              <a:spcAft>
                <a:spcPts val="0"/>
              </a:spcAft>
              <a:buNone/>
            </a:pPr>
            <a:r>
              <a:rPr lang="es-419" sz="1200" u="sng">
                <a:solidFill>
                  <a:srgbClr val="198038"/>
                </a:solidFill>
                <a:latin typeface="Inter"/>
                <a:ea typeface="Inter"/>
                <a:cs typeface="Inter"/>
                <a:sym typeface="Inter"/>
                <a:hlinkClick r:id="rId3">
                  <a:extLst>
                    <a:ext uri="{A12FA001-AC4F-418D-AE19-62706E023703}">
                      <ahyp:hlinkClr xmlns:ahyp="http://schemas.microsoft.com/office/drawing/2018/hyperlinkcolor" val="tx"/>
                    </a:ext>
                  </a:extLst>
                </a:hlinkClick>
              </a:rPr>
              <a:t>How to change the design</a:t>
            </a:r>
            <a:endParaRPr sz="1200">
              <a:solidFill>
                <a:srgbClr val="198038"/>
              </a:solidFill>
              <a:latin typeface="Inter"/>
              <a:ea typeface="Inter"/>
              <a:cs typeface="Inter"/>
              <a:sym typeface="Inter"/>
            </a:endParaRPr>
          </a:p>
        </p:txBody>
      </p:sp>
      <p:pic>
        <p:nvPicPr>
          <p:cNvPr id="1488" name="Google Shape;1488;p94" descr="poll-type-id">
            <a:hlinkClick r:id="rId4"/>
          </p:cNvPr>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333520" y="1307027"/>
            <a:ext cx="1778772" cy="1778772"/>
          </a:xfrm>
          <a:prstGeom prst="rect">
            <a:avLst/>
          </a:prstGeom>
          <a:noFill/>
          <a:ln>
            <a:noFill/>
          </a:ln>
        </p:spPr>
      </p:pic>
      <p:sp>
        <p:nvSpPr>
          <p:cNvPr id="1489" name="Google Shape;1489;p94" descr="title-id"/>
          <p:cNvSpPr txBox="1"/>
          <p:nvPr/>
        </p:nvSpPr>
        <p:spPr>
          <a:xfrm>
            <a:off x="2334638" y="1320628"/>
            <a:ext cx="6364800" cy="1751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2400" b="1">
                <a:solidFill>
                  <a:srgbClr val="5B5B5B"/>
                </a:solidFill>
                <a:latin typeface="Inter"/>
                <a:ea typeface="Inter"/>
                <a:cs typeface="Inter"/>
                <a:sym typeface="Inter"/>
              </a:rPr>
              <a:t>What pattern of bias against older women was found when large language models were asked to generate CVs for hypothetical job candidates?</a:t>
            </a:r>
            <a:endParaRPr sz="2400" b="1">
              <a:solidFill>
                <a:srgbClr val="5B5B5B"/>
              </a:solidFill>
              <a:latin typeface="Inter"/>
              <a:ea typeface="Inter"/>
              <a:cs typeface="Inter"/>
              <a:sym typeface="Inter"/>
            </a:endParaRPr>
          </a:p>
        </p:txBody>
      </p:sp>
      <p:sp>
        <p:nvSpPr>
          <p:cNvPr id="1490" name="Google Shape;1490;p94"/>
          <p:cNvSpPr/>
          <p:nvPr/>
        </p:nvSpPr>
        <p:spPr>
          <a:xfrm>
            <a:off x="0" y="4365024"/>
            <a:ext cx="9144000" cy="778500"/>
          </a:xfrm>
          <a:prstGeom prst="rect">
            <a:avLst/>
          </a:prstGeom>
          <a:solidFill>
            <a:srgbClr val="1980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91" name="Google Shape;1491;p94"/>
          <p:cNvSpPr txBox="1"/>
          <p:nvPr/>
        </p:nvSpPr>
        <p:spPr>
          <a:xfrm>
            <a:off x="555866" y="4365024"/>
            <a:ext cx="6948300" cy="778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1200">
                <a:solidFill>
                  <a:srgbClr val="FFFFFF"/>
                </a:solidFill>
                <a:latin typeface="Inter"/>
                <a:ea typeface="Inter"/>
                <a:cs typeface="Inter"/>
                <a:sym typeface="Inter"/>
              </a:rPr>
              <a:t>Presenting with animations, GIFs or speaker notes? Enable our </a:t>
            </a:r>
            <a:r>
              <a:rPr lang="es-419" sz="1200" u="sng">
                <a:solidFill>
                  <a:srgbClr val="FFFFFF"/>
                </a:solidFill>
                <a:latin typeface="Inter"/>
                <a:ea typeface="Inter"/>
                <a:cs typeface="Inter"/>
                <a:sym typeface="Inter"/>
                <a:hlinkClick r:id="rId6">
                  <a:extLst>
                    <a:ext uri="{A12FA001-AC4F-418D-AE19-62706E023703}">
                      <ahyp:hlinkClr xmlns:ahyp="http://schemas.microsoft.com/office/drawing/2018/hyperlinkcolor" val="tx"/>
                    </a:ext>
                  </a:extLst>
                </a:hlinkClick>
              </a:rPr>
              <a:t>Chrome extension</a:t>
            </a:r>
            <a:endParaRPr sz="1200">
              <a:solidFill>
                <a:srgbClr val="FFFFFF"/>
              </a:solidFill>
              <a:latin typeface="Inter"/>
              <a:ea typeface="Inter"/>
              <a:cs typeface="Inter"/>
              <a:sym typeface="Inter"/>
            </a:endParaRPr>
          </a:p>
        </p:txBody>
      </p:sp>
      <p:pic>
        <p:nvPicPr>
          <p:cNvPr id="1492" name="Google Shape;1492;p94"/>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222347" y="4643089"/>
            <a:ext cx="222347" cy="222347"/>
          </a:xfrm>
          <a:prstGeom prst="rect">
            <a:avLst/>
          </a:prstGeom>
          <a:noFill/>
          <a:ln>
            <a:noFill/>
          </a:ln>
        </p:spPr>
      </p:pic>
      <p:pic>
        <p:nvPicPr>
          <p:cNvPr id="1493" name="Google Shape;1493;p94" descr="logo-id">
            <a:hlinkClick r:id="rId8"/>
          </p:cNvPr>
          <p:cNvPicPr preferRelativeResize="0"/>
          <p:nvPr/>
        </p:nvPicPr>
        <p:blipFill>
          <a:blip r:embed="rId9" cstate="screen">
            <a:alphaModFix/>
            <a:extLst>
              <a:ext uri="{28A0092B-C50C-407E-A947-70E740481C1C}">
                <a14:useLocalDpi xmlns:a14="http://schemas.microsoft.com/office/drawing/2010/main"/>
              </a:ext>
            </a:extLst>
          </a:blip>
          <a:stretch>
            <a:fillRect/>
          </a:stretch>
        </p:blipFill>
        <p:spPr>
          <a:xfrm>
            <a:off x="7921094" y="4476329"/>
            <a:ext cx="1111733" cy="555866"/>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497"/>
        <p:cNvGrpSpPr/>
        <p:nvPr/>
      </p:nvGrpSpPr>
      <p:grpSpPr>
        <a:xfrm>
          <a:off x="0" y="0"/>
          <a:ext cx="0" cy="0"/>
          <a:chOff x="0" y="0"/>
          <a:chExt cx="0" cy="0"/>
        </a:xfrm>
      </p:grpSpPr>
      <p:sp>
        <p:nvSpPr>
          <p:cNvPr id="1498" name="Google Shape;1498;p95"/>
          <p:cNvSpPr/>
          <p:nvPr/>
        </p:nvSpPr>
        <p:spPr>
          <a:xfrm rot="5400000">
            <a:off x="7365228" y="0"/>
            <a:ext cx="1778700" cy="1778700"/>
          </a:xfrm>
          <a:prstGeom prst="diagStripe">
            <a:avLst>
              <a:gd name="adj" fmla="val 50000"/>
            </a:avLst>
          </a:prstGeom>
          <a:solidFill>
            <a:srgbClr val="EDFAF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99" name="Google Shape;1499;p95"/>
          <p:cNvSpPr txBox="1"/>
          <p:nvPr/>
        </p:nvSpPr>
        <p:spPr>
          <a:xfrm rot="2700000">
            <a:off x="7215273" y="386217"/>
            <a:ext cx="2501461" cy="58378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1200" b="1">
                <a:solidFill>
                  <a:srgbClr val="198038"/>
                </a:solidFill>
                <a:latin typeface="Inter"/>
                <a:ea typeface="Inter"/>
                <a:cs typeface="Inter"/>
                <a:sym typeface="Inter"/>
              </a:rPr>
              <a:t>Do not edit</a:t>
            </a:r>
            <a:endParaRPr sz="1200" b="1">
              <a:solidFill>
                <a:srgbClr val="198038"/>
              </a:solidFill>
              <a:latin typeface="Inter"/>
              <a:ea typeface="Inter"/>
              <a:cs typeface="Inter"/>
              <a:sym typeface="Inter"/>
            </a:endParaRPr>
          </a:p>
          <a:p>
            <a:pPr marL="0" lvl="0" indent="0" algn="ctr" rtl="0">
              <a:spcBef>
                <a:spcPts val="0"/>
              </a:spcBef>
              <a:spcAft>
                <a:spcPts val="0"/>
              </a:spcAft>
              <a:buNone/>
            </a:pPr>
            <a:r>
              <a:rPr lang="es-419" sz="1200" u="sng">
                <a:solidFill>
                  <a:srgbClr val="198038"/>
                </a:solidFill>
                <a:latin typeface="Inter"/>
                <a:ea typeface="Inter"/>
                <a:cs typeface="Inter"/>
                <a:sym typeface="Inter"/>
                <a:hlinkClick r:id="rId3">
                  <a:extLst>
                    <a:ext uri="{A12FA001-AC4F-418D-AE19-62706E023703}">
                      <ahyp:hlinkClr xmlns:ahyp="http://schemas.microsoft.com/office/drawing/2018/hyperlinkcolor" val="tx"/>
                    </a:ext>
                  </a:extLst>
                </a:hlinkClick>
              </a:rPr>
              <a:t>How to change the design</a:t>
            </a:r>
            <a:endParaRPr sz="1200">
              <a:solidFill>
                <a:srgbClr val="198038"/>
              </a:solidFill>
              <a:latin typeface="Inter"/>
              <a:ea typeface="Inter"/>
              <a:cs typeface="Inter"/>
              <a:sym typeface="Inter"/>
            </a:endParaRPr>
          </a:p>
        </p:txBody>
      </p:sp>
      <p:pic>
        <p:nvPicPr>
          <p:cNvPr id="1500" name="Google Shape;1500;p95" descr="poll-type-id">
            <a:hlinkClick r:id="rId4"/>
          </p:cNvPr>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333520" y="1307027"/>
            <a:ext cx="1778772" cy="1778772"/>
          </a:xfrm>
          <a:prstGeom prst="rect">
            <a:avLst/>
          </a:prstGeom>
          <a:noFill/>
          <a:ln>
            <a:noFill/>
          </a:ln>
        </p:spPr>
      </p:pic>
      <p:sp>
        <p:nvSpPr>
          <p:cNvPr id="1501" name="Google Shape;1501;p95" descr="title-id"/>
          <p:cNvSpPr txBox="1"/>
          <p:nvPr/>
        </p:nvSpPr>
        <p:spPr>
          <a:xfrm>
            <a:off x="2334638" y="1320628"/>
            <a:ext cx="6364800" cy="1751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2400" b="1">
                <a:solidFill>
                  <a:srgbClr val="5B5B5B"/>
                </a:solidFill>
                <a:latin typeface="Inter"/>
                <a:ea typeface="Inter"/>
                <a:cs typeface="Inter"/>
                <a:sym typeface="Inter"/>
              </a:rPr>
              <a:t>Approximately what percentage of AI companies report explicitly considering sex and gender variables during model development and evaluation?</a:t>
            </a:r>
            <a:endParaRPr sz="2400" b="1">
              <a:solidFill>
                <a:srgbClr val="5B5B5B"/>
              </a:solidFill>
              <a:latin typeface="Inter"/>
              <a:ea typeface="Inter"/>
              <a:cs typeface="Inter"/>
              <a:sym typeface="Inter"/>
            </a:endParaRPr>
          </a:p>
        </p:txBody>
      </p:sp>
      <p:sp>
        <p:nvSpPr>
          <p:cNvPr id="1502" name="Google Shape;1502;p95"/>
          <p:cNvSpPr/>
          <p:nvPr/>
        </p:nvSpPr>
        <p:spPr>
          <a:xfrm>
            <a:off x="0" y="4365024"/>
            <a:ext cx="9144000" cy="778500"/>
          </a:xfrm>
          <a:prstGeom prst="rect">
            <a:avLst/>
          </a:prstGeom>
          <a:solidFill>
            <a:srgbClr val="1980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503" name="Google Shape;1503;p95"/>
          <p:cNvSpPr txBox="1"/>
          <p:nvPr/>
        </p:nvSpPr>
        <p:spPr>
          <a:xfrm>
            <a:off x="555866" y="4365024"/>
            <a:ext cx="6948300" cy="778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1200">
                <a:solidFill>
                  <a:srgbClr val="FFFFFF"/>
                </a:solidFill>
                <a:latin typeface="Inter"/>
                <a:ea typeface="Inter"/>
                <a:cs typeface="Inter"/>
                <a:sym typeface="Inter"/>
              </a:rPr>
              <a:t>Presenting with animations, GIFs or speaker notes? Enable our </a:t>
            </a:r>
            <a:r>
              <a:rPr lang="es-419" sz="1200" u="sng">
                <a:solidFill>
                  <a:srgbClr val="FFFFFF"/>
                </a:solidFill>
                <a:latin typeface="Inter"/>
                <a:ea typeface="Inter"/>
                <a:cs typeface="Inter"/>
                <a:sym typeface="Inter"/>
                <a:hlinkClick r:id="rId6">
                  <a:extLst>
                    <a:ext uri="{A12FA001-AC4F-418D-AE19-62706E023703}">
                      <ahyp:hlinkClr xmlns:ahyp="http://schemas.microsoft.com/office/drawing/2018/hyperlinkcolor" val="tx"/>
                    </a:ext>
                  </a:extLst>
                </a:hlinkClick>
              </a:rPr>
              <a:t>Chrome extension</a:t>
            </a:r>
            <a:endParaRPr sz="1200">
              <a:solidFill>
                <a:srgbClr val="FFFFFF"/>
              </a:solidFill>
              <a:latin typeface="Inter"/>
              <a:ea typeface="Inter"/>
              <a:cs typeface="Inter"/>
              <a:sym typeface="Inter"/>
            </a:endParaRPr>
          </a:p>
        </p:txBody>
      </p:sp>
      <p:pic>
        <p:nvPicPr>
          <p:cNvPr id="1504" name="Google Shape;1504;p95"/>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222347" y="4643089"/>
            <a:ext cx="222347" cy="222347"/>
          </a:xfrm>
          <a:prstGeom prst="rect">
            <a:avLst/>
          </a:prstGeom>
          <a:noFill/>
          <a:ln>
            <a:noFill/>
          </a:ln>
        </p:spPr>
      </p:pic>
      <p:pic>
        <p:nvPicPr>
          <p:cNvPr id="1505" name="Google Shape;1505;p95" descr="logo-id">
            <a:hlinkClick r:id="rId8"/>
          </p:cNvPr>
          <p:cNvPicPr preferRelativeResize="0"/>
          <p:nvPr/>
        </p:nvPicPr>
        <p:blipFill>
          <a:blip r:embed="rId9" cstate="screen">
            <a:alphaModFix/>
            <a:extLst>
              <a:ext uri="{28A0092B-C50C-407E-A947-70E740481C1C}">
                <a14:useLocalDpi xmlns:a14="http://schemas.microsoft.com/office/drawing/2010/main"/>
              </a:ext>
            </a:extLst>
          </a:blip>
          <a:stretch>
            <a:fillRect/>
          </a:stretch>
        </p:blipFill>
        <p:spPr>
          <a:xfrm>
            <a:off x="7921094" y="4476329"/>
            <a:ext cx="1111733" cy="555866"/>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509"/>
        <p:cNvGrpSpPr/>
        <p:nvPr/>
      </p:nvGrpSpPr>
      <p:grpSpPr>
        <a:xfrm>
          <a:off x="0" y="0"/>
          <a:ext cx="0" cy="0"/>
          <a:chOff x="0" y="0"/>
          <a:chExt cx="0" cy="0"/>
        </a:xfrm>
      </p:grpSpPr>
      <p:sp>
        <p:nvSpPr>
          <p:cNvPr id="1510" name="Google Shape;1510;p96"/>
          <p:cNvSpPr/>
          <p:nvPr/>
        </p:nvSpPr>
        <p:spPr>
          <a:xfrm flipH="1">
            <a:off x="0" y="0"/>
            <a:ext cx="9144000" cy="5143500"/>
          </a:xfrm>
          <a:prstGeom prst="rect">
            <a:avLst/>
          </a:prstGeom>
          <a:gradFill>
            <a:gsLst>
              <a:gs pos="0">
                <a:srgbClr val="9645C0"/>
              </a:gs>
              <a:gs pos="100000">
                <a:srgbClr val="4FC2C2"/>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96"/>
          <p:cNvSpPr txBox="1"/>
          <p:nvPr/>
        </p:nvSpPr>
        <p:spPr>
          <a:xfrm>
            <a:off x="1453050" y="1938863"/>
            <a:ext cx="6237900" cy="1262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5300">
                <a:solidFill>
                  <a:schemeClr val="lt1"/>
                </a:solidFill>
                <a:latin typeface="Montserrat"/>
                <a:ea typeface="Montserrat"/>
                <a:cs typeface="Montserrat"/>
                <a:sym typeface="Montserrat"/>
              </a:rPr>
              <a:t>Other examples regarding AI biases</a:t>
            </a:r>
            <a:endParaRPr sz="5300" i="1">
              <a:solidFill>
                <a:schemeClr val="lt1"/>
              </a:solidFill>
              <a:latin typeface="Montserrat"/>
              <a:ea typeface="Montserrat"/>
              <a:cs typeface="Montserrat"/>
              <a:sym typeface="Montserra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239" name="Google Shape;239;p25"/>
          <p:cNvPicPr preferRelativeResize="0"/>
          <p:nvPr/>
        </p:nvPicPr>
        <p:blipFill>
          <a:blip r:embed="rId3">
            <a:alphaModFix/>
          </a:blip>
          <a:stretch>
            <a:fillRect/>
          </a:stretch>
        </p:blipFill>
        <p:spPr>
          <a:xfrm>
            <a:off x="1238" y="0"/>
            <a:ext cx="9141524" cy="5143500"/>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515"/>
        <p:cNvGrpSpPr/>
        <p:nvPr/>
      </p:nvGrpSpPr>
      <p:grpSpPr>
        <a:xfrm>
          <a:off x="0" y="0"/>
          <a:ext cx="0" cy="0"/>
          <a:chOff x="0" y="0"/>
          <a:chExt cx="0" cy="0"/>
        </a:xfrm>
      </p:grpSpPr>
      <p:sp>
        <p:nvSpPr>
          <p:cNvPr id="1516" name="Google Shape;1516;p97"/>
          <p:cNvSpPr txBox="1"/>
          <p:nvPr/>
        </p:nvSpPr>
        <p:spPr>
          <a:xfrm>
            <a:off x="2432525" y="2022225"/>
            <a:ext cx="40518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419" u="sng">
                <a:solidFill>
                  <a:schemeClr val="hlink"/>
                </a:solidFill>
                <a:hlinkClick r:id="rId3"/>
              </a:rPr>
              <a:t>https://www.crescendo.ai/blog/ai-bias-examples-mitigation-guide</a:t>
            </a:r>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520"/>
        <p:cNvGrpSpPr/>
        <p:nvPr/>
      </p:nvGrpSpPr>
      <p:grpSpPr>
        <a:xfrm>
          <a:off x="0" y="0"/>
          <a:ext cx="0" cy="0"/>
          <a:chOff x="0" y="0"/>
          <a:chExt cx="0" cy="0"/>
        </a:xfrm>
      </p:grpSpPr>
      <p:sp>
        <p:nvSpPr>
          <p:cNvPr id="1521" name="Google Shape;1521;p98"/>
          <p:cNvSpPr/>
          <p:nvPr/>
        </p:nvSpPr>
        <p:spPr>
          <a:xfrm flipH="1">
            <a:off x="0" y="0"/>
            <a:ext cx="9144000" cy="5143500"/>
          </a:xfrm>
          <a:prstGeom prst="rect">
            <a:avLst/>
          </a:prstGeom>
          <a:gradFill>
            <a:gsLst>
              <a:gs pos="0">
                <a:srgbClr val="9645C0"/>
              </a:gs>
              <a:gs pos="100000">
                <a:srgbClr val="4FC2C2"/>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98"/>
          <p:cNvSpPr txBox="1"/>
          <p:nvPr/>
        </p:nvSpPr>
        <p:spPr>
          <a:xfrm>
            <a:off x="1453050" y="1938863"/>
            <a:ext cx="6237900" cy="1262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5300">
                <a:solidFill>
                  <a:schemeClr val="lt1"/>
                </a:solidFill>
                <a:latin typeface="Montserrat"/>
                <a:ea typeface="Montserrat"/>
                <a:cs typeface="Montserrat"/>
                <a:sym typeface="Montserrat"/>
              </a:rPr>
              <a:t>Issues relating sex and gender in health</a:t>
            </a:r>
            <a:endParaRPr sz="5300" i="1">
              <a:solidFill>
                <a:schemeClr val="lt1"/>
              </a:solidFill>
              <a:latin typeface="Montserrat"/>
              <a:ea typeface="Montserrat"/>
              <a:cs typeface="Montserrat"/>
              <a:sym typeface="Montserrat"/>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1530"/>
        <p:cNvGrpSpPr/>
        <p:nvPr/>
      </p:nvGrpSpPr>
      <p:grpSpPr>
        <a:xfrm>
          <a:off x="0" y="0"/>
          <a:ext cx="0" cy="0"/>
          <a:chOff x="0" y="0"/>
          <a:chExt cx="0" cy="0"/>
        </a:xfrm>
      </p:grpSpPr>
      <p:sp>
        <p:nvSpPr>
          <p:cNvPr id="1531" name="Google Shape;1531;p99"/>
          <p:cNvSpPr txBox="1"/>
          <p:nvPr/>
        </p:nvSpPr>
        <p:spPr>
          <a:xfrm>
            <a:off x="514250" y="617903"/>
            <a:ext cx="8115300" cy="7788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s-419" sz="2300" b="0" i="0" u="sng" strike="noStrike" cap="none">
                <a:solidFill>
                  <a:srgbClr val="000000"/>
                </a:solidFill>
                <a:latin typeface="Arial"/>
                <a:ea typeface="Arial"/>
                <a:cs typeface="Arial"/>
                <a:sym typeface="Arial"/>
              </a:rPr>
              <a:t>What was the leading cause of cancer death among women in Spain in 2024?</a:t>
            </a:r>
            <a:endParaRPr sz="700"/>
          </a:p>
        </p:txBody>
      </p:sp>
      <p:sp>
        <p:nvSpPr>
          <p:cNvPr id="1532" name="Google Shape;1532;p99"/>
          <p:cNvSpPr txBox="1"/>
          <p:nvPr/>
        </p:nvSpPr>
        <p:spPr>
          <a:xfrm>
            <a:off x="834257" y="1815602"/>
            <a:ext cx="7795500" cy="33279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s-419" sz="2300" b="0" i="0" u="none" strike="noStrike" cap="none">
                <a:solidFill>
                  <a:srgbClr val="000000"/>
                </a:solidFill>
                <a:latin typeface="Arial"/>
                <a:ea typeface="Arial"/>
                <a:cs typeface="Arial"/>
                <a:sym typeface="Arial"/>
              </a:rPr>
              <a:t>A) Lung cancer</a:t>
            </a:r>
            <a:endParaRPr sz="700"/>
          </a:p>
          <a:p>
            <a:pPr marL="0" marR="0" lvl="0" indent="0" algn="l" rtl="0">
              <a:lnSpc>
                <a:spcPct val="120000"/>
              </a:lnSpc>
              <a:spcBef>
                <a:spcPts val="0"/>
              </a:spcBef>
              <a:spcAft>
                <a:spcPts val="0"/>
              </a:spcAft>
              <a:buNone/>
            </a:pPr>
            <a:endParaRPr sz="2300" b="0" i="0" u="none" strike="noStrike" cap="none">
              <a:solidFill>
                <a:srgbClr val="000000"/>
              </a:solidFill>
              <a:latin typeface="Arial"/>
              <a:ea typeface="Arial"/>
              <a:cs typeface="Arial"/>
              <a:sym typeface="Arial"/>
            </a:endParaRPr>
          </a:p>
          <a:p>
            <a:pPr marL="0" marR="0" lvl="0" indent="0" algn="l" rtl="0">
              <a:lnSpc>
                <a:spcPct val="120000"/>
              </a:lnSpc>
              <a:spcBef>
                <a:spcPts val="0"/>
              </a:spcBef>
              <a:spcAft>
                <a:spcPts val="0"/>
              </a:spcAft>
              <a:buNone/>
            </a:pPr>
            <a:r>
              <a:rPr lang="es-419" sz="2300" b="0" i="0" u="none" strike="noStrike" cap="none">
                <a:solidFill>
                  <a:srgbClr val="000000"/>
                </a:solidFill>
                <a:latin typeface="Arial"/>
                <a:ea typeface="Arial"/>
                <a:cs typeface="Arial"/>
                <a:sym typeface="Arial"/>
              </a:rPr>
              <a:t>B) Colorectal cancer</a:t>
            </a:r>
            <a:endParaRPr sz="700"/>
          </a:p>
          <a:p>
            <a:pPr marL="0" marR="0" lvl="0" indent="0" algn="l" rtl="0">
              <a:lnSpc>
                <a:spcPct val="120000"/>
              </a:lnSpc>
              <a:spcBef>
                <a:spcPts val="0"/>
              </a:spcBef>
              <a:spcAft>
                <a:spcPts val="0"/>
              </a:spcAft>
              <a:buNone/>
            </a:pPr>
            <a:endParaRPr sz="2300" b="0" i="0" u="none" strike="noStrike" cap="none">
              <a:solidFill>
                <a:srgbClr val="000000"/>
              </a:solidFill>
              <a:latin typeface="Arial"/>
              <a:ea typeface="Arial"/>
              <a:cs typeface="Arial"/>
              <a:sym typeface="Arial"/>
            </a:endParaRPr>
          </a:p>
          <a:p>
            <a:pPr marL="0" marR="0" lvl="0" indent="0" algn="l" rtl="0">
              <a:lnSpc>
                <a:spcPct val="120000"/>
              </a:lnSpc>
              <a:spcBef>
                <a:spcPts val="0"/>
              </a:spcBef>
              <a:spcAft>
                <a:spcPts val="0"/>
              </a:spcAft>
              <a:buNone/>
            </a:pPr>
            <a:r>
              <a:rPr lang="es-419" sz="2300" b="0" i="0" u="none" strike="noStrike" cap="none">
                <a:solidFill>
                  <a:srgbClr val="000000"/>
                </a:solidFill>
                <a:latin typeface="Arial"/>
                <a:ea typeface="Arial"/>
                <a:cs typeface="Arial"/>
                <a:sym typeface="Arial"/>
              </a:rPr>
              <a:t>C) Breast cancer</a:t>
            </a:r>
            <a:endParaRPr sz="700"/>
          </a:p>
          <a:p>
            <a:pPr marL="0" marR="0" lvl="0" indent="0" algn="l" rtl="0">
              <a:lnSpc>
                <a:spcPct val="120000"/>
              </a:lnSpc>
              <a:spcBef>
                <a:spcPts val="0"/>
              </a:spcBef>
              <a:spcAft>
                <a:spcPts val="0"/>
              </a:spcAft>
              <a:buNone/>
            </a:pPr>
            <a:endParaRPr sz="2300" b="0" i="0" u="none" strike="noStrike" cap="none">
              <a:solidFill>
                <a:srgbClr val="000000"/>
              </a:solidFill>
              <a:latin typeface="Arial"/>
              <a:ea typeface="Arial"/>
              <a:cs typeface="Arial"/>
              <a:sym typeface="Arial"/>
            </a:endParaRPr>
          </a:p>
          <a:p>
            <a:pPr marL="0" marR="0" lvl="0" indent="0" algn="l" rtl="0">
              <a:lnSpc>
                <a:spcPct val="120000"/>
              </a:lnSpc>
              <a:spcBef>
                <a:spcPts val="0"/>
              </a:spcBef>
              <a:spcAft>
                <a:spcPts val="0"/>
              </a:spcAft>
              <a:buNone/>
            </a:pPr>
            <a:r>
              <a:rPr lang="es-419" sz="2300" b="0" i="0" u="none" strike="noStrike" cap="none">
                <a:solidFill>
                  <a:srgbClr val="000000"/>
                </a:solidFill>
                <a:latin typeface="Arial"/>
                <a:ea typeface="Arial"/>
                <a:cs typeface="Arial"/>
                <a:sym typeface="Arial"/>
              </a:rPr>
              <a:t>D) Ovarian cancer</a:t>
            </a:r>
            <a:endParaRPr sz="700"/>
          </a:p>
          <a:p>
            <a:pPr marL="0" marR="0" lvl="0" indent="0" algn="l" rtl="0">
              <a:lnSpc>
                <a:spcPct val="120000"/>
              </a:lnSpc>
              <a:spcBef>
                <a:spcPts val="0"/>
              </a:spcBef>
              <a:spcAft>
                <a:spcPts val="0"/>
              </a:spcAft>
              <a:buNone/>
            </a:pPr>
            <a:endParaRPr sz="2300" b="0" i="0" u="none" strike="noStrike" cap="none">
              <a:solidFill>
                <a:srgbClr val="000000"/>
              </a:solidFill>
              <a:latin typeface="Arial"/>
              <a:ea typeface="Arial"/>
              <a:cs typeface="Arial"/>
              <a:sym typeface="Aria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1540"/>
        <p:cNvGrpSpPr/>
        <p:nvPr/>
      </p:nvGrpSpPr>
      <p:grpSpPr>
        <a:xfrm>
          <a:off x="0" y="0"/>
          <a:ext cx="0" cy="0"/>
          <a:chOff x="0" y="0"/>
          <a:chExt cx="0" cy="0"/>
        </a:xfrm>
      </p:grpSpPr>
      <p:sp>
        <p:nvSpPr>
          <p:cNvPr id="1541" name="Google Shape;1541;p100"/>
          <p:cNvSpPr/>
          <p:nvPr/>
        </p:nvSpPr>
        <p:spPr>
          <a:xfrm>
            <a:off x="514350" y="548752"/>
            <a:ext cx="4113623" cy="4045995"/>
          </a:xfrm>
          <a:custGeom>
            <a:avLst/>
            <a:gdLst/>
            <a:ahLst/>
            <a:cxnLst/>
            <a:rect l="l" t="t" r="r" b="b"/>
            <a:pathLst>
              <a:path w="8227246" h="8091989" extrusionOk="0">
                <a:moveTo>
                  <a:pt x="0" y="0"/>
                </a:moveTo>
                <a:lnTo>
                  <a:pt x="8227246" y="0"/>
                </a:lnTo>
                <a:lnTo>
                  <a:pt x="8227246" y="8091990"/>
                </a:lnTo>
                <a:lnTo>
                  <a:pt x="0" y="8091990"/>
                </a:lnTo>
                <a:lnTo>
                  <a:pt x="0" y="0"/>
                </a:lnTo>
                <a:close/>
              </a:path>
            </a:pathLst>
          </a:custGeom>
          <a:blipFill rotWithShape="1">
            <a:blip r:embed="rId3" cstate="screen">
              <a:alphaModFix/>
              <a:extLst>
                <a:ext uri="{28A0092B-C50C-407E-A947-70E740481C1C}">
                  <a14:useLocalDpi xmlns:a14="http://schemas.microsoft.com/office/drawing/2010/main"/>
                </a:ext>
              </a:extLst>
            </a:blip>
            <a:stretch>
              <a:fillRect/>
            </a:stretch>
          </a:blipFill>
          <a:ln>
            <a:noFill/>
          </a:ln>
        </p:spPr>
        <p:txBody>
          <a:bodyPr/>
          <a:lstStyle/>
          <a:p>
            <a:endParaRPr lang="es-ES"/>
          </a:p>
        </p:txBody>
      </p:sp>
      <p:sp>
        <p:nvSpPr>
          <p:cNvPr id="1542" name="Google Shape;1542;p100"/>
          <p:cNvSpPr txBox="1"/>
          <p:nvPr/>
        </p:nvSpPr>
        <p:spPr>
          <a:xfrm>
            <a:off x="4711332" y="227997"/>
            <a:ext cx="4243800" cy="43530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s-419" sz="1400" b="0" i="0" u="none" strike="noStrike" cap="none">
                <a:solidFill>
                  <a:srgbClr val="000000"/>
                </a:solidFill>
                <a:latin typeface="Arial"/>
                <a:ea typeface="Arial"/>
                <a:cs typeface="Arial"/>
                <a:sym typeface="Arial"/>
              </a:rPr>
              <a:t>Women have a </a:t>
            </a:r>
            <a:r>
              <a:rPr lang="es-419" sz="1400" b="1" i="0" u="none" strike="noStrike" cap="none">
                <a:solidFill>
                  <a:srgbClr val="000000"/>
                </a:solidFill>
                <a:latin typeface="Arial"/>
                <a:ea typeface="Arial"/>
                <a:cs typeface="Arial"/>
                <a:sym typeface="Arial"/>
              </a:rPr>
              <a:t>higher biological risk</a:t>
            </a:r>
            <a:r>
              <a:rPr lang="es-419" sz="1400" b="0" i="0" u="none" strike="noStrike" cap="none">
                <a:solidFill>
                  <a:srgbClr val="000000"/>
                </a:solidFill>
                <a:latin typeface="Arial"/>
                <a:ea typeface="Arial"/>
                <a:cs typeface="Arial"/>
                <a:sym typeface="Arial"/>
              </a:rPr>
              <a:t> of developing lung cancer than men, especially non-smokers.</a:t>
            </a:r>
            <a:endParaRPr sz="700"/>
          </a:p>
          <a:p>
            <a:pPr marL="0" marR="0" lvl="0" indent="0" algn="l" rtl="0">
              <a:lnSpc>
                <a:spcPct val="120000"/>
              </a:lnSpc>
              <a:spcBef>
                <a:spcPts val="0"/>
              </a:spcBef>
              <a:spcAft>
                <a:spcPts val="0"/>
              </a:spcAft>
              <a:buNone/>
            </a:pPr>
            <a:endParaRPr/>
          </a:p>
          <a:p>
            <a:pPr marL="0" marR="0" lvl="0" indent="0" algn="l" rtl="0">
              <a:lnSpc>
                <a:spcPct val="120000"/>
              </a:lnSpc>
              <a:spcBef>
                <a:spcPts val="0"/>
              </a:spcBef>
              <a:spcAft>
                <a:spcPts val="0"/>
              </a:spcAft>
              <a:buNone/>
            </a:pPr>
            <a:r>
              <a:rPr lang="es-419"/>
              <a:t>Among non-smokers, 20–25% of lung cancers in women occur without smoking, compared to 5–10% in men (greater genetic susceptibility caused by hormonal (oestrogen) or metabolic factors). </a:t>
            </a:r>
            <a:endParaRPr sz="700"/>
          </a:p>
          <a:p>
            <a:pPr marL="0" marR="0" lvl="0" indent="0" algn="l" rtl="0">
              <a:lnSpc>
                <a:spcPct val="12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20000"/>
              </a:lnSpc>
              <a:spcBef>
                <a:spcPts val="0"/>
              </a:spcBef>
              <a:spcAft>
                <a:spcPts val="0"/>
              </a:spcAft>
              <a:buNone/>
            </a:pPr>
            <a:r>
              <a:rPr lang="es-419"/>
              <a:t>Women who smoke develop cancer with less exposure to tobacco (4 times greater relative risk than non-smokers, and greater susceptibility to carcinogens than men).</a:t>
            </a:r>
            <a:endParaRPr sz="700"/>
          </a:p>
          <a:p>
            <a:pPr marL="0" marR="0" lvl="0" indent="0" algn="l" rtl="0">
              <a:lnSpc>
                <a:spcPct val="12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20000"/>
              </a:lnSpc>
              <a:spcBef>
                <a:spcPts val="0"/>
              </a:spcBef>
              <a:spcAft>
                <a:spcPts val="0"/>
              </a:spcAft>
              <a:buNone/>
            </a:pPr>
            <a:r>
              <a:rPr lang="es-419" sz="1400" b="0" i="0" u="none" strike="noStrike" cap="none">
                <a:solidFill>
                  <a:srgbClr val="000000"/>
                </a:solidFill>
                <a:latin typeface="Arial"/>
                <a:ea typeface="Arial"/>
                <a:cs typeface="Arial"/>
                <a:sym typeface="Arial"/>
              </a:rPr>
              <a:t>Hormonal factors, differences in DNA repair, and greater exposure to second-hand smoke explain this greater biological fragility in women, </a:t>
            </a:r>
            <a:r>
              <a:rPr lang="es-419" sz="1400" b="1" i="0" u="none" strike="noStrike" cap="none">
                <a:solidFill>
                  <a:srgbClr val="000000"/>
                </a:solidFill>
                <a:latin typeface="Arial"/>
                <a:ea typeface="Arial"/>
                <a:cs typeface="Arial"/>
                <a:sym typeface="Arial"/>
              </a:rPr>
              <a:t>regardless of smoking habits.</a:t>
            </a:r>
            <a:endParaRPr sz="70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546"/>
        <p:cNvGrpSpPr/>
        <p:nvPr/>
      </p:nvGrpSpPr>
      <p:grpSpPr>
        <a:xfrm>
          <a:off x="0" y="0"/>
          <a:ext cx="0" cy="0"/>
          <a:chOff x="0" y="0"/>
          <a:chExt cx="0" cy="0"/>
        </a:xfrm>
      </p:grpSpPr>
      <p:sp>
        <p:nvSpPr>
          <p:cNvPr id="1547" name="Google Shape;1547;p10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s-419"/>
              <a:t>84</a:t>
            </a:fld>
            <a:endParaRPr/>
          </a:p>
        </p:txBody>
      </p:sp>
      <p:pic>
        <p:nvPicPr>
          <p:cNvPr id="1548" name="Google Shape;1548;p101" title="BSC-blue-large.png"/>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9373" y="4636827"/>
            <a:ext cx="1792655" cy="446400"/>
          </a:xfrm>
          <a:prstGeom prst="rect">
            <a:avLst/>
          </a:prstGeom>
          <a:solidFill>
            <a:srgbClr val="FFFFFF"/>
          </a:solidFill>
          <a:ln>
            <a:noFill/>
          </a:ln>
        </p:spPr>
      </p:pic>
      <p:sp>
        <p:nvSpPr>
          <p:cNvPr id="1549" name="Google Shape;1549;p101"/>
          <p:cNvSpPr txBox="1"/>
          <p:nvPr/>
        </p:nvSpPr>
        <p:spPr>
          <a:xfrm>
            <a:off x="4572000" y="1858000"/>
            <a:ext cx="4218300" cy="1754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700"/>
              <a:buFont typeface="Arial"/>
              <a:buNone/>
            </a:pPr>
            <a:r>
              <a:rPr lang="es-419" sz="1700">
                <a:solidFill>
                  <a:srgbClr val="008792"/>
                </a:solidFill>
                <a:highlight>
                  <a:schemeClr val="lt1"/>
                </a:highlight>
                <a:latin typeface="Roboto"/>
                <a:ea typeface="Roboto"/>
                <a:cs typeface="Roboto"/>
                <a:sym typeface="Roboto"/>
              </a:rPr>
              <a:t>Gender impacts </a:t>
            </a:r>
            <a:r>
              <a:rPr lang="es-419" sz="1700" b="1">
                <a:solidFill>
                  <a:srgbClr val="008792"/>
                </a:solidFill>
                <a:highlight>
                  <a:schemeClr val="lt1"/>
                </a:highlight>
                <a:latin typeface="Roboto"/>
                <a:ea typeface="Roboto"/>
                <a:cs typeface="Roboto"/>
                <a:sym typeface="Roboto"/>
              </a:rPr>
              <a:t>health behaviors</a:t>
            </a:r>
            <a:r>
              <a:rPr lang="es-419" sz="1700">
                <a:solidFill>
                  <a:srgbClr val="008792"/>
                </a:solidFill>
                <a:highlight>
                  <a:schemeClr val="lt1"/>
                </a:highlight>
                <a:latin typeface="Roboto"/>
                <a:ea typeface="Roboto"/>
                <a:cs typeface="Roboto"/>
                <a:sym typeface="Roboto"/>
              </a:rPr>
              <a:t>, such as how individuals seek medical care or adhere to treatment protocols, which in turn affects the </a:t>
            </a:r>
            <a:r>
              <a:rPr lang="es-419" sz="1700" b="1">
                <a:solidFill>
                  <a:srgbClr val="008792"/>
                </a:solidFill>
                <a:highlight>
                  <a:schemeClr val="lt1"/>
                </a:highlight>
                <a:latin typeface="Roboto"/>
                <a:ea typeface="Roboto"/>
                <a:cs typeface="Roboto"/>
                <a:sym typeface="Roboto"/>
              </a:rPr>
              <a:t>course </a:t>
            </a:r>
            <a:r>
              <a:rPr lang="es-419" sz="1700">
                <a:solidFill>
                  <a:srgbClr val="008792"/>
                </a:solidFill>
                <a:highlight>
                  <a:schemeClr val="lt1"/>
                </a:highlight>
                <a:latin typeface="Roboto"/>
                <a:ea typeface="Roboto"/>
                <a:cs typeface="Roboto"/>
                <a:sym typeface="Roboto"/>
              </a:rPr>
              <a:t>of many conditions, including mental health disorders and cardiovascular disease.</a:t>
            </a:r>
            <a:endParaRPr sz="1600">
              <a:solidFill>
                <a:srgbClr val="008792"/>
              </a:solidFill>
              <a:latin typeface="Roboto"/>
              <a:ea typeface="Roboto"/>
              <a:cs typeface="Roboto"/>
              <a:sym typeface="Roboto"/>
            </a:endParaRPr>
          </a:p>
        </p:txBody>
      </p:sp>
      <p:sp>
        <p:nvSpPr>
          <p:cNvPr id="1550" name="Google Shape;1550;p101"/>
          <p:cNvSpPr txBox="1"/>
          <p:nvPr/>
        </p:nvSpPr>
        <p:spPr>
          <a:xfrm>
            <a:off x="2546925" y="4193200"/>
            <a:ext cx="1822200" cy="2739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900"/>
              <a:buFont typeface="Arial"/>
              <a:buNone/>
            </a:pPr>
            <a:r>
              <a:rPr lang="es-419" sz="900" b="0" i="1" u="none" strike="noStrike" cap="none">
                <a:solidFill>
                  <a:srgbClr val="008792"/>
                </a:solidFill>
                <a:highlight>
                  <a:srgbClr val="FFFFFF"/>
                </a:highlight>
                <a:latin typeface="Arial"/>
                <a:ea typeface="Arial"/>
                <a:cs typeface="Arial"/>
                <a:sym typeface="Arial"/>
              </a:rPr>
              <a:t>By jiazi, CC BY-SA 2.0. </a:t>
            </a:r>
            <a:endParaRPr sz="900" b="0" i="1" u="none" strike="noStrike" cap="none">
              <a:solidFill>
                <a:srgbClr val="008792"/>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900"/>
              <a:buFont typeface="Arial"/>
              <a:buNone/>
            </a:pPr>
            <a:endParaRPr sz="900" b="0" i="1" u="none" strike="noStrike" cap="none">
              <a:solidFill>
                <a:srgbClr val="008792"/>
              </a:solidFill>
              <a:latin typeface="Arial"/>
              <a:ea typeface="Arial"/>
              <a:cs typeface="Arial"/>
              <a:sym typeface="Arial"/>
            </a:endParaRPr>
          </a:p>
        </p:txBody>
      </p:sp>
      <p:pic>
        <p:nvPicPr>
          <p:cNvPr id="1551" name="Google Shape;1551;p101"/>
          <p:cNvPicPr preferRelativeResize="0"/>
          <p:nvPr/>
        </p:nvPicPr>
        <p:blipFill rotWithShape="1">
          <a:blip r:embed="rId4">
            <a:alphaModFix/>
          </a:blip>
          <a:srcRect/>
          <a:stretch/>
        </p:blipFill>
        <p:spPr>
          <a:xfrm>
            <a:off x="0" y="1277537"/>
            <a:ext cx="4369125" cy="2915675"/>
          </a:xfrm>
          <a:prstGeom prst="rect">
            <a:avLst/>
          </a:prstGeom>
          <a:noFill/>
          <a:ln>
            <a:noFill/>
          </a:ln>
        </p:spPr>
      </p:pic>
      <p:sp>
        <p:nvSpPr>
          <p:cNvPr id="1552" name="Google Shape;1552;p101"/>
          <p:cNvSpPr txBox="1"/>
          <p:nvPr/>
        </p:nvSpPr>
        <p:spPr>
          <a:xfrm>
            <a:off x="2510700" y="4698475"/>
            <a:ext cx="4122600" cy="3231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0"/>
              </a:spcAft>
              <a:buClr>
                <a:srgbClr val="000000"/>
              </a:buClr>
              <a:buSzPts val="1500"/>
              <a:buFont typeface="Arial"/>
              <a:buNone/>
            </a:pPr>
            <a:r>
              <a:rPr lang="es-419" sz="900">
                <a:solidFill>
                  <a:schemeClr val="dk1"/>
                </a:solidFill>
              </a:rPr>
              <a:t>Dimensión de Sexo y Género en Investigación (19 Mayo 2025)</a:t>
            </a:r>
            <a:endParaRPr sz="900">
              <a:solidFill>
                <a:schemeClr val="dk1"/>
              </a:solidFill>
            </a:endParaRPr>
          </a:p>
        </p:txBody>
      </p:sp>
      <p:sp>
        <p:nvSpPr>
          <p:cNvPr id="1553" name="Google Shape;1553;p101"/>
          <p:cNvSpPr/>
          <p:nvPr/>
        </p:nvSpPr>
        <p:spPr>
          <a:xfrm flipH="1">
            <a:off x="0" y="0"/>
            <a:ext cx="9144000" cy="782400"/>
          </a:xfrm>
          <a:prstGeom prst="rect">
            <a:avLst/>
          </a:prstGeom>
          <a:gradFill>
            <a:gsLst>
              <a:gs pos="0">
                <a:srgbClr val="9645C0"/>
              </a:gs>
              <a:gs pos="100000">
                <a:srgbClr val="4FC2C2"/>
              </a:gs>
            </a:gsLst>
            <a:lin ang="10800025"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554" name="Google Shape;1554;p101" title="logo_neg_impact2.png"/>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7724635" y="95212"/>
            <a:ext cx="1259541" cy="582075"/>
          </a:xfrm>
          <a:prstGeom prst="rect">
            <a:avLst/>
          </a:prstGeom>
          <a:noFill/>
          <a:ln>
            <a:noFill/>
          </a:ln>
        </p:spPr>
      </p:pic>
      <p:sp>
        <p:nvSpPr>
          <p:cNvPr id="1555" name="Google Shape;1555;p101"/>
          <p:cNvSpPr/>
          <p:nvPr/>
        </p:nvSpPr>
        <p:spPr>
          <a:xfrm flipH="1">
            <a:off x="0" y="0"/>
            <a:ext cx="9144000" cy="782400"/>
          </a:xfrm>
          <a:prstGeom prst="rect">
            <a:avLst/>
          </a:prstGeom>
          <a:gradFill>
            <a:gsLst>
              <a:gs pos="0">
                <a:srgbClr val="9645C0"/>
              </a:gs>
              <a:gs pos="100000">
                <a:srgbClr val="4FC2C2"/>
              </a:gs>
            </a:gsLst>
            <a:lin ang="10800025"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6" name="Google Shape;1556;p101"/>
          <p:cNvSpPr txBox="1"/>
          <p:nvPr/>
        </p:nvSpPr>
        <p:spPr>
          <a:xfrm>
            <a:off x="170400" y="171750"/>
            <a:ext cx="6001800" cy="438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sz="2000" b="1">
                <a:solidFill>
                  <a:schemeClr val="lt1"/>
                </a:solidFill>
              </a:rPr>
              <a:t>Why does gender also matter in health?</a:t>
            </a:r>
            <a:endParaRPr sz="1700" b="1">
              <a:solidFill>
                <a:schemeClr val="lt1"/>
              </a:solidFill>
              <a:latin typeface="Roboto"/>
              <a:ea typeface="Roboto"/>
              <a:cs typeface="Roboto"/>
              <a:sym typeface="Roboto"/>
            </a:endParaRPr>
          </a:p>
          <a:p>
            <a:pPr marL="0" lvl="0" indent="0" algn="l" rtl="0">
              <a:spcBef>
                <a:spcPts val="0"/>
              </a:spcBef>
              <a:spcAft>
                <a:spcPts val="0"/>
              </a:spcAft>
              <a:buNone/>
            </a:pPr>
            <a:endParaRPr sz="2000" b="1">
              <a:solidFill>
                <a:schemeClr val="lt1"/>
              </a:solidFill>
            </a:endParaRPr>
          </a:p>
        </p:txBody>
      </p:sp>
      <p:pic>
        <p:nvPicPr>
          <p:cNvPr id="1557" name="Google Shape;1557;p101" title="b4w_logo-blanco.png"/>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7394964" y="171750"/>
            <a:ext cx="1595137" cy="438900"/>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561"/>
        <p:cNvGrpSpPr/>
        <p:nvPr/>
      </p:nvGrpSpPr>
      <p:grpSpPr>
        <a:xfrm>
          <a:off x="0" y="0"/>
          <a:ext cx="0" cy="0"/>
          <a:chOff x="0" y="0"/>
          <a:chExt cx="0" cy="0"/>
        </a:xfrm>
      </p:grpSpPr>
      <p:sp>
        <p:nvSpPr>
          <p:cNvPr id="1562" name="Google Shape;1562;p10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s-419"/>
              <a:t>85</a:t>
            </a:fld>
            <a:endParaRPr/>
          </a:p>
        </p:txBody>
      </p:sp>
      <p:pic>
        <p:nvPicPr>
          <p:cNvPr id="1563" name="Google Shape;1563;p102" title="BSC-blue-large.png"/>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9373" y="4636827"/>
            <a:ext cx="1792655" cy="446400"/>
          </a:xfrm>
          <a:prstGeom prst="rect">
            <a:avLst/>
          </a:prstGeom>
          <a:solidFill>
            <a:srgbClr val="FFFFFF"/>
          </a:solidFill>
          <a:ln>
            <a:noFill/>
          </a:ln>
        </p:spPr>
      </p:pic>
      <p:sp>
        <p:nvSpPr>
          <p:cNvPr id="1564" name="Google Shape;1564;p102"/>
          <p:cNvSpPr/>
          <p:nvPr/>
        </p:nvSpPr>
        <p:spPr>
          <a:xfrm flipH="1">
            <a:off x="0" y="0"/>
            <a:ext cx="9144000" cy="782400"/>
          </a:xfrm>
          <a:prstGeom prst="rect">
            <a:avLst/>
          </a:prstGeom>
          <a:gradFill>
            <a:gsLst>
              <a:gs pos="0">
                <a:srgbClr val="9645C0"/>
              </a:gs>
              <a:gs pos="100000">
                <a:srgbClr val="4FC2C2"/>
              </a:gs>
            </a:gsLst>
            <a:lin ang="10800025"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565" name="Google Shape;1565;p102" title="logo_neg_impact2.png"/>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7724635" y="95212"/>
            <a:ext cx="1259541" cy="582075"/>
          </a:xfrm>
          <a:prstGeom prst="rect">
            <a:avLst/>
          </a:prstGeom>
          <a:noFill/>
          <a:ln>
            <a:noFill/>
          </a:ln>
        </p:spPr>
      </p:pic>
      <p:sp>
        <p:nvSpPr>
          <p:cNvPr id="1566" name="Google Shape;1566;p102"/>
          <p:cNvSpPr/>
          <p:nvPr/>
        </p:nvSpPr>
        <p:spPr>
          <a:xfrm flipH="1">
            <a:off x="0" y="0"/>
            <a:ext cx="9144000" cy="782400"/>
          </a:xfrm>
          <a:prstGeom prst="rect">
            <a:avLst/>
          </a:prstGeom>
          <a:gradFill>
            <a:gsLst>
              <a:gs pos="0">
                <a:srgbClr val="9645C0"/>
              </a:gs>
              <a:gs pos="100000">
                <a:srgbClr val="4FC2C2"/>
              </a:gs>
            </a:gsLst>
            <a:lin ang="10800025"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7" name="Google Shape;1567;p102"/>
          <p:cNvSpPr txBox="1"/>
          <p:nvPr/>
        </p:nvSpPr>
        <p:spPr>
          <a:xfrm>
            <a:off x="170400" y="171750"/>
            <a:ext cx="6001800" cy="438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sz="2000" b="1">
                <a:solidFill>
                  <a:schemeClr val="lt1"/>
                </a:solidFill>
              </a:rPr>
              <a:t>Why does gender also matter in health?</a:t>
            </a:r>
            <a:endParaRPr sz="1700" b="1">
              <a:solidFill>
                <a:schemeClr val="lt1"/>
              </a:solidFill>
              <a:latin typeface="Roboto"/>
              <a:ea typeface="Roboto"/>
              <a:cs typeface="Roboto"/>
              <a:sym typeface="Roboto"/>
            </a:endParaRPr>
          </a:p>
          <a:p>
            <a:pPr marL="0" lvl="0" indent="0" algn="l" rtl="0">
              <a:spcBef>
                <a:spcPts val="0"/>
              </a:spcBef>
              <a:spcAft>
                <a:spcPts val="0"/>
              </a:spcAft>
              <a:buNone/>
            </a:pPr>
            <a:endParaRPr sz="2000" b="1">
              <a:solidFill>
                <a:schemeClr val="lt1"/>
              </a:solidFill>
            </a:endParaRPr>
          </a:p>
        </p:txBody>
      </p:sp>
      <p:pic>
        <p:nvPicPr>
          <p:cNvPr id="1568" name="Google Shape;1568;p102" title="b4w_logo-blanco.png"/>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7394964" y="171750"/>
            <a:ext cx="1595137" cy="438900"/>
          </a:xfrm>
          <a:prstGeom prst="rect">
            <a:avLst/>
          </a:prstGeom>
          <a:noFill/>
          <a:ln>
            <a:noFill/>
          </a:ln>
        </p:spPr>
      </p:pic>
      <p:pic>
        <p:nvPicPr>
          <p:cNvPr id="1569" name="Google Shape;1569;p102"/>
          <p:cNvPicPr preferRelativeResize="0"/>
          <p:nvPr/>
        </p:nvPicPr>
        <p:blipFill rotWithShape="1">
          <a:blip r:embed="rId6">
            <a:alphaModFix/>
          </a:blip>
          <a:srcRect/>
          <a:stretch/>
        </p:blipFill>
        <p:spPr>
          <a:xfrm>
            <a:off x="298775" y="902100"/>
            <a:ext cx="3036036" cy="1494350"/>
          </a:xfrm>
          <a:prstGeom prst="rect">
            <a:avLst/>
          </a:prstGeom>
          <a:noFill/>
          <a:ln>
            <a:noFill/>
          </a:ln>
        </p:spPr>
      </p:pic>
      <p:sp>
        <p:nvSpPr>
          <p:cNvPr id="1570" name="Google Shape;1570;p102"/>
          <p:cNvSpPr txBox="1"/>
          <p:nvPr/>
        </p:nvSpPr>
        <p:spPr>
          <a:xfrm>
            <a:off x="3523075" y="955338"/>
            <a:ext cx="4467300" cy="361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419" sz="1400" b="0" i="1" u="none" strike="noStrike" cap="none">
                <a:solidFill>
                  <a:srgbClr val="008792"/>
                </a:solidFill>
                <a:latin typeface="Arial"/>
                <a:ea typeface="Arial"/>
                <a:cs typeface="Arial"/>
                <a:sym typeface="Arial"/>
              </a:rPr>
              <a:t>Caregiving burden, very often carried by women</a:t>
            </a:r>
            <a:endParaRPr sz="1400" b="0" i="1" u="none" strike="noStrike" cap="none">
              <a:solidFill>
                <a:srgbClr val="00879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1" u="none" strike="noStrike" cap="none">
              <a:solidFill>
                <a:srgbClr val="008792"/>
              </a:solidFill>
              <a:latin typeface="Arial"/>
              <a:ea typeface="Arial"/>
              <a:cs typeface="Arial"/>
              <a:sym typeface="Arial"/>
            </a:endParaRPr>
          </a:p>
        </p:txBody>
      </p:sp>
      <p:pic>
        <p:nvPicPr>
          <p:cNvPr id="1571" name="Google Shape;1571;p102"/>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298775" y="2396450"/>
            <a:ext cx="1038650" cy="514586"/>
          </a:xfrm>
          <a:prstGeom prst="rect">
            <a:avLst/>
          </a:prstGeom>
          <a:noFill/>
          <a:ln>
            <a:noFill/>
          </a:ln>
        </p:spPr>
      </p:pic>
      <p:sp>
        <p:nvSpPr>
          <p:cNvPr id="1572" name="Google Shape;1572;p102"/>
          <p:cNvSpPr txBox="1"/>
          <p:nvPr/>
        </p:nvSpPr>
        <p:spPr>
          <a:xfrm>
            <a:off x="3567375" y="1402100"/>
            <a:ext cx="38931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419" sz="1400" b="0" i="1" u="none" strike="noStrike" cap="none">
                <a:solidFill>
                  <a:srgbClr val="008792"/>
                </a:solidFill>
                <a:latin typeface="Arial"/>
                <a:ea typeface="Arial"/>
                <a:cs typeface="Arial"/>
                <a:sym typeface="Arial"/>
              </a:rPr>
              <a:t>Speed of diagnosis, support attitude, disease management, treatment regimen</a:t>
            </a:r>
            <a:endParaRPr sz="1400" b="0" i="1" u="none" strike="noStrike" cap="none">
              <a:solidFill>
                <a:srgbClr val="008792"/>
              </a:solidFill>
              <a:latin typeface="Arial"/>
              <a:ea typeface="Arial"/>
              <a:cs typeface="Arial"/>
              <a:sym typeface="Arial"/>
            </a:endParaRPr>
          </a:p>
        </p:txBody>
      </p:sp>
      <p:sp>
        <p:nvSpPr>
          <p:cNvPr id="1573" name="Google Shape;1573;p102"/>
          <p:cNvSpPr txBox="1"/>
          <p:nvPr/>
        </p:nvSpPr>
        <p:spPr>
          <a:xfrm>
            <a:off x="1493425" y="2396438"/>
            <a:ext cx="26880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s-419" sz="900" b="0" i="1" u="none" strike="noStrike" cap="none">
                <a:solidFill>
                  <a:srgbClr val="008792"/>
                </a:solidFill>
                <a:highlight>
                  <a:srgbClr val="FFFFFF"/>
                </a:highlight>
                <a:latin typeface="Roboto"/>
                <a:ea typeface="Roboto"/>
                <a:cs typeface="Roboto"/>
                <a:sym typeface="Roboto"/>
              </a:rPr>
              <a:t>Castro-Aldrete, Laura et al. Front Aging Neurosci. 2023; </a:t>
            </a:r>
            <a:r>
              <a:rPr lang="es-419" sz="900" b="0" i="1" u="sng" strike="noStrike" cap="none">
                <a:solidFill>
                  <a:srgbClr val="008792"/>
                </a:solidFill>
                <a:highlight>
                  <a:srgbClr val="FFFFFF"/>
                </a:highlight>
                <a:latin typeface="Roboto"/>
                <a:ea typeface="Roboto"/>
                <a:cs typeface="Roboto"/>
                <a:sym typeface="Roboto"/>
                <a:hlinkClick r:id="rId8">
                  <a:extLst>
                    <a:ext uri="{A12FA001-AC4F-418D-AE19-62706E023703}">
                      <ahyp:hlinkClr xmlns:ahyp="http://schemas.microsoft.com/office/drawing/2018/hyperlinkcolor" val="tx"/>
                    </a:ext>
                  </a:extLst>
                </a:hlinkClick>
              </a:rPr>
              <a:t>doi:10.3389/fnagi.2023.1105620</a:t>
            </a:r>
            <a:endParaRPr sz="900" b="0" i="1" u="none" strike="noStrike" cap="none">
              <a:solidFill>
                <a:srgbClr val="008792"/>
              </a:solidFill>
              <a:latin typeface="Arial"/>
              <a:ea typeface="Arial"/>
              <a:cs typeface="Arial"/>
              <a:sym typeface="Arial"/>
            </a:endParaRPr>
          </a:p>
        </p:txBody>
      </p:sp>
      <p:sp>
        <p:nvSpPr>
          <p:cNvPr id="1574" name="Google Shape;1574;p102"/>
          <p:cNvSpPr txBox="1"/>
          <p:nvPr/>
        </p:nvSpPr>
        <p:spPr>
          <a:xfrm>
            <a:off x="220375" y="4214900"/>
            <a:ext cx="30000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s-419" sz="900" b="0" i="0" u="none" strike="noStrike" cap="none">
                <a:solidFill>
                  <a:srgbClr val="008792"/>
                </a:solidFill>
                <a:highlight>
                  <a:srgbClr val="FFFFFF"/>
                </a:highlight>
                <a:latin typeface="Helvetica Neue"/>
                <a:ea typeface="Helvetica Neue"/>
                <a:cs typeface="Helvetica Neue"/>
                <a:sym typeface="Helvetica Neue"/>
              </a:rPr>
              <a:t>Rademaker, M. </a:t>
            </a:r>
            <a:r>
              <a:rPr lang="es-419" sz="900" b="0" i="1" u="none" strike="noStrike" cap="none">
                <a:solidFill>
                  <a:srgbClr val="008792"/>
                </a:solidFill>
                <a:highlight>
                  <a:srgbClr val="FFFFFF"/>
                </a:highlight>
                <a:latin typeface="Helvetica Neue"/>
                <a:ea typeface="Helvetica Neue"/>
                <a:cs typeface="Helvetica Neue"/>
                <a:sym typeface="Helvetica Neue"/>
              </a:rPr>
              <a:t>Am J Clin Dermatol</a:t>
            </a:r>
            <a:r>
              <a:rPr lang="es-419" sz="900" b="0" i="0" u="none" strike="noStrike" cap="none">
                <a:solidFill>
                  <a:srgbClr val="008792"/>
                </a:solidFill>
                <a:highlight>
                  <a:srgbClr val="FFFFFF"/>
                </a:highlight>
                <a:latin typeface="Helvetica Neue"/>
                <a:ea typeface="Helvetica Neue"/>
                <a:cs typeface="Helvetica Neue"/>
                <a:sym typeface="Helvetica Neue"/>
              </a:rPr>
              <a:t> </a:t>
            </a:r>
            <a:r>
              <a:rPr lang="es-419" sz="900" b="1" i="0" u="none" strike="noStrike" cap="none">
                <a:solidFill>
                  <a:srgbClr val="008792"/>
                </a:solidFill>
                <a:highlight>
                  <a:srgbClr val="FFFFFF"/>
                </a:highlight>
                <a:latin typeface="Helvetica Neue"/>
                <a:ea typeface="Helvetica Neue"/>
                <a:cs typeface="Helvetica Neue"/>
                <a:sym typeface="Helvetica Neue"/>
              </a:rPr>
              <a:t>2</a:t>
            </a:r>
            <a:r>
              <a:rPr lang="es-419" sz="900" b="0" i="0" u="none" strike="noStrike" cap="none">
                <a:solidFill>
                  <a:srgbClr val="008792"/>
                </a:solidFill>
                <a:highlight>
                  <a:srgbClr val="FFFFFF"/>
                </a:highlight>
                <a:latin typeface="Helvetica Neue"/>
                <a:ea typeface="Helvetica Neue"/>
                <a:cs typeface="Helvetica Neue"/>
                <a:sym typeface="Helvetica Neue"/>
              </a:rPr>
              <a:t>, 349–351 (2001). </a:t>
            </a:r>
            <a:r>
              <a:rPr lang="es-419" sz="900" b="0" i="0" u="sng" strike="noStrike" cap="none">
                <a:solidFill>
                  <a:srgbClr val="008792"/>
                </a:solidFill>
                <a:highlight>
                  <a:srgbClr val="FFFFFF"/>
                </a:highlight>
                <a:latin typeface="Helvetica Neue"/>
                <a:ea typeface="Helvetica Neue"/>
                <a:cs typeface="Helvetica Neue"/>
                <a:sym typeface="Helvetica Neue"/>
                <a:hlinkClick r:id="rId9">
                  <a:extLst>
                    <a:ext uri="{A12FA001-AC4F-418D-AE19-62706E023703}">
                      <ahyp:hlinkClr xmlns:ahyp="http://schemas.microsoft.com/office/drawing/2018/hyperlinkcolor" val="tx"/>
                    </a:ext>
                  </a:extLst>
                </a:hlinkClick>
              </a:rPr>
              <a:t>https://doi.org/10.2165/00128071-200102060-00001</a:t>
            </a:r>
            <a:r>
              <a:rPr lang="es-419" sz="900" b="0" i="0" u="none" strike="noStrike" cap="none">
                <a:solidFill>
                  <a:srgbClr val="008792"/>
                </a:solidFill>
                <a:highlight>
                  <a:srgbClr val="FFFFFF"/>
                </a:highlight>
                <a:latin typeface="Helvetica Neue"/>
                <a:ea typeface="Helvetica Neue"/>
                <a:cs typeface="Helvetica Neue"/>
                <a:sym typeface="Helvetica Neue"/>
              </a:rPr>
              <a:t> </a:t>
            </a:r>
            <a:endParaRPr sz="900" b="0" i="0" u="none" strike="noStrike" cap="none">
              <a:solidFill>
                <a:srgbClr val="008792"/>
              </a:solidFill>
              <a:latin typeface="Arial"/>
              <a:ea typeface="Arial"/>
              <a:cs typeface="Arial"/>
              <a:sym typeface="Arial"/>
            </a:endParaRPr>
          </a:p>
        </p:txBody>
      </p:sp>
      <p:pic>
        <p:nvPicPr>
          <p:cNvPr id="1575" name="Google Shape;1575;p102"/>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265425" y="3109997"/>
            <a:ext cx="3707800" cy="1104903"/>
          </a:xfrm>
          <a:prstGeom prst="rect">
            <a:avLst/>
          </a:prstGeom>
          <a:noFill/>
          <a:ln>
            <a:noFill/>
          </a:ln>
        </p:spPr>
      </p:pic>
      <p:pic>
        <p:nvPicPr>
          <p:cNvPr id="1576" name="Google Shape;1576;p102"/>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4009425" y="3058325"/>
            <a:ext cx="3643300" cy="1336975"/>
          </a:xfrm>
          <a:prstGeom prst="rect">
            <a:avLst/>
          </a:prstGeom>
          <a:noFill/>
          <a:ln>
            <a:noFill/>
          </a:ln>
        </p:spPr>
      </p:pic>
      <p:sp>
        <p:nvSpPr>
          <p:cNvPr id="1577" name="Google Shape;1577;p102"/>
          <p:cNvSpPr txBox="1"/>
          <p:nvPr/>
        </p:nvSpPr>
        <p:spPr>
          <a:xfrm>
            <a:off x="5660475" y="4273250"/>
            <a:ext cx="30000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s-419" sz="900" b="0" i="0" u="none" strike="noStrike" cap="none">
                <a:solidFill>
                  <a:srgbClr val="008792"/>
                </a:solidFill>
                <a:highlight>
                  <a:srgbClr val="FFFFFF"/>
                </a:highlight>
                <a:latin typeface="Roboto"/>
                <a:ea typeface="Roboto"/>
                <a:cs typeface="Roboto"/>
                <a:sym typeface="Roboto"/>
              </a:rPr>
              <a:t>Drici MD, Clément N. </a:t>
            </a:r>
            <a:r>
              <a:rPr lang="es-419" sz="900" b="0" i="1" u="none" strike="noStrike" cap="none">
                <a:solidFill>
                  <a:srgbClr val="008792"/>
                </a:solidFill>
                <a:highlight>
                  <a:srgbClr val="FFFFFF"/>
                </a:highlight>
                <a:latin typeface="Roboto"/>
                <a:ea typeface="Roboto"/>
                <a:cs typeface="Roboto"/>
                <a:sym typeface="Roboto"/>
              </a:rPr>
              <a:t>Drug Saf</a:t>
            </a:r>
            <a:r>
              <a:rPr lang="es-419" sz="900" b="0" i="0" u="none" strike="noStrike" cap="none">
                <a:solidFill>
                  <a:srgbClr val="008792"/>
                </a:solidFill>
                <a:highlight>
                  <a:srgbClr val="FFFFFF"/>
                </a:highlight>
                <a:latin typeface="Roboto"/>
                <a:ea typeface="Roboto"/>
                <a:cs typeface="Roboto"/>
                <a:sym typeface="Roboto"/>
              </a:rPr>
              <a:t>. 2001;24(8):575-585. </a:t>
            </a:r>
            <a:r>
              <a:rPr lang="es-419" sz="900" b="0" i="0" u="sng" strike="noStrike" cap="none">
                <a:solidFill>
                  <a:srgbClr val="008792"/>
                </a:solidFill>
                <a:highlight>
                  <a:srgbClr val="FFFFFF"/>
                </a:highlight>
                <a:latin typeface="Roboto"/>
                <a:ea typeface="Roboto"/>
                <a:cs typeface="Roboto"/>
                <a:sym typeface="Roboto"/>
                <a:hlinkClick r:id="rId12">
                  <a:extLst>
                    <a:ext uri="{A12FA001-AC4F-418D-AE19-62706E023703}">
                      <ahyp:hlinkClr xmlns:ahyp="http://schemas.microsoft.com/office/drawing/2018/hyperlinkcolor" val="tx"/>
                    </a:ext>
                  </a:extLst>
                </a:hlinkClick>
              </a:rPr>
              <a:t>https://doi.org/10.2165/00002018-200124080-00002</a:t>
            </a:r>
            <a:r>
              <a:rPr lang="es-419" sz="900" b="0" i="0" u="none" strike="noStrike" cap="none">
                <a:solidFill>
                  <a:srgbClr val="008792"/>
                </a:solidFill>
                <a:highlight>
                  <a:srgbClr val="FFFFFF"/>
                </a:highlight>
                <a:latin typeface="Roboto"/>
                <a:ea typeface="Roboto"/>
                <a:cs typeface="Roboto"/>
                <a:sym typeface="Roboto"/>
              </a:rPr>
              <a:t> </a:t>
            </a:r>
            <a:endParaRPr sz="900" b="0" i="0" u="none" strike="noStrike" cap="none">
              <a:solidFill>
                <a:srgbClr val="008792"/>
              </a:solidFill>
              <a:latin typeface="Arial"/>
              <a:ea typeface="Arial"/>
              <a:cs typeface="Arial"/>
              <a:sym typeface="Arial"/>
            </a:endParaRPr>
          </a:p>
        </p:txBody>
      </p:sp>
      <p:sp>
        <p:nvSpPr>
          <p:cNvPr id="1578" name="Google Shape;1578;p102"/>
          <p:cNvSpPr txBox="1"/>
          <p:nvPr/>
        </p:nvSpPr>
        <p:spPr>
          <a:xfrm>
            <a:off x="2510700" y="4698475"/>
            <a:ext cx="4122600" cy="3231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0"/>
              </a:spcAft>
              <a:buClr>
                <a:srgbClr val="000000"/>
              </a:buClr>
              <a:buSzPts val="1500"/>
              <a:buFont typeface="Arial"/>
              <a:buNone/>
            </a:pPr>
            <a:r>
              <a:rPr lang="es-419" sz="900">
                <a:solidFill>
                  <a:schemeClr val="dk1"/>
                </a:solidFill>
              </a:rPr>
              <a:t>Sex and Gender Dimension in Research (19 May 2025)</a:t>
            </a:r>
            <a:endParaRPr sz="900">
              <a:solidFill>
                <a:schemeClr val="dk1"/>
              </a:solidFill>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582"/>
        <p:cNvGrpSpPr/>
        <p:nvPr/>
      </p:nvGrpSpPr>
      <p:grpSpPr>
        <a:xfrm>
          <a:off x="0" y="0"/>
          <a:ext cx="0" cy="0"/>
          <a:chOff x="0" y="0"/>
          <a:chExt cx="0" cy="0"/>
        </a:xfrm>
      </p:grpSpPr>
      <p:graphicFrame>
        <p:nvGraphicFramePr>
          <p:cNvPr id="1583" name="Google Shape;1583;p103"/>
          <p:cNvGraphicFramePr/>
          <p:nvPr/>
        </p:nvGraphicFramePr>
        <p:xfrm>
          <a:off x="497040" y="986364"/>
          <a:ext cx="3000000" cy="3000000"/>
        </p:xfrm>
        <a:graphic>
          <a:graphicData uri="http://schemas.openxmlformats.org/drawingml/2006/table">
            <a:tbl>
              <a:tblPr>
                <a:noFill/>
                <a:tableStyleId>{1F0ED0F3-D563-46C3-97A5-C18FB7A95354}</a:tableStyleId>
              </a:tblPr>
              <a:tblGrid>
                <a:gridCol w="5659925">
                  <a:extLst>
                    <a:ext uri="{9D8B030D-6E8A-4147-A177-3AD203B41FA5}">
                      <a16:colId xmlns:a16="http://schemas.microsoft.com/office/drawing/2014/main" val="20000"/>
                    </a:ext>
                  </a:extLst>
                </a:gridCol>
                <a:gridCol w="1230525">
                  <a:extLst>
                    <a:ext uri="{9D8B030D-6E8A-4147-A177-3AD203B41FA5}">
                      <a16:colId xmlns:a16="http://schemas.microsoft.com/office/drawing/2014/main" val="20001"/>
                    </a:ext>
                  </a:extLst>
                </a:gridCol>
                <a:gridCol w="1259500">
                  <a:extLst>
                    <a:ext uri="{9D8B030D-6E8A-4147-A177-3AD203B41FA5}">
                      <a16:colId xmlns:a16="http://schemas.microsoft.com/office/drawing/2014/main" val="20002"/>
                    </a:ext>
                  </a:extLst>
                </a:gridCol>
              </a:tblGrid>
              <a:tr h="459450">
                <a:tc>
                  <a:txBody>
                    <a:bodyPr/>
                    <a:lstStyle/>
                    <a:p>
                      <a:pPr marL="0" marR="0" lvl="0" indent="0" algn="ctr" rtl="0">
                        <a:lnSpc>
                          <a:spcPct val="140016"/>
                        </a:lnSpc>
                        <a:spcBef>
                          <a:spcPts val="0"/>
                        </a:spcBef>
                        <a:spcAft>
                          <a:spcPts val="0"/>
                        </a:spcAft>
                        <a:buNone/>
                      </a:pPr>
                      <a:r>
                        <a:rPr lang="es-419" sz="1200" b="1" u="none" strike="noStrike" cap="none">
                          <a:solidFill>
                            <a:srgbClr val="000000"/>
                          </a:solidFill>
                          <a:latin typeface="Arial"/>
                          <a:ea typeface="Arial"/>
                          <a:cs typeface="Arial"/>
                          <a:sym typeface="Arial"/>
                        </a:rPr>
                        <a:t>Hábitos de salud</a:t>
                      </a:r>
                      <a:endParaRPr sz="600" u="none" strike="noStrike" cap="none"/>
                    </a:p>
                  </a:txBody>
                  <a:tcPr marL="95250" marR="95250" marT="95250" marB="9525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D9D9D9"/>
                    </a:solidFill>
                  </a:tcPr>
                </a:tc>
                <a:tc>
                  <a:txBody>
                    <a:bodyPr/>
                    <a:lstStyle/>
                    <a:p>
                      <a:pPr marL="0" marR="0" lvl="0" indent="0" algn="ctr" rtl="0">
                        <a:lnSpc>
                          <a:spcPct val="140016"/>
                        </a:lnSpc>
                        <a:spcBef>
                          <a:spcPts val="0"/>
                        </a:spcBef>
                        <a:spcAft>
                          <a:spcPts val="0"/>
                        </a:spcAft>
                        <a:buNone/>
                      </a:pPr>
                      <a:r>
                        <a:rPr lang="es-419" sz="1200" b="1" u="none" strike="noStrike" cap="none">
                          <a:solidFill>
                            <a:srgbClr val="000000"/>
                          </a:solidFill>
                          <a:latin typeface="Arial"/>
                          <a:ea typeface="Arial"/>
                          <a:cs typeface="Arial"/>
                          <a:sym typeface="Arial"/>
                        </a:rPr>
                        <a:t>Hombres</a:t>
                      </a:r>
                      <a:endParaRPr sz="600" u="none" strike="noStrike" cap="none"/>
                    </a:p>
                  </a:txBody>
                  <a:tcPr marL="95250" marR="95250" marT="95250" marB="9525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FAF7D"/>
                    </a:solidFill>
                  </a:tcPr>
                </a:tc>
                <a:tc>
                  <a:txBody>
                    <a:bodyPr/>
                    <a:lstStyle/>
                    <a:p>
                      <a:pPr marL="0" marR="0" lvl="0" indent="0" algn="ctr" rtl="0">
                        <a:lnSpc>
                          <a:spcPct val="140016"/>
                        </a:lnSpc>
                        <a:spcBef>
                          <a:spcPts val="0"/>
                        </a:spcBef>
                        <a:spcAft>
                          <a:spcPts val="0"/>
                        </a:spcAft>
                        <a:buNone/>
                      </a:pPr>
                      <a:r>
                        <a:rPr lang="es-419" sz="1200" b="1" u="none" strike="noStrike" cap="none">
                          <a:solidFill>
                            <a:srgbClr val="000000"/>
                          </a:solidFill>
                          <a:latin typeface="Arial"/>
                          <a:ea typeface="Arial"/>
                          <a:cs typeface="Arial"/>
                          <a:sym typeface="Arial"/>
                        </a:rPr>
                        <a:t>Mujeres</a:t>
                      </a:r>
                      <a:endParaRPr sz="600" u="none" strike="noStrike" cap="none"/>
                    </a:p>
                  </a:txBody>
                  <a:tcPr marL="95250" marR="95250" marT="95250" marB="9525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96F87D"/>
                    </a:solidFill>
                  </a:tcPr>
                </a:tc>
                <a:extLst>
                  <a:ext uri="{0D108BD9-81ED-4DB2-BD59-A6C34878D82A}">
                    <a16:rowId xmlns:a16="http://schemas.microsoft.com/office/drawing/2014/main" val="10000"/>
                  </a:ext>
                </a:extLst>
              </a:tr>
              <a:tr h="459450">
                <a:tc>
                  <a:txBody>
                    <a:bodyPr/>
                    <a:lstStyle/>
                    <a:p>
                      <a:pPr marL="0" marR="0" lvl="0" indent="0" algn="just" rtl="0">
                        <a:lnSpc>
                          <a:spcPct val="140016"/>
                        </a:lnSpc>
                        <a:spcBef>
                          <a:spcPts val="0"/>
                        </a:spcBef>
                        <a:spcAft>
                          <a:spcPts val="0"/>
                        </a:spcAft>
                        <a:buNone/>
                      </a:pPr>
                      <a:r>
                        <a:rPr lang="es-419" sz="1200" u="none" strike="noStrike" cap="none">
                          <a:solidFill>
                            <a:srgbClr val="000000"/>
                          </a:solidFill>
                          <a:latin typeface="Arial"/>
                          <a:ea typeface="Arial"/>
                          <a:cs typeface="Arial"/>
                          <a:sym typeface="Arial"/>
                        </a:rPr>
                        <a:t>Fuma al menos un día por semana</a:t>
                      </a:r>
                      <a:endParaRPr sz="600" u="none" strike="noStrike" cap="none"/>
                    </a:p>
                  </a:txBody>
                  <a:tcPr marL="95250" marR="95250" marT="95250" marB="9525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lnSpc>
                          <a:spcPct val="140016"/>
                        </a:lnSpc>
                        <a:spcBef>
                          <a:spcPts val="0"/>
                        </a:spcBef>
                        <a:spcAft>
                          <a:spcPts val="0"/>
                        </a:spcAft>
                        <a:buNone/>
                      </a:pPr>
                      <a:r>
                        <a:rPr lang="es-419" sz="1200" u="none" strike="noStrike" cap="none">
                          <a:solidFill>
                            <a:srgbClr val="000000"/>
                          </a:solidFill>
                          <a:latin typeface="Arial"/>
                          <a:ea typeface="Arial"/>
                          <a:cs typeface="Arial"/>
                          <a:sym typeface="Arial"/>
                        </a:rPr>
                        <a:t>27%</a:t>
                      </a:r>
                      <a:endParaRPr sz="600" u="none" strike="noStrike" cap="none"/>
                    </a:p>
                  </a:txBody>
                  <a:tcPr marL="95250" marR="95250" marT="95250" marB="9525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DDBB4"/>
                    </a:solidFill>
                  </a:tcPr>
                </a:tc>
                <a:tc>
                  <a:txBody>
                    <a:bodyPr/>
                    <a:lstStyle/>
                    <a:p>
                      <a:pPr marL="0" marR="0" lvl="0" indent="0" algn="ctr" rtl="0">
                        <a:lnSpc>
                          <a:spcPct val="140016"/>
                        </a:lnSpc>
                        <a:spcBef>
                          <a:spcPts val="0"/>
                        </a:spcBef>
                        <a:spcAft>
                          <a:spcPts val="0"/>
                        </a:spcAft>
                        <a:buNone/>
                      </a:pPr>
                      <a:r>
                        <a:rPr lang="es-419" sz="1200" u="none" strike="noStrike" cap="none">
                          <a:solidFill>
                            <a:srgbClr val="000000"/>
                          </a:solidFill>
                          <a:latin typeface="Arial"/>
                          <a:ea typeface="Arial"/>
                          <a:cs typeface="Arial"/>
                          <a:sym typeface="Arial"/>
                        </a:rPr>
                        <a:t>17%</a:t>
                      </a:r>
                      <a:endParaRPr sz="600" u="none" strike="noStrike" cap="none"/>
                    </a:p>
                  </a:txBody>
                  <a:tcPr marL="95250" marR="95250" marT="95250" marB="9525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D5FFD9"/>
                    </a:solidFill>
                  </a:tcPr>
                </a:tc>
                <a:extLst>
                  <a:ext uri="{0D108BD9-81ED-4DB2-BD59-A6C34878D82A}">
                    <a16:rowId xmlns:a16="http://schemas.microsoft.com/office/drawing/2014/main" val="10001"/>
                  </a:ext>
                </a:extLst>
              </a:tr>
              <a:tr h="459450">
                <a:tc>
                  <a:txBody>
                    <a:bodyPr/>
                    <a:lstStyle/>
                    <a:p>
                      <a:pPr marL="0" marR="0" lvl="0" indent="0" algn="just" rtl="0">
                        <a:lnSpc>
                          <a:spcPct val="140016"/>
                        </a:lnSpc>
                        <a:spcBef>
                          <a:spcPts val="0"/>
                        </a:spcBef>
                        <a:spcAft>
                          <a:spcPts val="0"/>
                        </a:spcAft>
                        <a:buNone/>
                      </a:pPr>
                      <a:r>
                        <a:rPr lang="es-419" sz="1200" u="none" strike="noStrike" cap="none">
                          <a:solidFill>
                            <a:srgbClr val="000000"/>
                          </a:solidFill>
                          <a:latin typeface="Arial"/>
                          <a:ea typeface="Arial"/>
                          <a:cs typeface="Arial"/>
                          <a:sym typeface="Arial"/>
                        </a:rPr>
                        <a:t>Consume alcohol al menos una vez a la semana</a:t>
                      </a:r>
                      <a:endParaRPr sz="600" u="none" strike="noStrike" cap="none"/>
                    </a:p>
                  </a:txBody>
                  <a:tcPr marL="95250" marR="95250" marT="95250" marB="9525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lnSpc>
                          <a:spcPct val="140016"/>
                        </a:lnSpc>
                        <a:spcBef>
                          <a:spcPts val="0"/>
                        </a:spcBef>
                        <a:spcAft>
                          <a:spcPts val="0"/>
                        </a:spcAft>
                        <a:buNone/>
                      </a:pPr>
                      <a:r>
                        <a:rPr lang="es-419" sz="1200" u="none" strike="noStrike" cap="none">
                          <a:solidFill>
                            <a:srgbClr val="000000"/>
                          </a:solidFill>
                          <a:latin typeface="Arial"/>
                          <a:ea typeface="Arial"/>
                          <a:cs typeface="Arial"/>
                          <a:sym typeface="Arial"/>
                        </a:rPr>
                        <a:t>51%</a:t>
                      </a:r>
                      <a:endParaRPr sz="600" u="none" strike="noStrike" cap="none"/>
                    </a:p>
                  </a:txBody>
                  <a:tcPr marL="95250" marR="95250" marT="95250" marB="9525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DDBB4"/>
                    </a:solidFill>
                  </a:tcPr>
                </a:tc>
                <a:tc>
                  <a:txBody>
                    <a:bodyPr/>
                    <a:lstStyle/>
                    <a:p>
                      <a:pPr marL="0" marR="0" lvl="0" indent="0" algn="ctr" rtl="0">
                        <a:lnSpc>
                          <a:spcPct val="140016"/>
                        </a:lnSpc>
                        <a:spcBef>
                          <a:spcPts val="0"/>
                        </a:spcBef>
                        <a:spcAft>
                          <a:spcPts val="0"/>
                        </a:spcAft>
                        <a:buNone/>
                      </a:pPr>
                      <a:r>
                        <a:rPr lang="es-419" sz="1200" u="none" strike="noStrike" cap="none">
                          <a:solidFill>
                            <a:srgbClr val="000000"/>
                          </a:solidFill>
                          <a:latin typeface="Arial"/>
                          <a:ea typeface="Arial"/>
                          <a:cs typeface="Arial"/>
                          <a:sym typeface="Arial"/>
                        </a:rPr>
                        <a:t>34%</a:t>
                      </a:r>
                      <a:endParaRPr sz="600" u="none" strike="noStrike" cap="none"/>
                    </a:p>
                  </a:txBody>
                  <a:tcPr marL="95250" marR="95250" marT="95250" marB="9525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D5FFD9"/>
                    </a:solidFill>
                  </a:tcPr>
                </a:tc>
                <a:extLst>
                  <a:ext uri="{0D108BD9-81ED-4DB2-BD59-A6C34878D82A}">
                    <a16:rowId xmlns:a16="http://schemas.microsoft.com/office/drawing/2014/main" val="10002"/>
                  </a:ext>
                </a:extLst>
              </a:tr>
              <a:tr h="459450">
                <a:tc>
                  <a:txBody>
                    <a:bodyPr/>
                    <a:lstStyle/>
                    <a:p>
                      <a:pPr marL="0" marR="0" lvl="0" indent="0" algn="just" rtl="0">
                        <a:lnSpc>
                          <a:spcPct val="140016"/>
                        </a:lnSpc>
                        <a:spcBef>
                          <a:spcPts val="0"/>
                        </a:spcBef>
                        <a:spcAft>
                          <a:spcPts val="0"/>
                        </a:spcAft>
                        <a:buNone/>
                      </a:pPr>
                      <a:r>
                        <a:rPr lang="es-419" sz="1200" u="none" strike="noStrike" cap="none">
                          <a:solidFill>
                            <a:srgbClr val="000000"/>
                          </a:solidFill>
                          <a:latin typeface="Arial"/>
                          <a:ea typeface="Arial"/>
                          <a:cs typeface="Arial"/>
                          <a:sym typeface="Arial"/>
                        </a:rPr>
                        <a:t>Considera que mantienen hábitos saludables</a:t>
                      </a:r>
                      <a:endParaRPr sz="600" u="none" strike="noStrike" cap="none"/>
                    </a:p>
                  </a:txBody>
                  <a:tcPr marL="95250" marR="95250" marT="95250" marB="9525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lnSpc>
                          <a:spcPct val="140016"/>
                        </a:lnSpc>
                        <a:spcBef>
                          <a:spcPts val="0"/>
                        </a:spcBef>
                        <a:spcAft>
                          <a:spcPts val="0"/>
                        </a:spcAft>
                        <a:buNone/>
                      </a:pPr>
                      <a:r>
                        <a:rPr lang="es-419" sz="1200" u="none" strike="noStrike" cap="none">
                          <a:solidFill>
                            <a:srgbClr val="000000"/>
                          </a:solidFill>
                          <a:latin typeface="Arial"/>
                          <a:ea typeface="Arial"/>
                          <a:cs typeface="Arial"/>
                          <a:sym typeface="Arial"/>
                        </a:rPr>
                        <a:t>65%</a:t>
                      </a:r>
                      <a:endParaRPr sz="600" u="none" strike="noStrike" cap="none"/>
                    </a:p>
                  </a:txBody>
                  <a:tcPr marL="95250" marR="95250" marT="95250" marB="9525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DDBB4"/>
                    </a:solidFill>
                  </a:tcPr>
                </a:tc>
                <a:tc>
                  <a:txBody>
                    <a:bodyPr/>
                    <a:lstStyle/>
                    <a:p>
                      <a:pPr marL="0" marR="0" lvl="0" indent="0" algn="ctr" rtl="0">
                        <a:lnSpc>
                          <a:spcPct val="140016"/>
                        </a:lnSpc>
                        <a:spcBef>
                          <a:spcPts val="0"/>
                        </a:spcBef>
                        <a:spcAft>
                          <a:spcPts val="0"/>
                        </a:spcAft>
                        <a:buNone/>
                      </a:pPr>
                      <a:r>
                        <a:rPr lang="es-419" sz="1200" u="none" strike="noStrike" cap="none">
                          <a:solidFill>
                            <a:srgbClr val="000000"/>
                          </a:solidFill>
                          <a:latin typeface="Arial"/>
                          <a:ea typeface="Arial"/>
                          <a:cs typeface="Arial"/>
                          <a:sym typeface="Arial"/>
                        </a:rPr>
                        <a:t>66%</a:t>
                      </a:r>
                      <a:endParaRPr sz="600" u="none" strike="noStrike" cap="none"/>
                    </a:p>
                  </a:txBody>
                  <a:tcPr marL="95250" marR="95250" marT="95250" marB="9525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D5FFD9"/>
                    </a:solidFill>
                  </a:tcPr>
                </a:tc>
                <a:extLst>
                  <a:ext uri="{0D108BD9-81ED-4DB2-BD59-A6C34878D82A}">
                    <a16:rowId xmlns:a16="http://schemas.microsoft.com/office/drawing/2014/main" val="10003"/>
                  </a:ext>
                </a:extLst>
              </a:tr>
              <a:tr h="459450">
                <a:tc>
                  <a:txBody>
                    <a:bodyPr/>
                    <a:lstStyle/>
                    <a:p>
                      <a:pPr marL="0" marR="0" lvl="0" indent="0" algn="ctr" rtl="0">
                        <a:lnSpc>
                          <a:spcPct val="140016"/>
                        </a:lnSpc>
                        <a:spcBef>
                          <a:spcPts val="0"/>
                        </a:spcBef>
                        <a:spcAft>
                          <a:spcPts val="0"/>
                        </a:spcAft>
                        <a:buNone/>
                      </a:pPr>
                      <a:r>
                        <a:rPr lang="es-419" sz="1200" b="1" u="none" strike="noStrike" cap="none">
                          <a:solidFill>
                            <a:srgbClr val="000000"/>
                          </a:solidFill>
                          <a:latin typeface="Arial"/>
                          <a:ea typeface="Arial"/>
                          <a:cs typeface="Arial"/>
                          <a:sym typeface="Arial"/>
                        </a:rPr>
                        <a:t>Situaciones de riesgo</a:t>
                      </a:r>
                      <a:endParaRPr sz="600" u="none" strike="noStrike" cap="none"/>
                    </a:p>
                  </a:txBody>
                  <a:tcPr marL="95250" marR="95250" marT="95250" marB="9525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D9D9D9"/>
                    </a:solidFill>
                  </a:tcPr>
                </a:tc>
                <a:tc gridSpan="2">
                  <a:txBody>
                    <a:bodyPr/>
                    <a:lstStyle/>
                    <a:p>
                      <a:pPr marL="0" marR="0" lvl="0" indent="0" algn="ctr" rtl="0">
                        <a:lnSpc>
                          <a:spcPct val="318090"/>
                        </a:lnSpc>
                        <a:spcBef>
                          <a:spcPts val="0"/>
                        </a:spcBef>
                        <a:spcAft>
                          <a:spcPts val="0"/>
                        </a:spcAft>
                        <a:buNone/>
                      </a:pPr>
                      <a:endParaRPr sz="600" u="none" strike="noStrike" cap="none"/>
                    </a:p>
                  </a:txBody>
                  <a:tcPr marL="95250" marR="95250" marT="95250" marB="9525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D9D9D9"/>
                    </a:solidFill>
                  </a:tcPr>
                </a:tc>
                <a:tc hMerge="1">
                  <a:txBody>
                    <a:bodyPr/>
                    <a:lstStyle/>
                    <a:p>
                      <a:endParaRPr lang="es-ES"/>
                    </a:p>
                  </a:txBody>
                  <a:tcPr/>
                </a:tc>
                <a:extLst>
                  <a:ext uri="{0D108BD9-81ED-4DB2-BD59-A6C34878D82A}">
                    <a16:rowId xmlns:a16="http://schemas.microsoft.com/office/drawing/2014/main" val="10004"/>
                  </a:ext>
                </a:extLst>
              </a:tr>
              <a:tr h="459450">
                <a:tc>
                  <a:txBody>
                    <a:bodyPr/>
                    <a:lstStyle/>
                    <a:p>
                      <a:pPr marL="0" marR="0" lvl="0" indent="0" algn="l" rtl="0">
                        <a:lnSpc>
                          <a:spcPct val="140016"/>
                        </a:lnSpc>
                        <a:spcBef>
                          <a:spcPts val="0"/>
                        </a:spcBef>
                        <a:spcAft>
                          <a:spcPts val="0"/>
                        </a:spcAft>
                        <a:buNone/>
                      </a:pPr>
                      <a:r>
                        <a:rPr lang="es-419" sz="1200" u="none" strike="noStrike" cap="none">
                          <a:solidFill>
                            <a:srgbClr val="000000"/>
                          </a:solidFill>
                          <a:latin typeface="Arial"/>
                          <a:ea typeface="Arial"/>
                          <a:cs typeface="Arial"/>
                          <a:sym typeface="Arial"/>
                        </a:rPr>
                        <a:t>Perdió la consciencia después de consumir alcohol u otras substancias</a:t>
                      </a:r>
                      <a:endParaRPr sz="600" u="none" strike="noStrike" cap="none"/>
                    </a:p>
                  </a:txBody>
                  <a:tcPr marL="95250" marR="95250" marT="95250" marB="9525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lnSpc>
                          <a:spcPct val="140016"/>
                        </a:lnSpc>
                        <a:spcBef>
                          <a:spcPts val="0"/>
                        </a:spcBef>
                        <a:spcAft>
                          <a:spcPts val="0"/>
                        </a:spcAft>
                        <a:buNone/>
                      </a:pPr>
                      <a:r>
                        <a:rPr lang="es-419" sz="1200" u="none" strike="noStrike" cap="none">
                          <a:solidFill>
                            <a:srgbClr val="000000"/>
                          </a:solidFill>
                          <a:latin typeface="Arial"/>
                          <a:ea typeface="Arial"/>
                          <a:cs typeface="Arial"/>
                          <a:sym typeface="Arial"/>
                        </a:rPr>
                        <a:t>15%</a:t>
                      </a:r>
                      <a:endParaRPr sz="600" u="none" strike="noStrike" cap="none"/>
                    </a:p>
                  </a:txBody>
                  <a:tcPr marL="95250" marR="95250" marT="95250" marB="9525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DDBB4"/>
                    </a:solidFill>
                  </a:tcPr>
                </a:tc>
                <a:tc>
                  <a:txBody>
                    <a:bodyPr/>
                    <a:lstStyle/>
                    <a:p>
                      <a:pPr marL="0" marR="0" lvl="0" indent="0" algn="ctr" rtl="0">
                        <a:lnSpc>
                          <a:spcPct val="140016"/>
                        </a:lnSpc>
                        <a:spcBef>
                          <a:spcPts val="0"/>
                        </a:spcBef>
                        <a:spcAft>
                          <a:spcPts val="0"/>
                        </a:spcAft>
                        <a:buNone/>
                      </a:pPr>
                      <a:r>
                        <a:rPr lang="es-419" sz="1200" u="none" strike="noStrike" cap="none">
                          <a:solidFill>
                            <a:srgbClr val="000000"/>
                          </a:solidFill>
                          <a:latin typeface="Arial"/>
                          <a:ea typeface="Arial"/>
                          <a:cs typeface="Arial"/>
                          <a:sym typeface="Arial"/>
                        </a:rPr>
                        <a:t>8%</a:t>
                      </a:r>
                      <a:endParaRPr sz="600" u="none" strike="noStrike" cap="none"/>
                    </a:p>
                  </a:txBody>
                  <a:tcPr marL="95250" marR="95250" marT="95250" marB="9525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D5FFD9"/>
                    </a:solidFill>
                  </a:tcPr>
                </a:tc>
                <a:extLst>
                  <a:ext uri="{0D108BD9-81ED-4DB2-BD59-A6C34878D82A}">
                    <a16:rowId xmlns:a16="http://schemas.microsoft.com/office/drawing/2014/main" val="10005"/>
                  </a:ext>
                </a:extLst>
              </a:tr>
              <a:tr h="459450">
                <a:tc>
                  <a:txBody>
                    <a:bodyPr/>
                    <a:lstStyle/>
                    <a:p>
                      <a:pPr marL="0" marR="0" lvl="0" indent="0" algn="l" rtl="0">
                        <a:lnSpc>
                          <a:spcPct val="140016"/>
                        </a:lnSpc>
                        <a:spcBef>
                          <a:spcPts val="0"/>
                        </a:spcBef>
                        <a:spcAft>
                          <a:spcPts val="0"/>
                        </a:spcAft>
                        <a:buNone/>
                      </a:pPr>
                      <a:r>
                        <a:rPr lang="es-419" sz="1200" u="none" strike="noStrike" cap="none">
                          <a:solidFill>
                            <a:srgbClr val="000000"/>
                          </a:solidFill>
                          <a:latin typeface="Arial"/>
                          <a:ea typeface="Arial"/>
                          <a:cs typeface="Arial"/>
                          <a:sym typeface="Arial"/>
                        </a:rPr>
                        <a:t>Participó en discusiones con violencia física</a:t>
                      </a:r>
                      <a:endParaRPr sz="600" u="none" strike="noStrike" cap="none"/>
                    </a:p>
                  </a:txBody>
                  <a:tcPr marL="95250" marR="95250" marT="95250" marB="9525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lnSpc>
                          <a:spcPct val="140016"/>
                        </a:lnSpc>
                        <a:spcBef>
                          <a:spcPts val="0"/>
                        </a:spcBef>
                        <a:spcAft>
                          <a:spcPts val="0"/>
                        </a:spcAft>
                        <a:buNone/>
                      </a:pPr>
                      <a:r>
                        <a:rPr lang="es-419" sz="1200" u="none" strike="noStrike" cap="none">
                          <a:solidFill>
                            <a:srgbClr val="000000"/>
                          </a:solidFill>
                          <a:latin typeface="Arial"/>
                          <a:ea typeface="Arial"/>
                          <a:cs typeface="Arial"/>
                          <a:sym typeface="Arial"/>
                        </a:rPr>
                        <a:t>22%</a:t>
                      </a:r>
                      <a:endParaRPr sz="600" u="none" strike="noStrike" cap="none"/>
                    </a:p>
                  </a:txBody>
                  <a:tcPr marL="95250" marR="95250" marT="95250" marB="9525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DDBB4"/>
                    </a:solidFill>
                  </a:tcPr>
                </a:tc>
                <a:tc>
                  <a:txBody>
                    <a:bodyPr/>
                    <a:lstStyle/>
                    <a:p>
                      <a:pPr marL="0" marR="0" lvl="0" indent="0" algn="ctr" rtl="0">
                        <a:lnSpc>
                          <a:spcPct val="140016"/>
                        </a:lnSpc>
                        <a:spcBef>
                          <a:spcPts val="0"/>
                        </a:spcBef>
                        <a:spcAft>
                          <a:spcPts val="0"/>
                        </a:spcAft>
                        <a:buNone/>
                      </a:pPr>
                      <a:r>
                        <a:rPr lang="es-419" sz="1200" u="none" strike="noStrike" cap="none">
                          <a:solidFill>
                            <a:srgbClr val="000000"/>
                          </a:solidFill>
                          <a:latin typeface="Arial"/>
                          <a:ea typeface="Arial"/>
                          <a:cs typeface="Arial"/>
                          <a:sym typeface="Arial"/>
                        </a:rPr>
                        <a:t>17%</a:t>
                      </a:r>
                      <a:endParaRPr sz="600" u="none" strike="noStrike" cap="none"/>
                    </a:p>
                  </a:txBody>
                  <a:tcPr marL="95250" marR="95250" marT="95250" marB="9525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D5FFD9"/>
                    </a:solidFill>
                  </a:tcPr>
                </a:tc>
                <a:extLst>
                  <a:ext uri="{0D108BD9-81ED-4DB2-BD59-A6C34878D82A}">
                    <a16:rowId xmlns:a16="http://schemas.microsoft.com/office/drawing/2014/main" val="10006"/>
                  </a:ext>
                </a:extLst>
              </a:tr>
              <a:tr h="679600">
                <a:tc>
                  <a:txBody>
                    <a:bodyPr/>
                    <a:lstStyle/>
                    <a:p>
                      <a:pPr marL="0" marR="0" lvl="0" indent="0" algn="l" rtl="0">
                        <a:lnSpc>
                          <a:spcPct val="140016"/>
                        </a:lnSpc>
                        <a:spcBef>
                          <a:spcPts val="0"/>
                        </a:spcBef>
                        <a:spcAft>
                          <a:spcPts val="0"/>
                        </a:spcAft>
                        <a:buNone/>
                      </a:pPr>
                      <a:r>
                        <a:rPr lang="es-419" sz="1200" u="none" strike="noStrike" cap="none">
                          <a:solidFill>
                            <a:srgbClr val="000000"/>
                          </a:solidFill>
                          <a:latin typeface="Arial"/>
                          <a:ea typeface="Arial"/>
                          <a:cs typeface="Arial"/>
                          <a:sym typeface="Arial"/>
                        </a:rPr>
                        <a:t>Condujo un automovil o motocicleta a exceso de velocidad bajo los efectos de alguna sustancia</a:t>
                      </a:r>
                      <a:endParaRPr sz="600" u="none" strike="noStrike" cap="none"/>
                    </a:p>
                  </a:txBody>
                  <a:tcPr marL="95250" marR="95250" marT="95250" marB="9525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lnSpc>
                          <a:spcPct val="140016"/>
                        </a:lnSpc>
                        <a:spcBef>
                          <a:spcPts val="0"/>
                        </a:spcBef>
                        <a:spcAft>
                          <a:spcPts val="0"/>
                        </a:spcAft>
                        <a:buNone/>
                      </a:pPr>
                      <a:r>
                        <a:rPr lang="es-419" sz="1200" u="none" strike="noStrike" cap="none">
                          <a:solidFill>
                            <a:srgbClr val="000000"/>
                          </a:solidFill>
                          <a:latin typeface="Arial"/>
                          <a:ea typeface="Arial"/>
                          <a:cs typeface="Arial"/>
                          <a:sym typeface="Arial"/>
                        </a:rPr>
                        <a:t>29%</a:t>
                      </a:r>
                      <a:endParaRPr sz="600" u="none" strike="noStrike" cap="none"/>
                    </a:p>
                  </a:txBody>
                  <a:tcPr marL="95250" marR="95250" marT="95250" marB="9525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DDBB4"/>
                    </a:solidFill>
                  </a:tcPr>
                </a:tc>
                <a:tc>
                  <a:txBody>
                    <a:bodyPr/>
                    <a:lstStyle/>
                    <a:p>
                      <a:pPr marL="0" marR="0" lvl="0" indent="0" algn="ctr" rtl="0">
                        <a:lnSpc>
                          <a:spcPct val="140016"/>
                        </a:lnSpc>
                        <a:spcBef>
                          <a:spcPts val="0"/>
                        </a:spcBef>
                        <a:spcAft>
                          <a:spcPts val="0"/>
                        </a:spcAft>
                        <a:buNone/>
                      </a:pPr>
                      <a:r>
                        <a:rPr lang="es-419" sz="1200" u="none" strike="noStrike" cap="none">
                          <a:solidFill>
                            <a:srgbClr val="000000"/>
                          </a:solidFill>
                          <a:latin typeface="Arial"/>
                          <a:ea typeface="Arial"/>
                          <a:cs typeface="Arial"/>
                          <a:sym typeface="Arial"/>
                        </a:rPr>
                        <a:t>10%</a:t>
                      </a:r>
                      <a:endParaRPr sz="600" u="none" strike="noStrike" cap="none"/>
                    </a:p>
                  </a:txBody>
                  <a:tcPr marL="95250" marR="95250" marT="95250" marB="9525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D5FFD9"/>
                    </a:solidFill>
                  </a:tcPr>
                </a:tc>
                <a:extLst>
                  <a:ext uri="{0D108BD9-81ED-4DB2-BD59-A6C34878D82A}">
                    <a16:rowId xmlns:a16="http://schemas.microsoft.com/office/drawing/2014/main" val="10007"/>
                  </a:ext>
                </a:extLst>
              </a:tr>
            </a:tbl>
          </a:graphicData>
        </a:graphic>
      </p:graphicFrame>
      <p:grpSp>
        <p:nvGrpSpPr>
          <p:cNvPr id="1584" name="Google Shape;1584;p103"/>
          <p:cNvGrpSpPr/>
          <p:nvPr/>
        </p:nvGrpSpPr>
        <p:grpSpPr>
          <a:xfrm>
            <a:off x="514350" y="287105"/>
            <a:ext cx="8115567" cy="582507"/>
            <a:chOff x="0" y="0"/>
            <a:chExt cx="4274726" cy="306825"/>
          </a:xfrm>
        </p:grpSpPr>
        <p:sp>
          <p:nvSpPr>
            <p:cNvPr id="1585" name="Google Shape;1585;p103"/>
            <p:cNvSpPr/>
            <p:nvPr/>
          </p:nvSpPr>
          <p:spPr>
            <a:xfrm>
              <a:off x="0" y="0"/>
              <a:ext cx="4274726" cy="306722"/>
            </a:xfrm>
            <a:custGeom>
              <a:avLst/>
              <a:gdLst/>
              <a:ahLst/>
              <a:cxnLst/>
              <a:rect l="l" t="t" r="r" b="b"/>
              <a:pathLst>
                <a:path w="4274726" h="306722" extrusionOk="0">
                  <a:moveTo>
                    <a:pt x="0" y="0"/>
                  </a:moveTo>
                  <a:lnTo>
                    <a:pt x="4274726" y="0"/>
                  </a:lnTo>
                  <a:lnTo>
                    <a:pt x="4274726" y="306722"/>
                  </a:lnTo>
                  <a:lnTo>
                    <a:pt x="0" y="306722"/>
                  </a:lnTo>
                  <a:close/>
                </a:path>
              </a:pathLst>
            </a:custGeom>
            <a:gradFill>
              <a:gsLst>
                <a:gs pos="0">
                  <a:srgbClr val="B35DE1"/>
                </a:gs>
                <a:gs pos="100000">
                  <a:srgbClr val="7EE8E8"/>
                </a:gs>
              </a:gsLst>
              <a:lin ang="0" scaled="0"/>
            </a:gradFill>
            <a:ln>
              <a:noFill/>
            </a:ln>
          </p:spPr>
          <p:txBody>
            <a:bodyPr/>
            <a:lstStyle/>
            <a:p>
              <a:endParaRPr lang="es-ES"/>
            </a:p>
          </p:txBody>
        </p:sp>
        <p:sp>
          <p:nvSpPr>
            <p:cNvPr id="1586" name="Google Shape;1586;p103"/>
            <p:cNvSpPr txBox="1"/>
            <p:nvPr/>
          </p:nvSpPr>
          <p:spPr>
            <a:xfrm>
              <a:off x="0" y="9525"/>
              <a:ext cx="4274700" cy="297300"/>
            </a:xfrm>
            <a:prstGeom prst="rect">
              <a:avLst/>
            </a:prstGeom>
            <a:noFill/>
            <a:ln>
              <a:noFill/>
            </a:ln>
          </p:spPr>
          <p:txBody>
            <a:bodyPr spcFirstLastPara="1" wrap="square" lIns="25400" tIns="25400" rIns="25400" bIns="25400" anchor="ctr" anchorCtr="0">
              <a:noAutofit/>
            </a:bodyPr>
            <a:lstStyle/>
            <a:p>
              <a:pPr marL="0" marR="0" lvl="0" indent="0" algn="ctr" rtl="0">
                <a:lnSpc>
                  <a:spcPct val="119003"/>
                </a:lnSpc>
                <a:spcBef>
                  <a:spcPts val="0"/>
                </a:spcBef>
                <a:spcAft>
                  <a:spcPts val="0"/>
                </a:spcAft>
                <a:buNone/>
              </a:pPr>
              <a:r>
                <a:rPr lang="es-419" sz="2700" b="1" i="0" u="none" strike="noStrike" cap="none">
                  <a:solidFill>
                    <a:srgbClr val="000000"/>
                  </a:solidFill>
                  <a:latin typeface="Arial"/>
                  <a:ea typeface="Arial"/>
                  <a:cs typeface="Arial"/>
                  <a:sym typeface="Arial"/>
                </a:rPr>
                <a:t>Impacto de género en salud</a:t>
              </a:r>
              <a:endParaRPr sz="700"/>
            </a:p>
          </p:txBody>
        </p:sp>
      </p:gr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590"/>
        <p:cNvGrpSpPr/>
        <p:nvPr/>
      </p:nvGrpSpPr>
      <p:grpSpPr>
        <a:xfrm>
          <a:off x="0" y="0"/>
          <a:ext cx="0" cy="0"/>
          <a:chOff x="0" y="0"/>
          <a:chExt cx="0" cy="0"/>
        </a:xfrm>
      </p:grpSpPr>
      <p:sp>
        <p:nvSpPr>
          <p:cNvPr id="1591" name="Google Shape;1591;p104"/>
          <p:cNvSpPr txBox="1"/>
          <p:nvPr/>
        </p:nvSpPr>
        <p:spPr>
          <a:xfrm>
            <a:off x="170400" y="1018450"/>
            <a:ext cx="8895000" cy="3250200"/>
          </a:xfrm>
          <a:prstGeom prst="rect">
            <a:avLst/>
          </a:prstGeom>
          <a:noFill/>
          <a:ln>
            <a:noFill/>
          </a:ln>
        </p:spPr>
        <p:txBody>
          <a:bodyPr spcFirstLastPara="1" wrap="square" lIns="91425" tIns="91425" rIns="91425" bIns="91425" anchor="t" anchorCtr="0">
            <a:spAutoFit/>
          </a:bodyPr>
          <a:lstStyle/>
          <a:p>
            <a:pPr marL="457200" lvl="0" indent="-330200" algn="l" rtl="0">
              <a:lnSpc>
                <a:spcPct val="119000"/>
              </a:lnSpc>
              <a:spcBef>
                <a:spcPts val="3700"/>
              </a:spcBef>
              <a:spcAft>
                <a:spcPts val="0"/>
              </a:spcAft>
              <a:buClr>
                <a:schemeClr val="dk1"/>
              </a:buClr>
              <a:buSzPts val="1600"/>
              <a:buChar char="●"/>
            </a:pPr>
            <a:r>
              <a:rPr lang="es-419" sz="1600">
                <a:solidFill>
                  <a:schemeClr val="dk1"/>
                </a:solidFill>
              </a:rPr>
              <a:t>Pregnant women are not included in clinical trials.</a:t>
            </a:r>
            <a:endParaRPr sz="1600">
              <a:solidFill>
                <a:schemeClr val="dk1"/>
              </a:solidFill>
            </a:endParaRPr>
          </a:p>
          <a:p>
            <a:pPr marL="457200" lvl="0" indent="-330200" algn="l" rtl="0">
              <a:lnSpc>
                <a:spcPct val="119000"/>
              </a:lnSpc>
              <a:spcBef>
                <a:spcPts val="0"/>
              </a:spcBef>
              <a:spcAft>
                <a:spcPts val="0"/>
              </a:spcAft>
              <a:buClr>
                <a:schemeClr val="dk1"/>
              </a:buClr>
              <a:buSzPts val="1600"/>
              <a:buChar char="●"/>
            </a:pPr>
            <a:r>
              <a:rPr lang="es-419" sz="1600">
                <a:solidFill>
                  <a:schemeClr val="dk1"/>
                </a:solidFill>
              </a:rPr>
              <a:t>Diagnosis of psychiatric disorders.</a:t>
            </a:r>
            <a:endParaRPr sz="1600">
              <a:solidFill>
                <a:schemeClr val="dk1"/>
              </a:solidFill>
            </a:endParaRPr>
          </a:p>
          <a:p>
            <a:pPr marL="457200" lvl="0" indent="-330200" algn="l" rtl="0">
              <a:lnSpc>
                <a:spcPct val="119000"/>
              </a:lnSpc>
              <a:spcBef>
                <a:spcPts val="0"/>
              </a:spcBef>
              <a:spcAft>
                <a:spcPts val="0"/>
              </a:spcAft>
              <a:buClr>
                <a:schemeClr val="dk1"/>
              </a:buClr>
              <a:buSzPts val="1600"/>
              <a:buChar char="●"/>
            </a:pPr>
            <a:r>
              <a:rPr lang="es-419" sz="1600">
                <a:solidFill>
                  <a:schemeClr val="dk1"/>
                </a:solidFill>
              </a:rPr>
              <a:t>Auto-immune diseases.</a:t>
            </a:r>
            <a:endParaRPr sz="1600">
              <a:solidFill>
                <a:schemeClr val="dk1"/>
              </a:solidFill>
            </a:endParaRPr>
          </a:p>
          <a:p>
            <a:pPr marL="457200" lvl="0" indent="-330200" algn="l" rtl="0">
              <a:lnSpc>
                <a:spcPct val="119000"/>
              </a:lnSpc>
              <a:spcBef>
                <a:spcPts val="0"/>
              </a:spcBef>
              <a:spcAft>
                <a:spcPts val="0"/>
              </a:spcAft>
              <a:buClr>
                <a:schemeClr val="dk1"/>
              </a:buClr>
              <a:buSzPts val="1600"/>
              <a:buChar char="●"/>
            </a:pPr>
            <a:r>
              <a:rPr lang="es-419" sz="1600">
                <a:solidFill>
                  <a:schemeClr val="dk1"/>
                </a:solidFill>
              </a:rPr>
              <a:t>Women face greater health risks than men due to climate change.</a:t>
            </a:r>
            <a:endParaRPr sz="1600">
              <a:solidFill>
                <a:schemeClr val="dk1"/>
              </a:solidFill>
            </a:endParaRPr>
          </a:p>
          <a:p>
            <a:pPr marL="457200" lvl="0" indent="-330200" algn="l" rtl="0">
              <a:lnSpc>
                <a:spcPct val="119000"/>
              </a:lnSpc>
              <a:spcBef>
                <a:spcPts val="0"/>
              </a:spcBef>
              <a:spcAft>
                <a:spcPts val="0"/>
              </a:spcAft>
              <a:buClr>
                <a:schemeClr val="dk1"/>
              </a:buClr>
              <a:buSzPts val="1600"/>
              <a:buChar char="●"/>
            </a:pPr>
            <a:r>
              <a:rPr lang="es-419" sz="1600">
                <a:solidFill>
                  <a:schemeClr val="dk1"/>
                </a:solidFill>
              </a:rPr>
              <a:t>Sensitivity to anaesthesia.</a:t>
            </a:r>
            <a:endParaRPr sz="1600">
              <a:solidFill>
                <a:schemeClr val="dk1"/>
              </a:solidFill>
            </a:endParaRPr>
          </a:p>
          <a:p>
            <a:pPr marL="457200" lvl="0" indent="-330200" algn="l" rtl="0">
              <a:lnSpc>
                <a:spcPct val="119000"/>
              </a:lnSpc>
              <a:spcBef>
                <a:spcPts val="0"/>
              </a:spcBef>
              <a:spcAft>
                <a:spcPts val="0"/>
              </a:spcAft>
              <a:buClr>
                <a:schemeClr val="dk1"/>
              </a:buClr>
              <a:buSzPts val="1600"/>
              <a:buChar char="●"/>
            </a:pPr>
            <a:r>
              <a:rPr lang="es-419" sz="1600">
                <a:solidFill>
                  <a:schemeClr val="dk1"/>
                </a:solidFill>
              </a:rPr>
              <a:t>Side effects of medicines and vaccines.</a:t>
            </a:r>
            <a:endParaRPr sz="1600">
              <a:solidFill>
                <a:schemeClr val="dk1"/>
              </a:solidFill>
            </a:endParaRPr>
          </a:p>
          <a:p>
            <a:pPr marL="457200" lvl="0" indent="-330200" algn="l" rtl="0">
              <a:lnSpc>
                <a:spcPct val="119000"/>
              </a:lnSpc>
              <a:spcBef>
                <a:spcPts val="0"/>
              </a:spcBef>
              <a:spcAft>
                <a:spcPts val="0"/>
              </a:spcAft>
              <a:buClr>
                <a:schemeClr val="dk1"/>
              </a:buClr>
              <a:buSzPts val="1600"/>
              <a:buChar char="●"/>
            </a:pPr>
            <a:r>
              <a:rPr lang="es-419" sz="1600">
                <a:solidFill>
                  <a:schemeClr val="dk1"/>
                </a:solidFill>
              </a:rPr>
              <a:t>Infections, infection patterns, and immunity.</a:t>
            </a:r>
            <a:endParaRPr sz="1600">
              <a:solidFill>
                <a:schemeClr val="dk1"/>
              </a:solidFill>
            </a:endParaRPr>
          </a:p>
          <a:p>
            <a:pPr marL="457200" lvl="0" indent="-330200" algn="l" rtl="0">
              <a:lnSpc>
                <a:spcPct val="119000"/>
              </a:lnSpc>
              <a:spcBef>
                <a:spcPts val="0"/>
              </a:spcBef>
              <a:spcAft>
                <a:spcPts val="0"/>
              </a:spcAft>
              <a:buClr>
                <a:schemeClr val="dk1"/>
              </a:buClr>
              <a:buSzPts val="1600"/>
              <a:buChar char="●"/>
            </a:pPr>
            <a:r>
              <a:rPr lang="es-419" sz="1600">
                <a:solidFill>
                  <a:schemeClr val="dk1"/>
                </a:solidFill>
              </a:rPr>
              <a:t>Comorbidity patterns.</a:t>
            </a:r>
            <a:endParaRPr sz="1600">
              <a:solidFill>
                <a:schemeClr val="dk1"/>
              </a:solidFill>
            </a:endParaRPr>
          </a:p>
          <a:p>
            <a:pPr marL="457200" lvl="0" indent="0" algn="l" rtl="0">
              <a:lnSpc>
                <a:spcPct val="119000"/>
              </a:lnSpc>
              <a:spcBef>
                <a:spcPts val="3700"/>
              </a:spcBef>
              <a:spcAft>
                <a:spcPts val="3700"/>
              </a:spcAft>
              <a:buNone/>
            </a:pPr>
            <a:endParaRPr sz="1600">
              <a:solidFill>
                <a:schemeClr val="dk1"/>
              </a:solidFill>
            </a:endParaRPr>
          </a:p>
        </p:txBody>
      </p:sp>
      <p:sp>
        <p:nvSpPr>
          <p:cNvPr id="1592" name="Google Shape;1592;p104"/>
          <p:cNvSpPr/>
          <p:nvPr/>
        </p:nvSpPr>
        <p:spPr>
          <a:xfrm flipH="1">
            <a:off x="0" y="0"/>
            <a:ext cx="9144000" cy="782400"/>
          </a:xfrm>
          <a:prstGeom prst="rect">
            <a:avLst/>
          </a:prstGeom>
          <a:gradFill>
            <a:gsLst>
              <a:gs pos="0">
                <a:srgbClr val="9645C0"/>
              </a:gs>
              <a:gs pos="100000">
                <a:srgbClr val="4FC2C2"/>
              </a:gs>
            </a:gsLst>
            <a:lin ang="10800025"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3" name="Google Shape;1593;p104"/>
          <p:cNvSpPr/>
          <p:nvPr/>
        </p:nvSpPr>
        <p:spPr>
          <a:xfrm flipH="1">
            <a:off x="0" y="0"/>
            <a:ext cx="9144000" cy="782400"/>
          </a:xfrm>
          <a:prstGeom prst="rect">
            <a:avLst/>
          </a:prstGeom>
          <a:gradFill>
            <a:gsLst>
              <a:gs pos="0">
                <a:srgbClr val="9645C0"/>
              </a:gs>
              <a:gs pos="100000">
                <a:srgbClr val="4FC2C2"/>
              </a:gs>
            </a:gsLst>
            <a:lin ang="10800025"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4" name="Google Shape;1594;p104"/>
          <p:cNvSpPr txBox="1"/>
          <p:nvPr/>
        </p:nvSpPr>
        <p:spPr>
          <a:xfrm>
            <a:off x="170400" y="171750"/>
            <a:ext cx="6001800" cy="438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sz="2000" b="1">
                <a:solidFill>
                  <a:schemeClr val="lt1"/>
                </a:solidFill>
              </a:rPr>
              <a:t>Other examples</a:t>
            </a:r>
            <a:endParaRPr sz="1700" b="1">
              <a:solidFill>
                <a:schemeClr val="lt1"/>
              </a:solidFill>
              <a:latin typeface="Roboto"/>
              <a:ea typeface="Roboto"/>
              <a:cs typeface="Roboto"/>
              <a:sym typeface="Roboto"/>
            </a:endParaRPr>
          </a:p>
          <a:p>
            <a:pPr marL="0" lvl="0" indent="0" algn="l" rtl="0">
              <a:spcBef>
                <a:spcPts val="0"/>
              </a:spcBef>
              <a:spcAft>
                <a:spcPts val="0"/>
              </a:spcAft>
              <a:buNone/>
            </a:pPr>
            <a:endParaRPr sz="2000" b="1">
              <a:solidFill>
                <a:schemeClr val="lt1"/>
              </a:solidFil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598"/>
        <p:cNvGrpSpPr/>
        <p:nvPr/>
      </p:nvGrpSpPr>
      <p:grpSpPr>
        <a:xfrm>
          <a:off x="0" y="0"/>
          <a:ext cx="0" cy="0"/>
          <a:chOff x="0" y="0"/>
          <a:chExt cx="0" cy="0"/>
        </a:xfrm>
      </p:grpSpPr>
      <p:sp>
        <p:nvSpPr>
          <p:cNvPr id="1599" name="Google Shape;1599;p105"/>
          <p:cNvSpPr txBox="1">
            <a:spLocks noGrp="1"/>
          </p:cNvSpPr>
          <p:nvPr>
            <p:ph type="ctrTitle"/>
          </p:nvPr>
        </p:nvSpPr>
        <p:spPr>
          <a:xfrm>
            <a:off x="2277549" y="1113565"/>
            <a:ext cx="4588800" cy="1345800"/>
          </a:xfrm>
          <a:prstGeom prst="rect">
            <a:avLst/>
          </a:prstGeom>
          <a:noFill/>
          <a:ln>
            <a:noFill/>
          </a:ln>
        </p:spPr>
        <p:txBody>
          <a:bodyPr spcFirstLastPara="1" wrap="square" lIns="68575" tIns="34275" rIns="68575" bIns="34275" anchor="ctr" anchorCtr="0">
            <a:normAutofit fontScale="90000"/>
          </a:bodyPr>
          <a:lstStyle/>
          <a:p>
            <a:pPr marL="0" lvl="0" indent="0" algn="ctr" rtl="0">
              <a:lnSpc>
                <a:spcPct val="90000"/>
              </a:lnSpc>
              <a:spcBef>
                <a:spcPts val="0"/>
              </a:spcBef>
              <a:spcAft>
                <a:spcPts val="0"/>
              </a:spcAft>
              <a:buClr>
                <a:srgbClr val="173A74"/>
              </a:buClr>
              <a:buSzPct val="100000"/>
              <a:buFont typeface="Arial"/>
              <a:buNone/>
            </a:pPr>
            <a:r>
              <a:rPr lang="es-419"/>
              <a:t>Thank you for your attention</a:t>
            </a:r>
            <a:endParaRPr/>
          </a:p>
        </p:txBody>
      </p:sp>
      <p:sp>
        <p:nvSpPr>
          <p:cNvPr id="1600" name="Google Shape;1600;p105"/>
          <p:cNvSpPr txBox="1">
            <a:spLocks noGrp="1"/>
          </p:cNvSpPr>
          <p:nvPr>
            <p:ph type="subTitle" idx="1"/>
          </p:nvPr>
        </p:nvSpPr>
        <p:spPr>
          <a:xfrm>
            <a:off x="3385039" y="2661263"/>
            <a:ext cx="2373900" cy="8145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rgbClr val="173A74"/>
              </a:buClr>
              <a:buSzPts val="1800"/>
              <a:buNone/>
            </a:pPr>
            <a:r>
              <a:rPr lang="es-419"/>
              <a:t>Any question?</a:t>
            </a:r>
            <a:endParaRPr/>
          </a:p>
        </p:txBody>
      </p:sp>
      <p:sp>
        <p:nvSpPr>
          <p:cNvPr id="1601" name="Google Shape;1601;p105"/>
          <p:cNvSpPr txBox="1"/>
          <p:nvPr/>
        </p:nvSpPr>
        <p:spPr>
          <a:xfrm>
            <a:off x="4286267" y="4095158"/>
            <a:ext cx="4828500" cy="369300"/>
          </a:xfrm>
          <a:prstGeom prst="rect">
            <a:avLst/>
          </a:prstGeom>
          <a:noFill/>
          <a:ln>
            <a:noFill/>
          </a:ln>
        </p:spPr>
        <p:txBody>
          <a:bodyPr spcFirstLastPara="1" wrap="square" lIns="68575" tIns="68575" rIns="68575" bIns="68575" anchor="t" anchorCtr="0">
            <a:spAutoFit/>
          </a:bodyPr>
          <a:lstStyle/>
          <a:p>
            <a:pPr marL="0" marR="0" lvl="0" indent="0" algn="r" rtl="0">
              <a:lnSpc>
                <a:spcPct val="100000"/>
              </a:lnSpc>
              <a:spcBef>
                <a:spcPts val="0"/>
              </a:spcBef>
              <a:spcAft>
                <a:spcPts val="0"/>
              </a:spcAft>
              <a:buClr>
                <a:srgbClr val="000000"/>
              </a:buClr>
              <a:buSzPts val="900"/>
              <a:buFont typeface="Arial"/>
              <a:buNone/>
            </a:pPr>
            <a:r>
              <a:rPr lang="es-419" sz="900" b="1" i="0" u="none" strike="noStrike" cap="none">
                <a:solidFill>
                  <a:srgbClr val="1C3076"/>
                </a:solidFill>
                <a:latin typeface="Arial"/>
                <a:ea typeface="Arial"/>
                <a:cs typeface="Arial"/>
                <a:sym typeface="Arial"/>
              </a:rPr>
              <a:t>©</a:t>
            </a:r>
            <a:r>
              <a:rPr lang="es-419" sz="600" b="1" i="0" u="none" strike="noStrike" cap="none">
                <a:solidFill>
                  <a:srgbClr val="1C3076"/>
                </a:solidFill>
                <a:latin typeface="Arial"/>
                <a:ea typeface="Arial"/>
                <a:cs typeface="Arial"/>
                <a:sym typeface="Arial"/>
              </a:rPr>
              <a:t> 2025  Barcelona Supercomputing Center - Centro Nacional de Supercomputación. Author: (XXXX). </a:t>
            </a:r>
            <a:endParaRPr sz="600" b="1" i="0" u="none" strike="noStrike" cap="none">
              <a:solidFill>
                <a:srgbClr val="1C3076"/>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600"/>
              <a:buFont typeface="Arial"/>
              <a:buNone/>
            </a:pPr>
            <a:r>
              <a:rPr lang="es-419" sz="600" b="1" i="0" u="none" strike="noStrike" cap="none">
                <a:solidFill>
                  <a:srgbClr val="1C3076"/>
                </a:solidFill>
                <a:latin typeface="Arial"/>
                <a:ea typeface="Arial"/>
                <a:cs typeface="Arial"/>
                <a:sym typeface="Arial"/>
              </a:rPr>
              <a:t>Material licensed under</a:t>
            </a:r>
            <a:r>
              <a:rPr lang="es-419" sz="600" b="1" i="0" u="none" strike="noStrike" cap="none">
                <a:solidFill>
                  <a:srgbClr val="1C3076"/>
                </a:solidFill>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 </a:t>
            </a:r>
            <a:r>
              <a:rPr lang="es-419" sz="600" b="1" i="0" u="sng" strike="noStrike" cap="none">
                <a:solidFill>
                  <a:srgbClr val="1C3076"/>
                </a:solidFill>
                <a:latin typeface="Arial"/>
                <a:ea typeface="Arial"/>
                <a:cs typeface="Arial"/>
                <a:sym typeface="Arial"/>
                <a:hlinkClick r:id="rId3">
                  <a:extLst>
                    <a:ext uri="{A12FA001-AC4F-418D-AE19-62706E023703}">
                      <ahyp:hlinkClr xmlns:ahyp="http://schemas.microsoft.com/office/drawing/2018/hyperlinkcolor" val="tx"/>
                    </a:ext>
                  </a:extLst>
                </a:hlinkClick>
              </a:rPr>
              <a:t>CC BY-NC-4.0</a:t>
            </a:r>
            <a:r>
              <a:rPr lang="es-419" sz="600" b="1" i="0" u="none" strike="noStrike" cap="none">
                <a:solidFill>
                  <a:srgbClr val="1C3076"/>
                </a:solidFill>
                <a:latin typeface="Arial"/>
                <a:ea typeface="Arial"/>
                <a:cs typeface="Arial"/>
                <a:sym typeface="Arial"/>
              </a:rPr>
              <a:t>.</a:t>
            </a:r>
            <a:endParaRPr sz="800" b="0" i="0" u="none" strike="noStrike" cap="none">
              <a:solidFill>
                <a:srgbClr val="1C3076"/>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26"/>
          <p:cNvSpPr txBox="1"/>
          <p:nvPr/>
        </p:nvSpPr>
        <p:spPr>
          <a:xfrm>
            <a:off x="4770300" y="1055963"/>
            <a:ext cx="4030800" cy="1812300"/>
          </a:xfrm>
          <a:prstGeom prst="rect">
            <a:avLst/>
          </a:prstGeom>
          <a:noFill/>
          <a:ln>
            <a:noFill/>
          </a:ln>
        </p:spPr>
        <p:txBody>
          <a:bodyPr spcFirstLastPara="1" wrap="square" lIns="68575" tIns="68575" rIns="68575" bIns="68575" anchor="ctr" anchorCtr="0">
            <a:noAutofit/>
          </a:bodyPr>
          <a:lstStyle/>
          <a:p>
            <a:pPr marL="0" lvl="0" indent="0" algn="ctr" rtl="0">
              <a:spcBef>
                <a:spcPts val="0"/>
              </a:spcBef>
              <a:spcAft>
                <a:spcPts val="0"/>
              </a:spcAft>
              <a:buNone/>
            </a:pPr>
            <a:r>
              <a:rPr lang="es-419" sz="2200">
                <a:solidFill>
                  <a:srgbClr val="004890"/>
                </a:solidFill>
              </a:rPr>
              <a:t>The </a:t>
            </a:r>
            <a:r>
              <a:rPr lang="es-419" sz="2200" b="1">
                <a:solidFill>
                  <a:srgbClr val="004890"/>
                </a:solidFill>
              </a:rPr>
              <a:t>EuroHPC infrastructure</a:t>
            </a:r>
            <a:r>
              <a:rPr lang="es-419" sz="2200">
                <a:solidFill>
                  <a:srgbClr val="004890"/>
                </a:solidFill>
              </a:rPr>
              <a:t> is now accessible to AI-optimised supercomputers to startups and the broader innovation community.</a:t>
            </a:r>
            <a:endParaRPr sz="2200">
              <a:solidFill>
                <a:srgbClr val="004890"/>
              </a:solidFill>
            </a:endParaRPr>
          </a:p>
        </p:txBody>
      </p:sp>
      <p:sp>
        <p:nvSpPr>
          <p:cNvPr id="245" name="Google Shape;245;p26"/>
          <p:cNvSpPr txBox="1"/>
          <p:nvPr/>
        </p:nvSpPr>
        <p:spPr>
          <a:xfrm>
            <a:off x="4770300" y="3996638"/>
            <a:ext cx="4230300" cy="366900"/>
          </a:xfrm>
          <a:prstGeom prst="rect">
            <a:avLst/>
          </a:prstGeom>
          <a:noFill/>
          <a:ln>
            <a:noFill/>
          </a:ln>
        </p:spPr>
        <p:txBody>
          <a:bodyPr spcFirstLastPara="1" wrap="square" lIns="68575" tIns="68575" rIns="68575" bIns="68575" anchor="ctr" anchorCtr="0">
            <a:noAutofit/>
          </a:bodyPr>
          <a:lstStyle/>
          <a:p>
            <a:pPr marL="0" lvl="0" indent="0" algn="l" rtl="0">
              <a:spcBef>
                <a:spcPts val="0"/>
              </a:spcBef>
              <a:spcAft>
                <a:spcPts val="0"/>
              </a:spcAft>
              <a:buNone/>
            </a:pPr>
            <a:r>
              <a:rPr lang="es-419" sz="1100" i="1"/>
              <a:t>source: https://digital-strategy.ec.europa.eu/en/policies/ai-factories</a:t>
            </a:r>
            <a:endParaRPr sz="1100" i="1"/>
          </a:p>
        </p:txBody>
      </p:sp>
      <p:pic>
        <p:nvPicPr>
          <p:cNvPr id="246" name="Google Shape;246;p2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77743" y="4674751"/>
            <a:ext cx="1309128" cy="326033"/>
          </a:xfrm>
          <a:prstGeom prst="rect">
            <a:avLst/>
          </a:prstGeom>
          <a:noFill/>
          <a:ln>
            <a:noFill/>
          </a:ln>
        </p:spPr>
      </p:pic>
      <p:pic>
        <p:nvPicPr>
          <p:cNvPr id="247" name="Google Shape;247;p26"/>
          <p:cNvPicPr preferRelativeResize="0"/>
          <p:nvPr/>
        </p:nvPicPr>
        <p:blipFill rotWithShape="1">
          <a:blip r:embed="rId4" cstate="screen">
            <a:alphaModFix/>
            <a:extLst>
              <a:ext uri="{28A0092B-C50C-407E-A947-70E740481C1C}">
                <a14:useLocalDpi xmlns:a14="http://schemas.microsoft.com/office/drawing/2010/main"/>
              </a:ext>
            </a:extLst>
          </a:blip>
          <a:srcRect l="12250" t="10663" r="17707" b="22985"/>
          <a:stretch/>
        </p:blipFill>
        <p:spPr>
          <a:xfrm>
            <a:off x="1636397" y="4674712"/>
            <a:ext cx="910625" cy="326108"/>
          </a:xfrm>
          <a:prstGeom prst="rect">
            <a:avLst/>
          </a:prstGeom>
          <a:noFill/>
          <a:ln>
            <a:noFill/>
          </a:ln>
        </p:spPr>
      </p:pic>
      <p:pic>
        <p:nvPicPr>
          <p:cNvPr id="248" name="Google Shape;248;p26" title="AI Factories_20250403+CH_0.png"/>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152400" y="152400"/>
            <a:ext cx="4369912" cy="4369912"/>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5333</Words>
  <Application>Microsoft Office PowerPoint</Application>
  <PresentationFormat>Presentación en pantalla (16:9)</PresentationFormat>
  <Paragraphs>565</Paragraphs>
  <Slides>88</Slides>
  <Notes>88</Notes>
  <HiddenSlides>0</HiddenSlides>
  <MMClips>0</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88</vt:i4>
      </vt:variant>
    </vt:vector>
  </HeadingPairs>
  <TitlesOfParts>
    <vt:vector size="100" baseType="lpstr">
      <vt:lpstr>Inter</vt:lpstr>
      <vt:lpstr>Montserrat Light</vt:lpstr>
      <vt:lpstr>Lato</vt:lpstr>
      <vt:lpstr>Helvetica Neue Light</vt:lpstr>
      <vt:lpstr>Open Sans</vt:lpstr>
      <vt:lpstr>Arial</vt:lpstr>
      <vt:lpstr>Calibri</vt:lpstr>
      <vt:lpstr>Roboto</vt:lpstr>
      <vt:lpstr>Corbel</vt:lpstr>
      <vt:lpstr>Montserrat</vt:lpstr>
      <vt:lpstr>Helvetica Neue</vt:lpstr>
      <vt:lpstr>Simple Light</vt:lpstr>
      <vt:lpstr>Fundamentals and Concepts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Bioinfo4Women</vt:lpstr>
      <vt:lpstr>B4W: From Context to Action</vt:lpstr>
      <vt:lpstr>Who are we</vt:lpstr>
      <vt:lpstr>People</vt:lpstr>
      <vt:lpstr>Timeline of main B4W activities</vt:lpstr>
      <vt:lpstr>Inspiring similar efforts at BSC</vt:lpstr>
      <vt:lpstr>Our mission(s)</vt:lpstr>
      <vt:lpstr>Presentación de PowerPoint</vt:lpstr>
      <vt:lpstr>Educational Activities</vt:lpstr>
      <vt:lpstr>International Mentoring Programme</vt:lpstr>
      <vt:lpstr>Women role models at the  BSC Life Science Department Open Day</vt:lpstr>
      <vt:lpstr>Women's Health Awareness Week (WHAW)</vt:lpstr>
      <vt:lpstr>Women's Health Awareness Week (WHAW)</vt:lpstr>
      <vt:lpstr>Presentación de PowerPoint</vt:lpstr>
      <vt:lpstr>Presentación de PowerPoint</vt:lpstr>
      <vt:lpstr>Scientific Publications</vt:lpstr>
      <vt:lpstr>Scientific Publications</vt:lpstr>
      <vt:lpstr>Scientific Publications</vt:lpstr>
      <vt:lpstr>BioHackathon</vt:lpstr>
      <vt:lpstr>BAIHA: Bias in AI-Healthcare Applications</vt:lpstr>
      <vt:lpstr>AHEAD Project</vt:lpstr>
      <vt:lpstr>AHEAD Network</vt:lpstr>
      <vt:lpstr>Research Handbook (B4W Train the Trainer)</vt:lpstr>
      <vt:lpstr>European Parliament Report</vt:lpstr>
      <vt:lpstr>Presentación de PowerPoint</vt:lpstr>
      <vt:lpstr>Presentación de PowerPoint</vt:lpstr>
      <vt:lpstr>Presentación de PowerPoint</vt:lpstr>
      <vt:lpstr>Presentación de PowerPoint</vt:lpstr>
      <vt:lpstr>Presentación de PowerPoint</vt:lpstr>
      <vt:lpstr>What is Gender?</vt:lpstr>
      <vt:lpstr>Activity #2</vt:lpstr>
      <vt:lpstr>Activity #2</vt:lpstr>
      <vt:lpstr>Cultural and historical context of the genre</vt:lpstr>
      <vt:lpstr>Cultural and historical context of the genre</vt:lpstr>
      <vt:lpstr>Cultural and historical context of the genre</vt:lpstr>
      <vt:lpstr>Cultural and historical context of the genre</vt:lpstr>
      <vt:lpstr>Why does gender matter in health too?</vt:lpstr>
      <vt:lpstr>Presentación de PowerPoint</vt:lpstr>
      <vt:lpstr>Presentación de PowerPoint</vt:lpstr>
      <vt:lpstr>What is Sex?</vt:lpstr>
      <vt:lpstr>Is sex binary?</vt:lpstr>
      <vt:lpstr>Is sex binary?</vt:lpstr>
      <vt:lpstr>Is sex binary?</vt:lpstr>
      <vt:lpstr>Story Time!</vt:lpstr>
      <vt:lpstr>Story Time!</vt:lpstr>
      <vt:lpstr>Presentación de PowerPoint</vt:lpstr>
      <vt:lpstr>Sex and Gender map</vt:lpstr>
      <vt:lpstr>Presentación de PowerPoint</vt:lpstr>
      <vt:lpstr>Presentación de PowerPoint</vt:lpstr>
      <vt:lpstr>Other concept associated with gender</vt:lpstr>
      <vt:lpstr>Presentación de PowerPoint</vt:lpstr>
      <vt:lpstr>Intersectionality</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Emilio Amador Martin</dc:creator>
  <cp:lastModifiedBy>Emilio Amador Martin</cp:lastModifiedBy>
  <cp:revision>2</cp:revision>
  <dcterms:modified xsi:type="dcterms:W3CDTF">2026-06-10T15:34:37Z</dcterms:modified>
</cp:coreProperties>
</file>