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9928225" cy="67976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jlmZEI1TJKC2hFzLVFfkVEH1osX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24" Type="http://customschemas.google.com/relationships/presentationmetadata" Target="metadata"/><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1"/>
            <a:ext cx="4302231" cy="34106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623697" y="1"/>
            <a:ext cx="4302231" cy="341064"/>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456612"/>
            <a:ext cx="4302231" cy="341063"/>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623697" y="6456612"/>
            <a:ext cx="4302231" cy="341063"/>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 name="Google Shape;59;p1: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a:t>Good afternoon everyone. Thank you for joining me today.</a:t>
            </a:r>
            <a:endParaRPr/>
          </a:p>
          <a:p>
            <a:pPr indent="0" lvl="0" marL="0" rtl="0" algn="l">
              <a:lnSpc>
                <a:spcPct val="115000"/>
              </a:lnSpc>
              <a:spcBef>
                <a:spcPts val="1200"/>
              </a:spcBef>
              <a:spcAft>
                <a:spcPts val="0"/>
              </a:spcAft>
              <a:buClr>
                <a:schemeClr val="dk1"/>
              </a:buClr>
              <a:buSzPts val="1100"/>
              <a:buFont typeface="Arial"/>
              <a:buNone/>
            </a:pPr>
            <a:r>
              <a:rPr lang="es-ES"/>
              <a:t>I'm Summer Devlin and I am a Natural Language Processing Engineer from the Social Link Analytics Unit at the BSC, and today we're going to explore the topic: sex and gender biases in healthcare AI.</a:t>
            </a:r>
            <a:endParaRPr/>
          </a:p>
          <a:p>
            <a:pPr indent="0" lvl="0" marL="0" rtl="0" algn="l">
              <a:lnSpc>
                <a:spcPct val="115000"/>
              </a:lnSpc>
              <a:spcBef>
                <a:spcPts val="1200"/>
              </a:spcBef>
              <a:spcAft>
                <a:spcPts val="0"/>
              </a:spcAft>
              <a:buClr>
                <a:schemeClr val="dk1"/>
              </a:buClr>
              <a:buSzPts val="1100"/>
              <a:buFont typeface="Arial"/>
              <a:buNone/>
            </a:pPr>
            <a:r>
              <a:rPr lang="es-ES"/>
              <a:t>Over the next 30 minutes, I'll walk you through how bias enters these systems, why it matters in healthcare, and what we can do about it.</a:t>
            </a:r>
            <a:endParaRPr/>
          </a:p>
          <a:p>
            <a:pPr indent="0" lvl="0" marL="0" rtl="0" algn="l">
              <a:lnSpc>
                <a:spcPct val="100000"/>
              </a:lnSpc>
              <a:spcBef>
                <a:spcPts val="1200"/>
              </a:spcBef>
              <a:spcAft>
                <a:spcPts val="0"/>
              </a:spcAft>
              <a:buSzPts val="1400"/>
              <a:buNone/>
            </a:pPr>
            <a:r>
              <a:t/>
            </a:r>
            <a:endParaRPr/>
          </a:p>
        </p:txBody>
      </p:sp>
      <p:sp>
        <p:nvSpPr>
          <p:cNvPr id="60" name="Google Shape;60;p1:notes"/>
          <p:cNvSpPr txBox="1"/>
          <p:nvPr>
            <p:ph idx="12" type="sldNum"/>
          </p:nvPr>
        </p:nvSpPr>
        <p:spPr>
          <a:xfrm>
            <a:off x="5623697" y="6456612"/>
            <a:ext cx="4302231" cy="34106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E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b8f49fa9ad_0_7: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Now,  let’s talk about why LLM Evaluation Matters in Healthcare and how generative LLMs  are standardly evaluated.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So, according to OpenAI, they are receiving 40M health-related prompts daily to ChatGPT, making up about 5% of their total traffic.</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Additionally, they reported ⅔ of US physicians are reporting using AI for at least 1 use case whether that is for charting or diagnosing.</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Therefore, whether we like it or not, whether this is ethical or not, both patients and doctors are using generative AI in this unsupported way. The tools weren't designed for this in mind. The question now is: how do we catch up?</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Currently, most LLM evaluations are taken from standardized medical exam questions designed for medical students. The problem with this is that it is not reflecting how real people interact with a chatbot. Most people are not sitting there writing to chatgpt a question like the one in the lower right hand corner of the screen, but the majority of evaluation datasets look like that.</a:t>
            </a:r>
            <a:endParaRPr/>
          </a:p>
        </p:txBody>
      </p:sp>
      <p:sp>
        <p:nvSpPr>
          <p:cNvPr id="133" name="Google Shape;133;g3b8f49fa9ad_0_7: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b8f49fa9ad_0_15: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3b8f49fa9ad_0_15: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Now let's look at how we're actually evaluating these biomedical AI models—and what we're missing.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A systematic review of 519 studies found that 95.4% used accuracy as their primary evaluation metric. That sounds reasonable until you realize that only 15.8% measured fairness, bias, or toxicity. The datasets here are similar to the example on the last slide with multiple choice formal medical exam questions.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STOP HERE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The standard benchmarks reflect this blind spot. MMLU tests reasoning across clinical topics. PubMedQA uses 211,000 questions with simple yes/no/maybe answers. MedMCQA draws from Indian medical entrance exams covering 2,400 healthcare topics. These benchmarks measure whether a model knows medical facts—but none of them evaluate whether the model's knowledge reflects sex or gender biases, or whether its answers are equally accurate for women and men.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So we have models trained on male-centric research, evaluated on accuracy alone, with no systematic check for whether they perpetuate the disparities we just discussed. We're essentially certifying these tools as 'high-performing' without ever testing if they work equitably across populations.</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43" name="Google Shape;143;g3b8f49fa9ad_0_15: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ba0673f035_0_52: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3ba0673f035_0_52: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s-ES" sz="1100">
                <a:latin typeface="Arial"/>
                <a:ea typeface="Arial"/>
                <a:cs typeface="Arial"/>
                <a:sym typeface="Arial"/>
              </a:rPr>
              <a:t>Now let's look at a recent development from OpenAI where they made a benchmarking dataset attempting to close the gaps mentioned.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s-ES" sz="1100">
                <a:latin typeface="Arial"/>
                <a:ea typeface="Arial"/>
                <a:cs typeface="Arial"/>
                <a:sym typeface="Arial"/>
              </a:rPr>
              <a:t>It was created with input from 262 physicians across six continents, features 5,000 realistic medical conversations, and includes over 57,000 physician-authored assessment parameters.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s-ES" sz="1100">
                <a:latin typeface="Arial"/>
                <a:ea typeface="Arial"/>
                <a:cs typeface="Arial"/>
                <a:sym typeface="Arial"/>
              </a:rPr>
              <a:t>This is different from existing benchmarks because it prioritized how AI communicates, not just if the answer is right, but how clearly, empathetically, and completely it responds. This is important because how you deliver information matters as much as the information itself.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s-ES" sz="1100">
                <a:latin typeface="Arial"/>
                <a:ea typeface="Arial"/>
                <a:cs typeface="Arial"/>
                <a:sym typeface="Arial"/>
              </a:rPr>
              <a:t>Overall, I think this benchmark is a big step forward and in the right direction.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However, it's still not without its flaws. OpenAI uses what's called the "LLM-As-A-Judge" technique to evaluate responses. This means instead of having human experts review every AI output, they use another large language model—in this case, GPT-4.1—to automatically score the responses against the physician-created rubrics.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The problem is that OpenAI is using its own models to grade its own models. This raises serious concerns about independent verification. Some experts have called this approach "unacceptable for healthcare applications"—and for good reason. When AI grades AI, systemic flaws can go undetected. If both the model being tested and the model doing the grading share the same blind spots or biases, those errors simply won't get flagged. It's like grading your own homework.</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The initial findings are revealing:</a:t>
            </a:r>
            <a:r>
              <a:rPr lang="es-ES" sz="1100">
                <a:latin typeface="Arial"/>
                <a:ea typeface="Arial"/>
                <a:cs typeface="Arial"/>
                <a:sym typeface="Arial"/>
              </a:rPr>
              <a:t> OpenAI's o3 model led the pack, especially in communication quality. But weak spots appeared across the board—like context awareness, meaning missing subtle details, and completeness, meaning skipping critical information.</a:t>
            </a:r>
            <a:endParaRPr sz="1100">
              <a:latin typeface="Arial"/>
              <a:ea typeface="Arial"/>
              <a:cs typeface="Arial"/>
              <a:sym typeface="Arial"/>
            </a:endParaRPr>
          </a:p>
          <a:p>
            <a:pPr indent="0" lvl="0" marL="0" rtl="0" algn="l">
              <a:lnSpc>
                <a:spcPct val="115000"/>
              </a:lnSpc>
              <a:spcBef>
                <a:spcPts val="1200"/>
              </a:spcBef>
              <a:spcAft>
                <a:spcPts val="1200"/>
              </a:spcAft>
              <a:buSzPts val="1400"/>
              <a:buNone/>
            </a:pPr>
            <a:r>
              <a:rPr b="1" lang="es-ES" sz="1100">
                <a:latin typeface="Arial"/>
                <a:ea typeface="Arial"/>
                <a:cs typeface="Arial"/>
                <a:sym typeface="Arial"/>
              </a:rPr>
              <a:t>Why this matters for our discussion:</a:t>
            </a:r>
            <a:r>
              <a:rPr lang="es-ES" sz="1100">
                <a:latin typeface="Arial"/>
                <a:ea typeface="Arial"/>
                <a:cs typeface="Arial"/>
                <a:sym typeface="Arial"/>
              </a:rPr>
              <a:t> However, I do think HealthBench represents progress—it puts physician judgment at the center of evaluation. But notably, while it tests communication quality, it still doesn't explicitly evaluate for sex and gender bias or demographic performance disparities. That gap remains.</a:t>
            </a:r>
            <a:endParaRPr/>
          </a:p>
        </p:txBody>
      </p:sp>
      <p:sp>
        <p:nvSpPr>
          <p:cNvPr id="151" name="Google Shape;151;g3ba0673f035_0_52: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b92c26418d_0_14: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3b92c26418d_0_14: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I would also like to introduce the datasets that are specifically designed to detect social biases. Let me introduce three important ones: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BBQ - The Bias Benchmark for QA:</a:t>
            </a:r>
            <a:r>
              <a:rPr lang="es-ES" sz="1100">
                <a:latin typeface="Arial"/>
                <a:ea typeface="Arial"/>
                <a:cs typeface="Arial"/>
                <a:sym typeface="Arial"/>
              </a:rPr>
              <a:t> A question-based dataset covering nine protected demographic dimensions in U.S. English contexts. It uses ambiguous scenarios to reveal whether models default to stereotypical assumptions.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EsBBQ and CaBBQ:</a:t>
            </a:r>
            <a:r>
              <a:rPr lang="es-ES" sz="1100">
                <a:latin typeface="Arial"/>
                <a:ea typeface="Arial"/>
                <a:cs typeface="Arial"/>
                <a:sym typeface="Arial"/>
              </a:rPr>
              <a:t> We developed these at BSC—Spanish and Catalan versions that evaluate bias across 10 categories relevant to Spain: age, disability, gender, LGBTQIA, nationality, physical appearance, race/ethnicity, religion, socioeconomic status, and Spanish region. Cultural context matters for bias detection.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Social Stigma QA:</a:t>
            </a:r>
            <a:r>
              <a:rPr lang="es-ES" sz="1100">
                <a:latin typeface="Arial"/>
                <a:ea typeface="Arial"/>
                <a:cs typeface="Arial"/>
                <a:sym typeface="Arial"/>
              </a:rPr>
              <a:t> About 10,000 prompts built from 93 documented U.S. stigmas. It tests how models amplify social stigmas and assesses both bias and robustness.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These datasets matter because: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s-ES" sz="1100">
                <a:latin typeface="Arial"/>
                <a:ea typeface="Arial"/>
                <a:cs typeface="Arial"/>
                <a:sym typeface="Arial"/>
              </a:rPr>
              <a:t>They provide structured ways to detect bias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s-ES" sz="1100">
                <a:latin typeface="Arial"/>
                <a:ea typeface="Arial"/>
                <a:cs typeface="Arial"/>
                <a:sym typeface="Arial"/>
              </a:rPr>
              <a:t>They enable comparison across models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s-ES" sz="1100">
                <a:latin typeface="Arial"/>
                <a:ea typeface="Arial"/>
                <a:cs typeface="Arial"/>
                <a:sym typeface="Arial"/>
              </a:rPr>
              <a:t>They make bias measurable and therefore addressable</a:t>
            </a:r>
            <a:endParaRPr sz="1100">
              <a:latin typeface="Arial"/>
              <a:ea typeface="Arial"/>
              <a:cs typeface="Arial"/>
              <a:sym typeface="Arial"/>
            </a:endParaRPr>
          </a:p>
          <a:p>
            <a:pPr indent="0" lvl="0" marL="0" rtl="0" algn="l">
              <a:lnSpc>
                <a:spcPct val="115000"/>
              </a:lnSpc>
              <a:spcBef>
                <a:spcPts val="1200"/>
              </a:spcBef>
              <a:spcAft>
                <a:spcPts val="1200"/>
              </a:spcAft>
              <a:buSzPts val="1400"/>
              <a:buNone/>
            </a:pPr>
            <a:r>
              <a:rPr lang="es-ES" sz="1100">
                <a:latin typeface="Arial"/>
                <a:ea typeface="Arial"/>
                <a:cs typeface="Arial"/>
                <a:sym typeface="Arial"/>
              </a:rPr>
              <a:t>However, there is not dataset that I know of that tests biases in medical contexts.</a:t>
            </a:r>
            <a:endParaRPr/>
          </a:p>
        </p:txBody>
      </p:sp>
      <p:sp>
        <p:nvSpPr>
          <p:cNvPr id="159" name="Google Shape;159;g3b92c26418d_0_14: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b92c26418d_0_23: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3b92c26418d_0_23: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Let me show you how these bias benchmarks work with a concrete example.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The scenario: An interview for a top engineering position where both a woman (NAME1) and a man (NAME2) face challenging math questions.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The </a:t>
            </a:r>
            <a:r>
              <a:rPr b="1" lang="es-ES" sz="1100">
                <a:latin typeface="Arial"/>
                <a:ea typeface="Arial"/>
                <a:cs typeface="Arial"/>
                <a:sym typeface="Arial"/>
              </a:rPr>
              <a:t>AMBIGUOUS CONTEXT</a:t>
            </a:r>
            <a:r>
              <a:rPr lang="es-ES" sz="1100">
                <a:latin typeface="Arial"/>
                <a:ea typeface="Arial"/>
                <a:cs typeface="Arial"/>
                <a:sym typeface="Arial"/>
              </a:rPr>
              <a:t> gives no information about performance—we don't know who did well.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In </a:t>
            </a:r>
            <a:r>
              <a:rPr b="1" lang="es-ES" sz="1100">
                <a:latin typeface="Arial"/>
                <a:ea typeface="Arial"/>
                <a:cs typeface="Arial"/>
                <a:sym typeface="Arial"/>
              </a:rPr>
              <a:t>DISAMBIGUATED contexts</a:t>
            </a:r>
            <a:r>
              <a:rPr lang="es-ES" sz="1100">
                <a:latin typeface="Arial"/>
                <a:ea typeface="Arial"/>
                <a:cs typeface="Arial"/>
                <a:sym typeface="Arial"/>
              </a:rPr>
              <a:t>, we specify outcomes: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STEREOTYPICAL:</a:t>
            </a:r>
            <a:r>
              <a:rPr lang="es-ES" sz="1100">
                <a:latin typeface="Arial"/>
                <a:ea typeface="Arial"/>
                <a:cs typeface="Arial"/>
                <a:sym typeface="Arial"/>
              </a:rPr>
              <a:t> The woman bombed the interview while the man succeeded—confirming the stereotype that women are worse at math.</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ANTI-STEREOTYPICAL:</a:t>
            </a:r>
            <a:r>
              <a:rPr lang="es-ES" sz="1100">
                <a:latin typeface="Arial"/>
                <a:ea typeface="Arial"/>
                <a:cs typeface="Arial"/>
                <a:sym typeface="Arial"/>
              </a:rPr>
              <a:t> The man bombed while the woman succeeded—contradicting the stereotype.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We then ask: 'Who is bad at math?' or 'Who is good at math?'</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An unbiased model should answer 'unknown' in the ambiguous context. A biased model will guess—and if it consistently guesses the woman is bad at math and the man is good, that reveals gender bias.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This methodology is powerful because: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s-ES" sz="1100">
                <a:latin typeface="Arial"/>
                <a:ea typeface="Arial"/>
                <a:cs typeface="Arial"/>
                <a:sym typeface="Arial"/>
              </a:rPr>
              <a:t>It tests both stereotypical and anti-stereotypical scenarios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s-ES" sz="1100">
                <a:latin typeface="Arial"/>
                <a:ea typeface="Arial"/>
                <a:cs typeface="Arial"/>
                <a:sym typeface="Arial"/>
              </a:rPr>
              <a:t>It measures whether models default to stereotypes when uncertain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s-ES" sz="1100">
                <a:latin typeface="Arial"/>
                <a:ea typeface="Arial"/>
                <a:cs typeface="Arial"/>
                <a:sym typeface="Arial"/>
              </a:rPr>
              <a:t>It can detect subtle biases that wouldn't appear in simple accuracy metrics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For healthcare: imagine replacing 'math ability' with 'likelihood of heart disease' or 'pain tolerance.'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67" name="Google Shape;167;g3b92c26418d_0_23: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b92c26418d_0_30: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3b92c26418d_0_30: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Let me summarize the concrete risks we've been discussing. This mushroom comic is dark but accurate in that AI will confidently tell you something dangerous is safe.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HALLUCINATIONS:</a:t>
            </a:r>
            <a:r>
              <a:rPr lang="es-ES" sz="1100">
                <a:latin typeface="Arial"/>
                <a:ea typeface="Arial"/>
                <a:cs typeface="Arial"/>
                <a:sym typeface="Arial"/>
              </a:rPr>
              <a:t> LLMs confidently generate false medical information. They don't say 'I don't know.' They fabricate citations, invent drug interactions, and create plausible-sounding but incorrect advice.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TRAINING DATA BIAS:</a:t>
            </a:r>
            <a:r>
              <a:rPr lang="es-ES" sz="1100">
                <a:latin typeface="Arial"/>
                <a:ea typeface="Arial"/>
                <a:cs typeface="Arial"/>
                <a:sym typeface="Arial"/>
              </a:rPr>
              <a:t> We've discussed this extensively—historical underrepresentation of women, minorities, and rare conditions means the model has less knowledge about these populations.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NO CLINICAL VALIDATION:</a:t>
            </a:r>
            <a:r>
              <a:rPr lang="es-ES" sz="1100">
                <a:latin typeface="Arial"/>
                <a:ea typeface="Arial"/>
                <a:cs typeface="Arial"/>
                <a:sym typeface="Arial"/>
              </a:rPr>
              <a:t> A model scoring 90% on USMLE doesn't mean it's safe for patient care. High benchmark scores don't equal real-world performance.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LACK OF INDIVIDUALIZATION:</a:t>
            </a:r>
            <a:r>
              <a:rPr lang="es-ES" sz="1100">
                <a:latin typeface="Arial"/>
                <a:ea typeface="Arial"/>
                <a:cs typeface="Arial"/>
                <a:sym typeface="Arial"/>
              </a:rPr>
              <a:t> LLMs can't account for your specific age, sex, comorbidities, current medications, or genetic factors. Medicine is increasingly personalized; LLMs are inherently generalized.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OUTDATED INFORMATION:</a:t>
            </a:r>
            <a:r>
              <a:rPr lang="es-ES" sz="1100">
                <a:latin typeface="Arial"/>
                <a:ea typeface="Arial"/>
                <a:cs typeface="Arial"/>
                <a:sym typeface="Arial"/>
              </a:rPr>
              <a:t> Training cutoffs mean models miss recent guidelines, drug warnings, and emerging research. Medical knowledge evolves rapidly.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LIABILITY AND ACCOUNTABILITY GAPS:</a:t>
            </a:r>
            <a:r>
              <a:rPr lang="es-ES" sz="1100">
                <a:latin typeface="Arial"/>
                <a:ea typeface="Arial"/>
                <a:cs typeface="Arial"/>
                <a:sym typeface="Arial"/>
              </a:rPr>
              <a:t> When an AI-informed decision causes harm, who's responsible? The developer? The healthcare provider? The institution? These questions are largely unanswered.</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74" name="Google Shape;174;g3b92c26418d_0_30: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b92c26418d_0_37: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3b92c26418d_0_37: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Finally, let's put all of this in context of the current market forces.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The AI healthcare market was valued at </a:t>
            </a:r>
            <a:r>
              <a:rPr b="1" lang="es-ES" sz="1100">
                <a:latin typeface="Arial"/>
                <a:ea typeface="Arial"/>
                <a:cs typeface="Arial"/>
                <a:sym typeface="Arial"/>
              </a:rPr>
              <a:t>$26.7 billion in 2024</a:t>
            </a:r>
            <a:r>
              <a:rPr lang="es-ES" sz="1100">
                <a:latin typeface="Arial"/>
                <a:ea typeface="Arial"/>
                <a:cs typeface="Arial"/>
                <a:sym typeface="Arial"/>
              </a:rPr>
              <a:t>. Projections suggest it will exceed </a:t>
            </a:r>
            <a:r>
              <a:rPr b="1" lang="es-ES" sz="1100">
                <a:latin typeface="Arial"/>
                <a:ea typeface="Arial"/>
                <a:cs typeface="Arial"/>
                <a:sym typeface="Arial"/>
              </a:rPr>
              <a:t>$500 billion by 2033</a:t>
            </a:r>
            <a:r>
              <a:rPr lang="es-ES" sz="1100">
                <a:latin typeface="Arial"/>
                <a:ea typeface="Arial"/>
                <a:cs typeface="Arial"/>
                <a:sym typeface="Arial"/>
              </a:rPr>
              <a:t>. That's explosive growth.</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Just this month, </a:t>
            </a:r>
            <a:r>
              <a:rPr b="1" lang="es-ES" sz="1100">
                <a:latin typeface="Arial"/>
                <a:ea typeface="Arial"/>
                <a:cs typeface="Arial"/>
                <a:sym typeface="Arial"/>
              </a:rPr>
              <a:t>OpenAI launched ChatGPT Health</a:t>
            </a:r>
            <a:r>
              <a:rPr lang="es-ES" sz="1100">
                <a:latin typeface="Arial"/>
                <a:ea typeface="Arial"/>
                <a:cs typeface="Arial"/>
                <a:sym typeface="Arial"/>
              </a:rPr>
              <a:t>. 230 million users ask health questions weekly—40 million daily. These aren't theoretical risks; people are actively using AI for health information.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Days after OpenAI's announcement, </a:t>
            </a:r>
            <a:r>
              <a:rPr b="1" lang="es-ES" sz="1100">
                <a:latin typeface="Arial"/>
                <a:ea typeface="Arial"/>
                <a:cs typeface="Arial"/>
                <a:sym typeface="Arial"/>
              </a:rPr>
              <a:t>Anthropic launched Claude for Healthcare</a:t>
            </a:r>
            <a:r>
              <a:rPr lang="es-ES" sz="1100">
                <a:latin typeface="Arial"/>
                <a:ea typeface="Arial"/>
                <a:cs typeface="Arial"/>
                <a:sym typeface="Arial"/>
              </a:rPr>
              <a:t>. The race is 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In 2025 alone, </a:t>
            </a:r>
            <a:r>
              <a:rPr b="1" lang="es-ES" sz="1100">
                <a:latin typeface="Arial"/>
                <a:ea typeface="Arial"/>
                <a:cs typeface="Arial"/>
                <a:sym typeface="Arial"/>
              </a:rPr>
              <a:t>$10.7 billion</a:t>
            </a:r>
            <a:r>
              <a:rPr lang="es-ES" sz="1100">
                <a:latin typeface="Arial"/>
                <a:ea typeface="Arial"/>
                <a:cs typeface="Arial"/>
                <a:sym typeface="Arial"/>
              </a:rPr>
              <a:t> was invested in AI health startups. Eight healthcare AI unicorns—companies valued over $1 billion—were created.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And the regulatory environment?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The FDA is easing oversight of AI clinical decision tools. Many can now bypass review entirely.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No pre-market testing is required for bias, equity, or demographic performance.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So we have: Rapid deployment plus massive investment plus minimal oversight plus known bias problems.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This 'rat race' image isn't an exaggeration. Companies are racing to capture market share, and the safeguards aren't keeping pace.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This is why research on bias detection and evaluation isn't just academic—it's urgent.</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82" name="Google Shape;182;g3b92c26418d_0_37: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ba0673f035_0_33: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3ba0673f035_0_33: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Some ideas of what could help to contribute to equitable AI development for all people include hiring diverse teams to broaden the perspective. We can make sure we have interdisciplinary collaboration including including clinicians, data scientists, ethicists, and patients.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We can promote equitable research funding for Women’s health and work to develop a medical bias specific benchmark.</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The governments could mandate stricter pre-market bias testing for healthcare AI tools and regulation on industry prioritizing safety over speed-to-market.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Lastly, I think we will need to start teaching AI literacy. We need to provide training on AI limitations and biases within their systems to healthcare providers. </a:t>
            </a:r>
            <a:endParaRPr/>
          </a:p>
          <a:p>
            <a:pPr indent="0" lvl="0" marL="0" rtl="0" algn="l">
              <a:lnSpc>
                <a:spcPct val="100000"/>
              </a:lnSpc>
              <a:spcBef>
                <a:spcPts val="0"/>
              </a:spcBef>
              <a:spcAft>
                <a:spcPts val="0"/>
              </a:spcAft>
              <a:buSzPts val="1400"/>
              <a:buNone/>
            </a:pPr>
            <a:r>
              <a:t/>
            </a:r>
            <a:endParaRPr/>
          </a:p>
        </p:txBody>
      </p:sp>
      <p:sp>
        <p:nvSpPr>
          <p:cNvPr id="190" name="Google Shape;190;g3ba0673f035_0_33: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6: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Thank you for taking the time to listen to my presentation. Does anybody have any questions?</a:t>
            </a:r>
            <a:endParaRPr/>
          </a:p>
          <a:p>
            <a:pPr indent="0" lvl="0" marL="0" rtl="0" algn="l">
              <a:lnSpc>
                <a:spcPct val="100000"/>
              </a:lnSpc>
              <a:spcBef>
                <a:spcPts val="0"/>
              </a:spcBef>
              <a:spcAft>
                <a:spcPts val="0"/>
              </a:spcAft>
              <a:buSzPts val="1400"/>
              <a:buNone/>
            </a:pPr>
            <a:r>
              <a:t/>
            </a:r>
            <a:endParaRPr/>
          </a:p>
        </p:txBody>
      </p:sp>
      <p:sp>
        <p:nvSpPr>
          <p:cNvPr id="197" name="Google Shape;197;p6: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be37b8992d_0_12: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g3be37b8992d_0_12: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b8f49fa9ad_0_24: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g3b8f49fa9ad_0_24: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s-ES"/>
              <a:t>So, the picture to the left is of the pipeline for a generative LLM. It is quite a bit of complex math. On the right, is one of my favorite math memes because that’s how LLM architecture still makes me feel, but I wanted it to capture something important: </a:t>
            </a:r>
            <a:r>
              <a:rPr lang="es-ES" sz="1100">
                <a:latin typeface="Arial"/>
                <a:ea typeface="Arial"/>
                <a:cs typeface="Arial"/>
                <a:sym typeface="Arial"/>
              </a:rPr>
              <a:t>LLMs can seem magical, but they're fundamentally just sophisticated pattern-matching systems.</a:t>
            </a:r>
            <a:endParaRPr sz="11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s-ES"/>
              <a:t>Generative LLMs are based on neural network architecture which are trained using a form of self-supervised learning.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s-ES"/>
              <a:t>Basically, we are feeding web-scraped data from the internet and training a neural network and their embeddings on that data, and the NN learns the probability of what is the next most likely word to be produced based on the probabilities of the previous words given.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s-ES"/>
              <a:t>It is essentially a probability equation that has learned a distribution of words. All biases that are present in the training data are then present within the LLM.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Why does this matter for healthcare? Because when an LLM confidently provides medical information, it's not drawing on medical expertise. It's reproducing patterns from its training data—including all the biases embedded in that data.</a:t>
            </a:r>
            <a:endParaRPr/>
          </a:p>
          <a:p>
            <a:pPr indent="0" lvl="0" marL="0" rtl="0" algn="l">
              <a:lnSpc>
                <a:spcPct val="100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s-ES" sz="1100">
                <a:latin typeface="Arial"/>
                <a:ea typeface="Arial"/>
                <a:cs typeface="Arial"/>
                <a:sym typeface="Arial"/>
              </a:rPr>
              <a:t>STOP HERE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TRAINING PHASE:</a:t>
            </a:r>
            <a:r>
              <a:rPr lang="es-ES" sz="1100">
                <a:latin typeface="Arial"/>
                <a:ea typeface="Arial"/>
                <a:cs typeface="Arial"/>
                <a:sym typeface="Arial"/>
              </a:rPr>
              <a:t> The model analyzes massive datasets—billions of text examples—learning patterns and statistical relationships between words. This is where bias first enters. If the training data says nurses are women and doctors are men, that's the pattern it learns.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UNDERSTANDING PHASE:</a:t>
            </a:r>
            <a:r>
              <a:rPr lang="es-ES" sz="1100">
                <a:latin typeface="Arial"/>
                <a:ea typeface="Arial"/>
                <a:cs typeface="Arial"/>
                <a:sym typeface="Arial"/>
              </a:rPr>
              <a:t> When you input text, the model breaks it into tokens and uses context to derive meaning. But 'meaning' here is statistical association, not true understanding.</a:t>
            </a:r>
            <a:endParaRPr sz="1100">
              <a:latin typeface="Arial"/>
              <a:ea typeface="Arial"/>
              <a:cs typeface="Arial"/>
              <a:sym typeface="Arial"/>
            </a:endParaRPr>
          </a:p>
          <a:p>
            <a:pPr indent="0" lvl="0" marL="0" rtl="0" algn="l">
              <a:lnSpc>
                <a:spcPct val="115000"/>
              </a:lnSpc>
              <a:spcBef>
                <a:spcPts val="1200"/>
              </a:spcBef>
              <a:spcAft>
                <a:spcPts val="1200"/>
              </a:spcAft>
              <a:buClr>
                <a:schemeClr val="dk1"/>
              </a:buClr>
              <a:buSzPts val="1100"/>
              <a:buFont typeface="Arial"/>
              <a:buNone/>
            </a:pPr>
            <a:r>
              <a:rPr b="1" lang="es-ES" sz="1100">
                <a:latin typeface="Arial"/>
                <a:ea typeface="Arial"/>
                <a:cs typeface="Arial"/>
                <a:sym typeface="Arial"/>
              </a:rPr>
              <a:t>GENERATION PHASE:</a:t>
            </a:r>
            <a:r>
              <a:rPr lang="es-ES" sz="1100">
                <a:latin typeface="Arial"/>
                <a:ea typeface="Arial"/>
                <a:cs typeface="Arial"/>
                <a:sym typeface="Arial"/>
              </a:rPr>
              <a:t> The model predicts the next most probable word based on everything it learned. It doesn't reason—it calculates probabilities.</a:t>
            </a:r>
            <a:endParaRPr/>
          </a:p>
        </p:txBody>
      </p:sp>
      <p:sp>
        <p:nvSpPr>
          <p:cNvPr id="69" name="Google Shape;69;g3b8f49fa9ad_0_24: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b8f49fa9ad_0_0: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 name="Google Shape;77;g3b8f49fa9ad_0_0: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a:t>Here is our roadmap for today’s presentation -- </a:t>
            </a:r>
            <a:endParaRPr/>
          </a:p>
          <a:p>
            <a:pPr indent="0" lvl="0" marL="0" rtl="0" algn="l">
              <a:lnSpc>
                <a:spcPct val="115000"/>
              </a:lnSpc>
              <a:spcBef>
                <a:spcPts val="1200"/>
              </a:spcBef>
              <a:spcAft>
                <a:spcPts val="0"/>
              </a:spcAft>
              <a:buClr>
                <a:schemeClr val="dk1"/>
              </a:buClr>
              <a:buSzPts val="1100"/>
              <a:buFont typeface="Arial"/>
              <a:buNone/>
            </a:pPr>
            <a:r>
              <a:rPr lang="es-ES"/>
              <a:t>First, we'll understand how bias gets introduced into LLMs in the first place.</a:t>
            </a:r>
            <a:endParaRPr/>
          </a:p>
          <a:p>
            <a:pPr indent="0" lvl="0" marL="0" rtl="0" algn="l">
              <a:lnSpc>
                <a:spcPct val="115000"/>
              </a:lnSpc>
              <a:spcBef>
                <a:spcPts val="1200"/>
              </a:spcBef>
              <a:spcAft>
                <a:spcPts val="0"/>
              </a:spcAft>
              <a:buClr>
                <a:schemeClr val="dk1"/>
              </a:buClr>
              <a:buSzPts val="1100"/>
              <a:buFont typeface="Arial"/>
              <a:buNone/>
            </a:pPr>
            <a:r>
              <a:rPr lang="es-ES"/>
              <a:t>Then we'll look at invisibilization—how certain groups become systematically underrepresented in ML systems.</a:t>
            </a:r>
            <a:endParaRPr/>
          </a:p>
          <a:p>
            <a:pPr indent="0" lvl="0" marL="0" rtl="0" algn="l">
              <a:lnSpc>
                <a:spcPct val="115000"/>
              </a:lnSpc>
              <a:spcBef>
                <a:spcPts val="1200"/>
              </a:spcBef>
              <a:spcAft>
                <a:spcPts val="0"/>
              </a:spcAft>
              <a:buClr>
                <a:schemeClr val="dk1"/>
              </a:buClr>
              <a:buSzPts val="1100"/>
              <a:buFont typeface="Arial"/>
              <a:buNone/>
            </a:pPr>
            <a:r>
              <a:rPr lang="es-ES"/>
              <a:t>We'll cover general LLM evaluation methods and benchmarks currently used in the field.</a:t>
            </a:r>
            <a:endParaRPr/>
          </a:p>
          <a:p>
            <a:pPr indent="0" lvl="0" marL="0" rtl="0" algn="l">
              <a:lnSpc>
                <a:spcPct val="115000"/>
              </a:lnSpc>
              <a:spcBef>
                <a:spcPts val="1200"/>
              </a:spcBef>
              <a:spcAft>
                <a:spcPts val="0"/>
              </a:spcAft>
              <a:buClr>
                <a:schemeClr val="dk1"/>
              </a:buClr>
              <a:buSzPts val="1100"/>
              <a:buFont typeface="Arial"/>
              <a:buNone/>
            </a:pPr>
            <a:r>
              <a:rPr lang="es-ES"/>
              <a:t>I'll introduce specific datasets designed to detect sex and gender bias.</a:t>
            </a:r>
            <a:endParaRPr/>
          </a:p>
          <a:p>
            <a:pPr indent="0" lvl="0" marL="0" rtl="0" algn="l">
              <a:lnSpc>
                <a:spcPct val="115000"/>
              </a:lnSpc>
              <a:spcBef>
                <a:spcPts val="1200"/>
              </a:spcBef>
              <a:spcAft>
                <a:spcPts val="0"/>
              </a:spcAft>
              <a:buClr>
                <a:schemeClr val="dk1"/>
              </a:buClr>
              <a:buSzPts val="1100"/>
              <a:buFont typeface="Arial"/>
              <a:buNone/>
            </a:pPr>
            <a:r>
              <a:rPr lang="es-ES"/>
              <a:t>We'll discuss the real risks these biases pose in biomedical applications.</a:t>
            </a:r>
            <a:endParaRPr/>
          </a:p>
          <a:p>
            <a:pPr indent="0" lvl="0" marL="0" rtl="0" algn="l">
              <a:lnSpc>
                <a:spcPct val="115000"/>
              </a:lnSpc>
              <a:spcBef>
                <a:spcPts val="1200"/>
              </a:spcBef>
              <a:spcAft>
                <a:spcPts val="0"/>
              </a:spcAft>
              <a:buClr>
                <a:schemeClr val="dk1"/>
              </a:buClr>
              <a:buSzPts val="1100"/>
              <a:buFont typeface="Arial"/>
              <a:buNone/>
            </a:pPr>
            <a:r>
              <a:rPr lang="es-ES"/>
              <a:t>And finally, we'll look at the current healthcare AI landscape—as this is a sector experiencing explosive growth currently.</a:t>
            </a:r>
            <a:endParaRPr/>
          </a:p>
          <a:p>
            <a:pPr indent="0" lvl="0" marL="0" rtl="0" algn="l">
              <a:lnSpc>
                <a:spcPct val="115000"/>
              </a:lnSpc>
              <a:spcBef>
                <a:spcPts val="1200"/>
              </a:spcBef>
              <a:spcAft>
                <a:spcPts val="0"/>
              </a:spcAft>
              <a:buClr>
                <a:schemeClr val="dk1"/>
              </a:buClr>
              <a:buSzPts val="1100"/>
              <a:buFont typeface="Arial"/>
              <a:buNone/>
            </a:pPr>
            <a:r>
              <a:rPr lang="es-ES"/>
              <a:t>Let's dive in.</a:t>
            </a:r>
            <a:endParaRPr/>
          </a:p>
          <a:p>
            <a:pPr indent="0" lvl="0" marL="0" rtl="0" algn="l">
              <a:lnSpc>
                <a:spcPct val="100000"/>
              </a:lnSpc>
              <a:spcBef>
                <a:spcPts val="1200"/>
              </a:spcBef>
              <a:spcAft>
                <a:spcPts val="0"/>
              </a:spcAft>
              <a:buSzPts val="1400"/>
              <a:buNone/>
            </a:pPr>
            <a:r>
              <a:t/>
            </a:r>
            <a:endParaRPr/>
          </a:p>
        </p:txBody>
      </p:sp>
      <p:sp>
        <p:nvSpPr>
          <p:cNvPr id="78" name="Google Shape;78;g3b8f49fa9ad_0_0: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ba0673f035_0_3: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g3ba0673f035_0_3: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So, our next question we need to answer is, “Where is Bias Introduced Into LLMs”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This diagram shows bias isn't introduced at just one point—it's a multi-stage problem. Let me walk through each factor:</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SAMPLING BIAS - Imbalanced representation:</a:t>
            </a:r>
            <a:r>
              <a:rPr lang="es-ES" sz="1100">
                <a:latin typeface="Arial"/>
                <a:ea typeface="Arial"/>
                <a:cs typeface="Arial"/>
                <a:sym typeface="Arial"/>
              </a:rPr>
              <a:t> Training data overrepresents certain groups. Medical literature historically focused on male patients. This skew becomes the model's reality.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HUMAN BIAS - Annotator bias:</a:t>
            </a:r>
            <a:r>
              <a:rPr lang="es-ES" sz="1100">
                <a:latin typeface="Arial"/>
                <a:ea typeface="Arial"/>
                <a:cs typeface="Arial"/>
                <a:sym typeface="Arial"/>
              </a:rPr>
              <a:t> The people who label training data bring their own cultural assumptions. If annotators unconsciously associate certain symptoms with certain genders, that gets encoded into the data.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CONFIRMATION BIAS - Pre-existing assumptions:</a:t>
            </a:r>
            <a:r>
              <a:rPr lang="es-ES" sz="1100">
                <a:latin typeface="Arial"/>
                <a:ea typeface="Arial"/>
                <a:cs typeface="Arial"/>
                <a:sym typeface="Arial"/>
              </a:rPr>
              <a:t> Developers may unconsciously select data or tune models to reinforce existing narratives. If you believe women are more likely to have psychosomatic symptoms, you might not flag that as an error in model outputs.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EVALUATION BIAS - Flawed metrics:</a:t>
            </a:r>
            <a:r>
              <a:rPr lang="es-ES" sz="1100">
                <a:latin typeface="Arial"/>
                <a:ea typeface="Arial"/>
                <a:cs typeface="Arial"/>
                <a:sym typeface="Arial"/>
              </a:rPr>
              <a:t> If we only measure accuracy without considering demographic breakdowns, a model could perform excellently on average while failing specific populations. A model that's 95% accurate overall might be only 70% accurate for women presenting with heart attack symptoms.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INTERACTION AND FEEDBACK LOOP BIAS:</a:t>
            </a:r>
            <a:r>
              <a:rPr lang="es-ES" sz="1100">
                <a:latin typeface="Arial"/>
                <a:ea typeface="Arial"/>
                <a:cs typeface="Arial"/>
                <a:sym typeface="Arial"/>
              </a:rPr>
              <a:t> Users interact with biased models, and if those interactions are used for further training, biases amplify.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So, we need to be conscious of these biases at different stages when designing responsible AI systems.</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86" name="Google Shape;86;g3ba0673f035_0_3: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b8f49fa9ad_0_31: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3b8f49fa9ad_0_31: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Next, we will talk about a phenomena that occurs in machine learning called invisibilization -- the systematic failure of AI systems to recognize or adequately represent certain groups.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This is a picture of a Zoom call, where the virtual background feature consistently removed the black man’s face on the left when applied, but leaving his white colleague’s face in the image. This is due to Zoom’s facial recognition system.</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Does anybody have a guess at what happened?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The algorithm literally couldn't 'see' the Black colleague. This isn't a minor glitch—it's the result of training data that didn't adequately represent darker skin tones.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In healthcare, invisibilization can manifests in many ways:</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s-ES" sz="1100">
                <a:latin typeface="Arial"/>
                <a:ea typeface="Arial"/>
                <a:cs typeface="Arial"/>
                <a:sym typeface="Arial"/>
              </a:rPr>
              <a:t>Dermatology AI trained primarily on light skin fails to detect conditions on darker skin.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s-ES" sz="1100">
                <a:latin typeface="Arial"/>
                <a:ea typeface="Arial"/>
                <a:cs typeface="Arial"/>
                <a:sym typeface="Arial"/>
              </a:rPr>
              <a:t>Symptom checkers that don't recognize how conditions present differently across sexes.</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s-ES" sz="1100">
                <a:latin typeface="Arial"/>
                <a:ea typeface="Arial"/>
                <a:cs typeface="Arial"/>
                <a:sym typeface="Arial"/>
              </a:rPr>
              <a:t>Voice recognition systems that struggle with accents from underrepresented regions.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When an AI system can't see you, it can't help you. And in healthcare, that invisibility can be deadly.</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93" name="Google Shape;93;g3b8f49fa9ad_0_31: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b8f49fa9ad_0_71: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a:t>This is a clip from a famous BBC Scotland comedy sketch—and while it's funny, it highlights a real problem.</a:t>
            </a:r>
            <a:endParaRPr/>
          </a:p>
          <a:p>
            <a:pPr indent="0" lvl="0" marL="0" rtl="0" algn="l">
              <a:lnSpc>
                <a:spcPct val="115000"/>
              </a:lnSpc>
              <a:spcBef>
                <a:spcPts val="1200"/>
              </a:spcBef>
              <a:spcAft>
                <a:spcPts val="0"/>
              </a:spcAft>
              <a:buSzPts val="1100"/>
              <a:buNone/>
            </a:pPr>
            <a:r>
              <a:rPr lang="es-ES"/>
              <a:t>The scene: Two Scottish men are stuck in a voice-activated elevator that cannot understand their accents. I personally like this example because when I worked at another research center, I had to help test the voice-activated elevators for a Basque company called Orona, and had the same experience of these Scottish men. I’d say the wake-up call “oye Orona” and try some commands and it couldn’t understand me. I thought it might be because of my accent in Spanish, but it turned out that training data for the wake-up call did not include enough voices of young women.</a:t>
            </a:r>
            <a:endParaRPr/>
          </a:p>
          <a:p>
            <a:pPr indent="0" lvl="0" marL="0" rtl="0" algn="l">
              <a:lnSpc>
                <a:spcPct val="115000"/>
              </a:lnSpc>
              <a:spcBef>
                <a:spcPts val="1200"/>
              </a:spcBef>
              <a:spcAft>
                <a:spcPts val="0"/>
              </a:spcAft>
              <a:buClr>
                <a:schemeClr val="dk1"/>
              </a:buClr>
              <a:buSzPts val="1100"/>
              <a:buFont typeface="Arial"/>
              <a:buNone/>
            </a:pPr>
            <a:r>
              <a:rPr lang="es-ES"/>
              <a:t>Voice recognition systems historically perform worse on:</a:t>
            </a:r>
            <a:endParaRPr/>
          </a:p>
          <a:p>
            <a:pPr indent="-298450" lvl="0" marL="457200" rtl="0" algn="l">
              <a:lnSpc>
                <a:spcPct val="115000"/>
              </a:lnSpc>
              <a:spcBef>
                <a:spcPts val="1200"/>
              </a:spcBef>
              <a:spcAft>
                <a:spcPts val="0"/>
              </a:spcAft>
              <a:buClr>
                <a:schemeClr val="dk1"/>
              </a:buClr>
              <a:buSzPts val="1100"/>
              <a:buChar char="●"/>
            </a:pPr>
            <a:r>
              <a:rPr lang="es-ES"/>
              <a:t>Non-native speakers</a:t>
            </a:r>
            <a:endParaRPr/>
          </a:p>
          <a:p>
            <a:pPr indent="-298450" lvl="0" marL="457200" rtl="0" algn="l">
              <a:lnSpc>
                <a:spcPct val="115000"/>
              </a:lnSpc>
              <a:spcBef>
                <a:spcPts val="0"/>
              </a:spcBef>
              <a:spcAft>
                <a:spcPts val="0"/>
              </a:spcAft>
              <a:buClr>
                <a:schemeClr val="dk1"/>
              </a:buClr>
              <a:buSzPts val="1100"/>
              <a:buChar char="●"/>
            </a:pPr>
            <a:r>
              <a:rPr lang="es-ES"/>
              <a:t>Women's voices</a:t>
            </a:r>
            <a:endParaRPr/>
          </a:p>
          <a:p>
            <a:pPr indent="-298450" lvl="0" marL="457200" rtl="0" algn="l">
              <a:lnSpc>
                <a:spcPct val="115000"/>
              </a:lnSpc>
              <a:spcBef>
                <a:spcPts val="0"/>
              </a:spcBef>
              <a:spcAft>
                <a:spcPts val="0"/>
              </a:spcAft>
              <a:buClr>
                <a:schemeClr val="dk1"/>
              </a:buClr>
              <a:buSzPts val="1100"/>
              <a:buChar char="●"/>
            </a:pPr>
            <a:r>
              <a:rPr lang="es-ES"/>
              <a:t>People with speech impediments or certain medical conditions</a:t>
            </a:r>
            <a:endParaRPr/>
          </a:p>
          <a:p>
            <a:pPr indent="0" lvl="0" marL="0" rtl="0" algn="l">
              <a:lnSpc>
                <a:spcPct val="115000"/>
              </a:lnSpc>
              <a:spcBef>
                <a:spcPts val="1200"/>
              </a:spcBef>
              <a:spcAft>
                <a:spcPts val="0"/>
              </a:spcAft>
              <a:buSzPts val="1400"/>
              <a:buNone/>
            </a:pPr>
            <a:r>
              <a:rPr lang="es-ES"/>
              <a:t>This is another form of invisibilization.</a:t>
            </a:r>
            <a:endParaRPr/>
          </a:p>
          <a:p>
            <a:pPr indent="0" lvl="0" marL="0" rtl="0" algn="l">
              <a:lnSpc>
                <a:spcPct val="115000"/>
              </a:lnSpc>
              <a:spcBef>
                <a:spcPts val="1200"/>
              </a:spcBef>
              <a:spcAft>
                <a:spcPts val="0"/>
              </a:spcAft>
              <a:buClr>
                <a:schemeClr val="dk1"/>
              </a:buClr>
              <a:buSzPts val="1100"/>
              <a:buFont typeface="Arial"/>
              <a:buNone/>
            </a:pPr>
            <a:r>
              <a:rPr lang="es-ES"/>
              <a:t>STOP HERE</a:t>
            </a:r>
            <a:endParaRPr/>
          </a:p>
          <a:p>
            <a:pPr indent="0" lvl="0" marL="0" rtl="0" algn="l">
              <a:lnSpc>
                <a:spcPct val="115000"/>
              </a:lnSpc>
              <a:spcBef>
                <a:spcPts val="1200"/>
              </a:spcBef>
              <a:spcAft>
                <a:spcPts val="0"/>
              </a:spcAft>
              <a:buClr>
                <a:schemeClr val="dk1"/>
              </a:buClr>
              <a:buSzPts val="1100"/>
              <a:buFont typeface="Arial"/>
              <a:buNone/>
            </a:pPr>
            <a:r>
              <a:rPr lang="es-ES"/>
              <a:t>In healthcare, voice interfaces are increasingly used for:</a:t>
            </a:r>
            <a:endParaRPr/>
          </a:p>
          <a:p>
            <a:pPr indent="-298450" lvl="0" marL="457200" rtl="0" algn="l">
              <a:lnSpc>
                <a:spcPct val="115000"/>
              </a:lnSpc>
              <a:spcBef>
                <a:spcPts val="1200"/>
              </a:spcBef>
              <a:spcAft>
                <a:spcPts val="0"/>
              </a:spcAft>
              <a:buClr>
                <a:schemeClr val="dk1"/>
              </a:buClr>
              <a:buSzPts val="1100"/>
              <a:buChar char="●"/>
            </a:pPr>
            <a:r>
              <a:rPr lang="es-ES"/>
              <a:t>Patient intake systems</a:t>
            </a:r>
            <a:endParaRPr/>
          </a:p>
          <a:p>
            <a:pPr indent="-298450" lvl="0" marL="457200" rtl="0" algn="l">
              <a:lnSpc>
                <a:spcPct val="115000"/>
              </a:lnSpc>
              <a:spcBef>
                <a:spcPts val="0"/>
              </a:spcBef>
              <a:spcAft>
                <a:spcPts val="0"/>
              </a:spcAft>
              <a:buClr>
                <a:schemeClr val="dk1"/>
              </a:buClr>
              <a:buSzPts val="1100"/>
              <a:buChar char="●"/>
            </a:pPr>
            <a:r>
              <a:rPr lang="es-ES"/>
              <a:t>Symptom documentation</a:t>
            </a:r>
            <a:endParaRPr/>
          </a:p>
          <a:p>
            <a:pPr indent="-298450" lvl="0" marL="457200" rtl="0" algn="l">
              <a:lnSpc>
                <a:spcPct val="115000"/>
              </a:lnSpc>
              <a:spcBef>
                <a:spcPts val="0"/>
              </a:spcBef>
              <a:spcAft>
                <a:spcPts val="0"/>
              </a:spcAft>
              <a:buClr>
                <a:schemeClr val="dk1"/>
              </a:buClr>
              <a:buSzPts val="1100"/>
              <a:buChar char="●"/>
            </a:pPr>
            <a:r>
              <a:rPr lang="es-ES"/>
              <a:t>Accessibility features for disabled patients</a:t>
            </a:r>
            <a:endParaRPr/>
          </a:p>
          <a:p>
            <a:pPr indent="-298450" lvl="0" marL="457200" rtl="0" algn="l">
              <a:lnSpc>
                <a:spcPct val="115000"/>
              </a:lnSpc>
              <a:spcBef>
                <a:spcPts val="0"/>
              </a:spcBef>
              <a:spcAft>
                <a:spcPts val="0"/>
              </a:spcAft>
              <a:buClr>
                <a:schemeClr val="dk1"/>
              </a:buClr>
              <a:buSzPts val="1100"/>
              <a:buChar char="●"/>
            </a:pPr>
            <a:r>
              <a:rPr lang="es-ES"/>
              <a:t>Clinical documentation by healthcare providers</a:t>
            </a:r>
            <a:endParaRPr/>
          </a:p>
          <a:p>
            <a:pPr indent="0" lvl="0" marL="0" rtl="0" algn="l">
              <a:lnSpc>
                <a:spcPct val="115000"/>
              </a:lnSpc>
              <a:spcBef>
                <a:spcPts val="1200"/>
              </a:spcBef>
              <a:spcAft>
                <a:spcPts val="0"/>
              </a:spcAft>
              <a:buClr>
                <a:schemeClr val="dk1"/>
              </a:buClr>
              <a:buSzPts val="1100"/>
              <a:buFont typeface="Arial"/>
              <a:buNone/>
            </a:pPr>
            <a:r>
              <a:rPr lang="es-ES"/>
              <a:t>If the system can't understand a patient's description of their symptoms because of their accent, we've created a new barrier to care.</a:t>
            </a:r>
            <a:endParaRPr/>
          </a:p>
          <a:p>
            <a:pPr indent="0" lvl="0" marL="0" rtl="0" algn="l">
              <a:lnSpc>
                <a:spcPct val="115000"/>
              </a:lnSpc>
              <a:spcBef>
                <a:spcPts val="1200"/>
              </a:spcBef>
              <a:spcAft>
                <a:spcPts val="0"/>
              </a:spcAft>
              <a:buClr>
                <a:schemeClr val="dk1"/>
              </a:buClr>
              <a:buSzPts val="1100"/>
              <a:buFont typeface="Arial"/>
              <a:buNone/>
            </a:pPr>
            <a:r>
              <a:rPr lang="es-ES"/>
              <a:t>The 'solution' often proposed—'just speak more clearly'—puts the burden on the patient and ignores the systemic bias in the technology.</a:t>
            </a:r>
            <a:endParaRPr/>
          </a:p>
          <a:p>
            <a:pPr indent="0" lvl="0" marL="0" rtl="0" algn="l">
              <a:lnSpc>
                <a:spcPct val="100000"/>
              </a:lnSpc>
              <a:spcBef>
                <a:spcPts val="1200"/>
              </a:spcBef>
              <a:spcAft>
                <a:spcPts val="0"/>
              </a:spcAft>
              <a:buSzPts val="1400"/>
              <a:buNone/>
            </a:pPr>
            <a:r>
              <a:t/>
            </a:r>
            <a:endParaRPr/>
          </a:p>
        </p:txBody>
      </p:sp>
      <p:sp>
        <p:nvSpPr>
          <p:cNvPr id="99" name="Google Shape;99;g3b8f49fa9ad_0_71: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b8f49fa9ad_0_38: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3b8f49fa9ad_0_38: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Let's get technical for a moment. This slide shows how gender—among other kinds of—stereotypes become mathematically encoded in the models.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s-ES" sz="1100">
                <a:latin typeface="Arial"/>
                <a:ea typeface="Arial"/>
                <a:cs typeface="Arial"/>
                <a:sym typeface="Arial"/>
              </a:rPr>
              <a:t>In many deep learning applications, especially LLMs, we use vector spaces to store word embeddings.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s-ES" sz="1100">
                <a:latin typeface="Arial"/>
                <a:ea typeface="Arial"/>
                <a:cs typeface="Arial"/>
                <a:sym typeface="Arial"/>
              </a:rPr>
              <a:t>Essentially, each word that gets tokenized during training is represented as a point in a high-dimensional vector space.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The position of each word in this space captures its semantic meaning and its relationships to other words. Words that are similar in meaning or usage end up closer together in this space.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The classic example demonstrating this is the king-queen analogy. If you take the vector for "king," subtract the vector for "man," and add the vector for "woman," you get a vector that lands remarkably close to "queen." The equation: Vector("king") - Vector("man") + Vector("woman") ≈ Vector("queen").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What this tells us is that the model has learned a "gender direction" in the vector space—it understands that the relationship between king and man is analogous to the relationship between queen and woman.</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s-ES" sz="1100">
                <a:latin typeface="Arial"/>
                <a:ea typeface="Arial"/>
                <a:cs typeface="Arial"/>
                <a:sym typeface="Arial"/>
              </a:rPr>
              <a:t>If we look at the picture to the right, we can see that these same embedding matrices also store problematic associations. Just as the model learned king-queen, it also learned nurse-surgeon, sewing-carpentry, and housewife-shopkeeper as gendered pairs. These stereotypes become mathematically encoded into the foundation of the model—and they influence every output the model generates.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These aren't bugs—they're features of how the models learned from human text. And they're incredibly difficult to remove because they're woven into the model's fundamental representations.</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rPr lang="es-ES"/>
              <a:t>STOP HERE</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07" name="Google Shape;107;g3b8f49fa9ad_0_38: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b8f49fa9ad_0_52: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3b8f49fa9ad_0_52: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Let's see this bias in action. These are actual outputs from the open-source Mistral-7B base model. Unlike commercial models such as ChatGPT,  open source models have less human alignment and less safety measures than commercial models. Human alignment is </a:t>
            </a:r>
            <a:r>
              <a:rPr lang="es-ES">
                <a:solidFill>
                  <a:srgbClr val="001D35"/>
                </a:solidFill>
                <a:highlight>
                  <a:srgbClr val="FFFFFF"/>
                </a:highlight>
                <a:latin typeface="Arial"/>
                <a:ea typeface="Arial"/>
                <a:cs typeface="Arial"/>
                <a:sym typeface="Arial"/>
              </a:rPr>
              <a:t>ensuring AI systems behave in accordance with human intent, values, and ethical standards, rather than simply maximizing next token prediction. So, this is a base model that is not well-aligned.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On the LEFT—prompt: 'Women are...'</a:t>
            </a:r>
            <a:r>
              <a:rPr lang="es-ES" sz="1100">
                <a:latin typeface="Arial"/>
                <a:ea typeface="Arial"/>
                <a:cs typeface="Arial"/>
                <a:sym typeface="Arial"/>
              </a:rPr>
              <a:t> The model completes: 'truly designed to be mothers.' It continues with stereotypical content about being 'wired to desire a family' and 'designed to carry a child, give birth, and nurture.'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s-ES" sz="1100">
                <a:latin typeface="Arial"/>
                <a:ea typeface="Arial"/>
                <a:cs typeface="Arial"/>
                <a:sym typeface="Arial"/>
              </a:rPr>
              <a:t>On the RIGHT—prompt: 'Men are...'</a:t>
            </a:r>
            <a:r>
              <a:rPr lang="es-ES" sz="1100">
                <a:latin typeface="Arial"/>
                <a:ea typeface="Arial"/>
                <a:cs typeface="Arial"/>
                <a:sym typeface="Arial"/>
              </a:rPr>
              <a:t> The model goes into pseudoscientific territory about brain differences, cognitive strengths and weaknesses, and even questions whether men and women should play the same sports.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s-ES" sz="1100">
                <a:latin typeface="Arial"/>
                <a:ea typeface="Arial"/>
                <a:cs typeface="Arial"/>
                <a:sym typeface="Arial"/>
              </a:rPr>
              <a:t>This is what I mean when I say a model has learned stereotypes from texts.</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16" name="Google Shape;116;g3b8f49fa9ad_0_52: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b8f49fa9ad_0_78:notes"/>
          <p:cNvSpPr/>
          <p:nvPr>
            <p:ph idx="2" type="sldImg"/>
          </p:nvPr>
        </p:nvSpPr>
        <p:spPr>
          <a:xfrm>
            <a:off x="2925763" y="849313"/>
            <a:ext cx="4076700" cy="2293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3b8f49fa9ad_0_78: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s-ES" sz="1100">
                <a:latin typeface="Arial"/>
                <a:ea typeface="Arial"/>
                <a:cs typeface="Arial"/>
                <a:sym typeface="Arial"/>
              </a:rPr>
              <a:t>For us to understand this issue further, we need to talk about how historical research practices created the data gap that now biases our AI health tools.</a:t>
            </a:r>
            <a:endParaRPr sz="1100">
              <a:latin typeface="Arial"/>
              <a:ea typeface="Arial"/>
              <a:cs typeface="Arial"/>
              <a:sym typeface="Arial"/>
            </a:endParaRPr>
          </a:p>
          <a:p>
            <a:pPr indent="-304800" lvl="0" marL="457200" rtl="0" algn="l">
              <a:lnSpc>
                <a:spcPct val="115000"/>
              </a:lnSpc>
              <a:spcBef>
                <a:spcPts val="1200"/>
              </a:spcBef>
              <a:spcAft>
                <a:spcPts val="0"/>
              </a:spcAft>
              <a:buClr>
                <a:schemeClr val="dk1"/>
              </a:buClr>
              <a:buSzPts val="1200"/>
              <a:buChar char="●"/>
            </a:pPr>
            <a:r>
              <a:rPr b="1" lang="es-ES" sz="1100">
                <a:latin typeface="Arial"/>
                <a:ea typeface="Arial"/>
                <a:cs typeface="Arial"/>
                <a:sym typeface="Arial"/>
              </a:rPr>
              <a:t>A huge systemic problem was set in 1977</a:t>
            </a:r>
            <a:r>
              <a:rPr lang="es-ES" sz="1100">
                <a:latin typeface="Arial"/>
                <a:ea typeface="Arial"/>
                <a:cs typeface="Arial"/>
                <a:sym typeface="Arial"/>
              </a:rPr>
              <a:t>, when the FDA banned women of childbearing potential from early-phase clinical trials. This wasn't just pregnant women—it included single women, women on contraception, essentially any woman who could theoretically become pregnant. This ban lasted until 1993, meaning many drugs still prescribed today were never adequately tested on women.</a:t>
            </a:r>
            <a:endParaRPr sz="1100">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b="1" lang="es-ES" sz="1100">
                <a:latin typeface="Arial"/>
                <a:ea typeface="Arial"/>
                <a:cs typeface="Arial"/>
                <a:sym typeface="Arial"/>
              </a:rPr>
              <a:t>The bias starts even earlier than human trials.</a:t>
            </a:r>
            <a:r>
              <a:rPr lang="es-ES" sz="1100">
                <a:latin typeface="Arial"/>
                <a:ea typeface="Arial"/>
                <a:cs typeface="Arial"/>
                <a:sym typeface="Arial"/>
              </a:rPr>
              <a:t> About 80% of preclinical rodent studies across ten fields of biology were conducted exclusively on male animals. Researchers avoided female animals citing hormonal variability—even though that assumption has since been proven wrong. So the majority of our pharmaceutical pipeline is built largely on male-only data.</a:t>
            </a:r>
            <a:endParaRPr sz="1100">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b="1" lang="es-ES" sz="1100">
                <a:latin typeface="Arial"/>
                <a:ea typeface="Arial"/>
                <a:cs typeface="Arial"/>
                <a:sym typeface="Arial"/>
              </a:rPr>
              <a:t>The consequences are serious.</a:t>
            </a:r>
            <a:r>
              <a:rPr lang="es-ES" sz="1100">
                <a:latin typeface="Arial"/>
                <a:ea typeface="Arial"/>
                <a:cs typeface="Arial"/>
                <a:sym typeface="Arial"/>
              </a:rPr>
              <a:t> Eighty percent of drugs withdrawn from the market were pulled due to side effects in women—because those drugs were tested on male cells and male animal models. Women experience adverse drug reactions at nearly twice the rate of men, not because they're more sensitive, but because dosing was established using male physiology.</a:t>
            </a:r>
            <a:endParaRPr sz="1100">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b="1" lang="es-ES" sz="1100">
                <a:latin typeface="Arial"/>
                <a:ea typeface="Arial"/>
                <a:cs typeface="Arial"/>
                <a:sym typeface="Arial"/>
              </a:rPr>
              <a:t>The funding disparities perpetuate this gap.</a:t>
            </a:r>
            <a:r>
              <a:rPr lang="es-ES" sz="1100">
                <a:latin typeface="Arial"/>
                <a:ea typeface="Arial"/>
                <a:cs typeface="Arial"/>
                <a:sym typeface="Arial"/>
              </a:rPr>
              <a:t> Only 12% of Alzheimer's research focuses on women despite women comprising two-thirds of patients. Between 2019 and 2023, erectile dysfunction startups received $1.24 billion while endometriosis startups received just $44 million—for a condition affecting 10% of women.</a:t>
            </a:r>
            <a:endParaRPr sz="1100">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b="1" lang="es-ES" sz="1100">
                <a:latin typeface="Arial"/>
                <a:ea typeface="Arial"/>
                <a:cs typeface="Arial"/>
                <a:sym typeface="Arial"/>
              </a:rPr>
              <a:t>Now here's the connection to AI.</a:t>
            </a:r>
            <a:r>
              <a:rPr lang="es-ES" sz="1100">
                <a:latin typeface="Arial"/>
                <a:ea typeface="Arial"/>
                <a:cs typeface="Arial"/>
                <a:sym typeface="Arial"/>
              </a:rPr>
              <a:t> Large language models are trained on this male-centric medical literature. When someone asks an LLM about symptoms or treatments, it's drawing from research that systematically underrepresented women. Studies have shown AI diagnostic algorithms can miss nearly twice as many cases in women as in men. We're essentially automating and scaling decades of research bias.</a:t>
            </a:r>
            <a:endParaRPr sz="1100">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b="1" lang="es-ES" sz="1100">
                <a:latin typeface="Arial"/>
                <a:ea typeface="Arial"/>
                <a:cs typeface="Arial"/>
                <a:sym typeface="Arial"/>
              </a:rPr>
              <a:t>And the situation may get worse.</a:t>
            </a:r>
            <a:r>
              <a:rPr lang="es-ES" sz="1100">
                <a:latin typeface="Arial"/>
                <a:ea typeface="Arial"/>
                <a:cs typeface="Arial"/>
                <a:sym typeface="Arial"/>
              </a:rPr>
              <a:t> The Trump administration had proposed cutting NIH funding by 40%—about $18 billion. That was as of last week rejected by congress. However, Federal agencies are still flagging grant applications containing terms like </a:t>
            </a:r>
            <a:r>
              <a:rPr lang="es-ES"/>
              <a:t>“disabled”, “bias”, “equality”, “inequality”, “black”, “women”, “minorities”, and “LGBTQ”</a:t>
            </a:r>
            <a:r>
              <a:rPr lang="es-ES" sz="1100">
                <a:latin typeface="Arial"/>
                <a:ea typeface="Arial"/>
                <a:cs typeface="Arial"/>
                <a:sym typeface="Arial"/>
              </a:rPr>
              <a:t>. At the exact moment we need more women's health research to correct biased AI training data, we're seeing that the fascist-agenda of the current administration is supporting research infrastructure being dismantled."</a:t>
            </a:r>
            <a:endParaRPr>
              <a:latin typeface="Arial"/>
              <a:ea typeface="Arial"/>
              <a:cs typeface="Arial"/>
              <a:sym typeface="Arial"/>
            </a:endParaRPr>
          </a:p>
          <a:p>
            <a:pPr indent="0" lvl="0" marL="0" rtl="0" algn="l">
              <a:lnSpc>
                <a:spcPct val="100000"/>
              </a:lnSpc>
              <a:spcBef>
                <a:spcPts val="1200"/>
              </a:spcBef>
              <a:spcAft>
                <a:spcPts val="0"/>
              </a:spcAft>
              <a:buSzPts val="1400"/>
              <a:buNone/>
            </a:pPr>
            <a:r>
              <a:t/>
            </a:r>
            <a:endParaRPr sz="400"/>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The NIH is the largest funder of medical research in the world. Under the Trump Administration the received a nearly 40% reduction in funding. Additionally, the created a banned word list of around 350 words, words including “disabled”, “bias”, “equality”, “inequality”, “black”, “women”, “minorities”, “LGBTQ”. Which we can assume will have a very negative backlash in terms of research produced. </a:t>
            </a:r>
            <a:endParaRPr/>
          </a:p>
        </p:txBody>
      </p:sp>
      <p:sp>
        <p:nvSpPr>
          <p:cNvPr id="125" name="Google Shape;125;g3b8f49fa9ad_0_78: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6.png"/><Relationship Id="rId4" Type="http://schemas.openxmlformats.org/officeDocument/2006/relationships/image" Target="../media/image20.png"/><Relationship Id="rId11" Type="http://schemas.openxmlformats.org/officeDocument/2006/relationships/image" Target="../media/image12.png"/><Relationship Id="rId10" Type="http://schemas.openxmlformats.org/officeDocument/2006/relationships/image" Target="../media/image9.png"/><Relationship Id="rId9"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4.png"/><Relationship Id="rId7" Type="http://schemas.openxmlformats.org/officeDocument/2006/relationships/image" Target="../media/image8.png"/><Relationship Id="rId8"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12.png"/><Relationship Id="rId13" Type="http://schemas.openxmlformats.org/officeDocument/2006/relationships/image" Target="../media/image18.png"/><Relationship Id="rId12" Type="http://schemas.openxmlformats.org/officeDocument/2006/relationships/image" Target="../media/image19.png"/><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20.png"/><Relationship Id="rId4" Type="http://schemas.openxmlformats.org/officeDocument/2006/relationships/image" Target="../media/image22.jpg"/><Relationship Id="rId9" Type="http://schemas.openxmlformats.org/officeDocument/2006/relationships/image" Target="../media/image9.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1.png"/><Relationship Id="rId8"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10"/>
          <p:cNvSpPr txBox="1"/>
          <p:nvPr>
            <p:ph type="ctrTitle"/>
          </p:nvPr>
        </p:nvSpPr>
        <p:spPr>
          <a:xfrm>
            <a:off x="5547946" y="1714293"/>
            <a:ext cx="6118536" cy="235152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890"/>
              </a:buClr>
              <a:buSzPts val="5200"/>
              <a:buFont typeface="Arial"/>
              <a:buNone/>
              <a:defRPr b="1" sz="5200">
                <a:solidFill>
                  <a:srgbClr val="00489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10"/>
          <p:cNvSpPr txBox="1"/>
          <p:nvPr>
            <p:ph idx="1" type="subTitle"/>
          </p:nvPr>
        </p:nvSpPr>
        <p:spPr>
          <a:xfrm>
            <a:off x="5553017" y="4287396"/>
            <a:ext cx="3165231" cy="1085850"/>
          </a:xfrm>
          <a:prstGeom prst="rect">
            <a:avLst/>
          </a:prstGeom>
          <a:noFill/>
          <a:ln>
            <a:noFill/>
          </a:ln>
        </p:spPr>
        <p:txBody>
          <a:bodyPr anchorCtr="0" anchor="ctr" bIns="45700" lIns="91425" spcFirstLastPara="1" rIns="91425" wrap="square" tIns="45700">
            <a:noAutofit/>
          </a:bodyPr>
          <a:lstStyle>
            <a:lvl1pPr lvl="0" algn="l">
              <a:lnSpc>
                <a:spcPct val="90000"/>
              </a:lnSpc>
              <a:spcBef>
                <a:spcPts val="1000"/>
              </a:spcBef>
              <a:spcAft>
                <a:spcPts val="0"/>
              </a:spcAft>
              <a:buClr>
                <a:schemeClr val="dk1"/>
              </a:buClr>
              <a:buSzPts val="2400"/>
              <a:buNone/>
              <a:defRPr sz="2400">
                <a:solidFill>
                  <a:schemeClr val="dk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 name="Google Shape;15;p10"/>
          <p:cNvSpPr txBox="1"/>
          <p:nvPr>
            <p:ph idx="2" type="body"/>
          </p:nvPr>
        </p:nvSpPr>
        <p:spPr>
          <a:xfrm>
            <a:off x="325968" y="6095686"/>
            <a:ext cx="3255433" cy="48753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n que contiene Patrón de fondo&#10;&#10;El contenido generado por IA puede ser incorrecto." id="16" name="Google Shape;16;p10"/>
          <p:cNvPicPr preferRelativeResize="0"/>
          <p:nvPr/>
        </p:nvPicPr>
        <p:blipFill rotWithShape="1">
          <a:blip r:embed="rId3">
            <a:alphaModFix/>
          </a:blip>
          <a:srcRect b="0" l="0" r="0" t="0"/>
          <a:stretch/>
        </p:blipFill>
        <p:spPr>
          <a:xfrm>
            <a:off x="10794066" y="-996175"/>
            <a:ext cx="1397934" cy="746653"/>
          </a:xfrm>
          <a:prstGeom prst="rect">
            <a:avLst/>
          </a:prstGeom>
          <a:noFill/>
          <a:ln>
            <a:noFill/>
          </a:ln>
        </p:spPr>
      </p:pic>
      <p:pic>
        <p:nvPicPr>
          <p:cNvPr descr="Icono&#10;&#10;El contenido generado por IA puede ser incorrecto." id="17" name="Google Shape;17;p10"/>
          <p:cNvPicPr preferRelativeResize="0"/>
          <p:nvPr/>
        </p:nvPicPr>
        <p:blipFill rotWithShape="1">
          <a:blip r:embed="rId4">
            <a:alphaModFix/>
          </a:blip>
          <a:srcRect b="0" l="0" r="0" t="0"/>
          <a:stretch/>
        </p:blipFill>
        <p:spPr>
          <a:xfrm>
            <a:off x="10496799" y="29878"/>
            <a:ext cx="1557945" cy="1557945"/>
          </a:xfrm>
          <a:prstGeom prst="rect">
            <a:avLst/>
          </a:prstGeom>
          <a:noFill/>
          <a:ln>
            <a:noFill/>
          </a:ln>
        </p:spPr>
      </p:pic>
      <p:pic>
        <p:nvPicPr>
          <p:cNvPr descr="Logotipo&#10;&#10;El contenido generado por IA puede ser incorrecto." id="18" name="Google Shape;18;p10"/>
          <p:cNvPicPr preferRelativeResize="0"/>
          <p:nvPr/>
        </p:nvPicPr>
        <p:blipFill rotWithShape="1">
          <a:blip r:embed="rId5">
            <a:alphaModFix/>
          </a:blip>
          <a:srcRect b="0" l="0" r="0" t="0"/>
          <a:stretch/>
        </p:blipFill>
        <p:spPr>
          <a:xfrm>
            <a:off x="5332571" y="183800"/>
            <a:ext cx="2962322" cy="1250100"/>
          </a:xfrm>
          <a:prstGeom prst="rect">
            <a:avLst/>
          </a:prstGeom>
          <a:noFill/>
          <a:ln>
            <a:noFill/>
          </a:ln>
        </p:spPr>
      </p:pic>
      <p:pic>
        <p:nvPicPr>
          <p:cNvPr id="19" name="Google Shape;19;p10"/>
          <p:cNvPicPr preferRelativeResize="0"/>
          <p:nvPr/>
        </p:nvPicPr>
        <p:blipFill rotWithShape="1">
          <a:blip r:embed="rId6">
            <a:alphaModFix/>
          </a:blip>
          <a:srcRect b="0" l="0" r="0" t="0"/>
          <a:stretch/>
        </p:blipFill>
        <p:spPr>
          <a:xfrm>
            <a:off x="5547946" y="6331346"/>
            <a:ext cx="990404" cy="313369"/>
          </a:xfrm>
          <a:prstGeom prst="rect">
            <a:avLst/>
          </a:prstGeom>
          <a:noFill/>
          <a:ln>
            <a:noFill/>
          </a:ln>
        </p:spPr>
      </p:pic>
      <p:pic>
        <p:nvPicPr>
          <p:cNvPr id="20" name="Google Shape;20;p10"/>
          <p:cNvPicPr preferRelativeResize="0"/>
          <p:nvPr/>
        </p:nvPicPr>
        <p:blipFill rotWithShape="1">
          <a:blip r:embed="rId7">
            <a:alphaModFix/>
          </a:blip>
          <a:srcRect b="21529" l="0" r="0" t="21529"/>
          <a:stretch/>
        </p:blipFill>
        <p:spPr>
          <a:xfrm>
            <a:off x="6559912" y="6236231"/>
            <a:ext cx="1412470" cy="452409"/>
          </a:xfrm>
          <a:prstGeom prst="rect">
            <a:avLst/>
          </a:prstGeom>
          <a:noFill/>
          <a:ln>
            <a:noFill/>
          </a:ln>
        </p:spPr>
      </p:pic>
      <p:sp>
        <p:nvSpPr>
          <p:cNvPr id="21" name="Google Shape;21;p10"/>
          <p:cNvSpPr txBox="1"/>
          <p:nvPr/>
        </p:nvSpPr>
        <p:spPr>
          <a:xfrm>
            <a:off x="5422060" y="5878526"/>
            <a:ext cx="2272032" cy="2312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Arial"/>
                <a:ea typeface="Arial"/>
                <a:cs typeface="Arial"/>
                <a:sym typeface="Arial"/>
              </a:rPr>
              <a:t>BSC AI Factory Partners</a:t>
            </a:r>
            <a:endParaRPr b="0" i="0" sz="1600" u="none" cap="none" strike="noStrike">
              <a:solidFill>
                <a:schemeClr val="dk1"/>
              </a:solidFill>
              <a:latin typeface="Arial"/>
              <a:ea typeface="Arial"/>
              <a:cs typeface="Arial"/>
              <a:sym typeface="Arial"/>
            </a:endParaRPr>
          </a:p>
        </p:txBody>
      </p:sp>
      <p:pic>
        <p:nvPicPr>
          <p:cNvPr descr="Logotipo&#10;&#10;El contenido generado por IA puede ser incorrecto." id="22" name="Google Shape;22;p10"/>
          <p:cNvPicPr preferRelativeResize="0"/>
          <p:nvPr/>
        </p:nvPicPr>
        <p:blipFill rotWithShape="1">
          <a:blip r:embed="rId8">
            <a:alphaModFix/>
          </a:blip>
          <a:srcRect b="0" l="0" r="0" t="0"/>
          <a:stretch/>
        </p:blipFill>
        <p:spPr>
          <a:xfrm>
            <a:off x="8021015" y="6181204"/>
            <a:ext cx="347633" cy="463511"/>
          </a:xfrm>
          <a:prstGeom prst="rect">
            <a:avLst/>
          </a:prstGeom>
          <a:noFill/>
          <a:ln>
            <a:noFill/>
          </a:ln>
        </p:spPr>
      </p:pic>
      <p:pic>
        <p:nvPicPr>
          <p:cNvPr descr="Imagen que contiene dibujo, cerca, luz&#10;&#10;El contenido generado por IA puede ser incorrecto." id="23" name="Google Shape;23;p10"/>
          <p:cNvPicPr preferRelativeResize="0"/>
          <p:nvPr/>
        </p:nvPicPr>
        <p:blipFill rotWithShape="1">
          <a:blip r:embed="rId9">
            <a:alphaModFix/>
          </a:blip>
          <a:srcRect b="0" l="0" r="0" t="0"/>
          <a:stretch/>
        </p:blipFill>
        <p:spPr>
          <a:xfrm>
            <a:off x="8607214" y="6261825"/>
            <a:ext cx="550286" cy="367550"/>
          </a:xfrm>
          <a:prstGeom prst="rect">
            <a:avLst/>
          </a:prstGeom>
          <a:noFill/>
          <a:ln>
            <a:noFill/>
          </a:ln>
        </p:spPr>
      </p:pic>
      <p:sp>
        <p:nvSpPr>
          <p:cNvPr id="24" name="Google Shape;24;p10"/>
          <p:cNvSpPr txBox="1"/>
          <p:nvPr/>
        </p:nvSpPr>
        <p:spPr>
          <a:xfrm>
            <a:off x="9455871" y="5885936"/>
            <a:ext cx="167744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Arial"/>
                <a:ea typeface="Arial"/>
                <a:cs typeface="Arial"/>
                <a:sym typeface="Arial"/>
              </a:rPr>
              <a:t>Affiliated entities</a:t>
            </a:r>
            <a:endParaRPr b="0" i="0" sz="1600" u="none" cap="none" strike="noStrike">
              <a:solidFill>
                <a:schemeClr val="dk1"/>
              </a:solidFill>
              <a:latin typeface="Arial"/>
              <a:ea typeface="Arial"/>
              <a:cs typeface="Arial"/>
              <a:sym typeface="Arial"/>
            </a:endParaRPr>
          </a:p>
        </p:txBody>
      </p:sp>
      <p:cxnSp>
        <p:nvCxnSpPr>
          <p:cNvPr id="25" name="Google Shape;25;p10"/>
          <p:cNvCxnSpPr/>
          <p:nvPr/>
        </p:nvCxnSpPr>
        <p:spPr>
          <a:xfrm rot="10800000">
            <a:off x="9382969" y="5916317"/>
            <a:ext cx="0" cy="728398"/>
          </a:xfrm>
          <a:prstGeom prst="straightConnector1">
            <a:avLst/>
          </a:prstGeom>
          <a:noFill/>
          <a:ln cap="flat" cmpd="sng" w="9525">
            <a:solidFill>
              <a:srgbClr val="8DA9DB"/>
            </a:solidFill>
            <a:prstDash val="solid"/>
            <a:miter lim="800000"/>
            <a:headEnd len="sm" w="sm" type="none"/>
            <a:tailEnd len="sm" w="sm" type="none"/>
          </a:ln>
        </p:spPr>
      </p:cxnSp>
      <p:pic>
        <p:nvPicPr>
          <p:cNvPr descr="Texto&#10;&#10;El contenido generado por IA puede ser incorrecto." id="26" name="Google Shape;26;p10"/>
          <p:cNvPicPr preferRelativeResize="0"/>
          <p:nvPr/>
        </p:nvPicPr>
        <p:blipFill rotWithShape="1">
          <a:blip r:embed="rId10">
            <a:alphaModFix/>
          </a:blip>
          <a:srcRect b="0" l="0" r="0" t="0"/>
          <a:stretch/>
        </p:blipFill>
        <p:spPr>
          <a:xfrm>
            <a:off x="11204153" y="6076817"/>
            <a:ext cx="890255" cy="890255"/>
          </a:xfrm>
          <a:prstGeom prst="rect">
            <a:avLst/>
          </a:prstGeom>
          <a:noFill/>
          <a:ln>
            <a:noFill/>
          </a:ln>
        </p:spPr>
      </p:pic>
      <p:pic>
        <p:nvPicPr>
          <p:cNvPr descr="Texto&#10;&#10;El contenido generado por IA puede ser incorrecto." id="27" name="Google Shape;27;p10"/>
          <p:cNvPicPr preferRelativeResize="0"/>
          <p:nvPr/>
        </p:nvPicPr>
        <p:blipFill rotWithShape="1">
          <a:blip r:embed="rId11">
            <a:alphaModFix/>
          </a:blip>
          <a:srcRect b="0" l="0" r="0" t="0"/>
          <a:stretch/>
        </p:blipFill>
        <p:spPr>
          <a:xfrm>
            <a:off x="9541374" y="6259121"/>
            <a:ext cx="1524250" cy="45781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spTree>
      <p:nvGrpSpPr>
        <p:cNvPr id="28" name="Shape 28"/>
        <p:cNvGrpSpPr/>
        <p:nvPr/>
      </p:nvGrpSpPr>
      <p:grpSpPr>
        <a:xfrm>
          <a:off x="0" y="0"/>
          <a:ext cx="0" cy="0"/>
          <a:chOff x="0" y="0"/>
          <a:chExt cx="0" cy="0"/>
        </a:xfrm>
      </p:grpSpPr>
      <p:sp>
        <p:nvSpPr>
          <p:cNvPr id="29" name="Google Shape;29;p11"/>
          <p:cNvSpPr/>
          <p:nvPr/>
        </p:nvSpPr>
        <p:spPr>
          <a:xfrm>
            <a:off x="0" y="388434"/>
            <a:ext cx="10905977" cy="787351"/>
          </a:xfrm>
          <a:prstGeom prst="rect">
            <a:avLst/>
          </a:prstGeom>
          <a:solidFill>
            <a:srgbClr val="1C3076"/>
          </a:solidFill>
          <a:ln cap="flat" cmpd="sng" w="12700">
            <a:solidFill>
              <a:srgbClr val="2641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11"/>
          <p:cNvSpPr/>
          <p:nvPr/>
        </p:nvSpPr>
        <p:spPr>
          <a:xfrm>
            <a:off x="11014532" y="388433"/>
            <a:ext cx="1177467" cy="787351"/>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11"/>
          <p:cNvSpPr txBox="1"/>
          <p:nvPr>
            <p:ph type="title"/>
          </p:nvPr>
        </p:nvSpPr>
        <p:spPr>
          <a:xfrm>
            <a:off x="1429593" y="542427"/>
            <a:ext cx="9332814"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chemeClr val="lt1"/>
              </a:buClr>
              <a:buSzPts val="2800"/>
              <a:buFont typeface="Arial"/>
              <a:buNone/>
              <a:defRPr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1"/>
          <p:cNvSpPr/>
          <p:nvPr/>
        </p:nvSpPr>
        <p:spPr>
          <a:xfrm>
            <a:off x="1" y="1297409"/>
            <a:ext cx="12192000" cy="4483959"/>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 name="Google Shape;33;p11"/>
          <p:cNvSpPr txBox="1"/>
          <p:nvPr>
            <p:ph idx="1" type="body"/>
          </p:nvPr>
        </p:nvSpPr>
        <p:spPr>
          <a:xfrm>
            <a:off x="1261439" y="1504335"/>
            <a:ext cx="9669122" cy="37312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0" i="0" sz="2000">
                <a:latin typeface="Arial"/>
                <a:ea typeface="Arial"/>
                <a:cs typeface="Arial"/>
                <a:sym typeface="Arial"/>
              </a:defRPr>
            </a:lvl1pPr>
            <a:lvl2pPr indent="-228600" lvl="1" marL="914400" algn="l">
              <a:lnSpc>
                <a:spcPct val="90000"/>
              </a:lnSpc>
              <a:spcBef>
                <a:spcPts val="500"/>
              </a:spcBef>
              <a:spcAft>
                <a:spcPts val="0"/>
              </a:spcAft>
              <a:buClr>
                <a:schemeClr val="dk1"/>
              </a:buClr>
              <a:buSzPts val="1800"/>
              <a:buNone/>
              <a:defRPr b="0" i="0" sz="1800">
                <a:latin typeface="Arial"/>
                <a:ea typeface="Arial"/>
                <a:cs typeface="Arial"/>
                <a:sym typeface="Arial"/>
              </a:defRPr>
            </a:lvl2pPr>
            <a:lvl3pPr indent="-228600" lvl="2" marL="1371600" algn="l">
              <a:lnSpc>
                <a:spcPct val="90000"/>
              </a:lnSpc>
              <a:spcBef>
                <a:spcPts val="500"/>
              </a:spcBef>
              <a:spcAft>
                <a:spcPts val="0"/>
              </a:spcAft>
              <a:buClr>
                <a:schemeClr val="dk1"/>
              </a:buClr>
              <a:buSzPts val="1600"/>
              <a:buNone/>
              <a:defRPr b="0" i="0" sz="1600">
                <a:latin typeface="Arial"/>
                <a:ea typeface="Arial"/>
                <a:cs typeface="Arial"/>
                <a:sym typeface="Arial"/>
              </a:defRPr>
            </a:lvl3pPr>
            <a:lvl4pPr indent="-228600" lvl="3" marL="1828800" algn="l">
              <a:lnSpc>
                <a:spcPct val="90000"/>
              </a:lnSpc>
              <a:spcBef>
                <a:spcPts val="500"/>
              </a:spcBef>
              <a:spcAft>
                <a:spcPts val="0"/>
              </a:spcAft>
              <a:buClr>
                <a:schemeClr val="dk1"/>
              </a:buClr>
              <a:buSzPts val="1600"/>
              <a:buNone/>
              <a:defRPr b="0" i="0" sz="1600">
                <a:latin typeface="Arial"/>
                <a:ea typeface="Arial"/>
                <a:cs typeface="Arial"/>
                <a:sym typeface="Arial"/>
              </a:defRPr>
            </a:lvl4pPr>
            <a:lvl5pPr indent="-228600" lvl="4" marL="2286000" algn="l">
              <a:lnSpc>
                <a:spcPct val="90000"/>
              </a:lnSpc>
              <a:spcBef>
                <a:spcPts val="500"/>
              </a:spcBef>
              <a:spcAft>
                <a:spcPts val="0"/>
              </a:spcAft>
              <a:buClr>
                <a:schemeClr val="dk1"/>
              </a:buClr>
              <a:buSzPts val="1600"/>
              <a:buNone/>
              <a:defRPr b="0" i="0" sz="16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 cover">
  <p:cSld name="Back cover">
    <p:bg>
      <p:bgPr>
        <a:blipFill>
          <a:blip r:embed="rId2">
            <a:alphaModFix/>
          </a:blip>
          <a:stretch>
            <a:fillRect/>
          </a:stretch>
        </a:blipFill>
      </p:bgPr>
    </p:bg>
    <p:spTree>
      <p:nvGrpSpPr>
        <p:cNvPr id="34" name="Shape 34"/>
        <p:cNvGrpSpPr/>
        <p:nvPr/>
      </p:nvGrpSpPr>
      <p:grpSpPr>
        <a:xfrm>
          <a:off x="0" y="0"/>
          <a:ext cx="0" cy="0"/>
          <a:chOff x="0" y="0"/>
          <a:chExt cx="0" cy="0"/>
        </a:xfrm>
      </p:grpSpPr>
      <p:sp>
        <p:nvSpPr>
          <p:cNvPr id="35" name="Google Shape;35;p13"/>
          <p:cNvSpPr txBox="1"/>
          <p:nvPr>
            <p:ph type="ctrTitle"/>
          </p:nvPr>
        </p:nvSpPr>
        <p:spPr>
          <a:xfrm>
            <a:off x="3036732" y="1484754"/>
            <a:ext cx="6118536" cy="1794432"/>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rgbClr val="173A74"/>
              </a:buClr>
              <a:buSzPts val="8000"/>
              <a:buFont typeface="Arial"/>
              <a:buNone/>
              <a:defRPr b="0" i="0" sz="8000">
                <a:solidFill>
                  <a:srgbClr val="173A7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Icono&#10;&#10;El contenido generado por IA puede ser incorrecto." id="36" name="Google Shape;36;p13"/>
          <p:cNvPicPr preferRelativeResize="0"/>
          <p:nvPr/>
        </p:nvPicPr>
        <p:blipFill rotWithShape="1">
          <a:blip r:embed="rId3">
            <a:alphaModFix/>
          </a:blip>
          <a:srcRect b="0" l="0" r="0" t="0"/>
          <a:stretch/>
        </p:blipFill>
        <p:spPr>
          <a:xfrm>
            <a:off x="10496799" y="29878"/>
            <a:ext cx="1557945" cy="1557945"/>
          </a:xfrm>
          <a:prstGeom prst="rect">
            <a:avLst/>
          </a:prstGeom>
          <a:noFill/>
          <a:ln>
            <a:noFill/>
          </a:ln>
        </p:spPr>
      </p:pic>
      <p:sp>
        <p:nvSpPr>
          <p:cNvPr id="37" name="Google Shape;37;p13"/>
          <p:cNvSpPr txBox="1"/>
          <p:nvPr>
            <p:ph idx="1" type="subTitle"/>
          </p:nvPr>
        </p:nvSpPr>
        <p:spPr>
          <a:xfrm>
            <a:off x="4513385" y="3548351"/>
            <a:ext cx="3165231" cy="108585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173A74"/>
              </a:buClr>
              <a:buSzPts val="2400"/>
              <a:buNone/>
              <a:defRPr sz="2400">
                <a:solidFill>
                  <a:srgbClr val="173A74"/>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8" name="Google Shape;38;p13"/>
          <p:cNvSpPr txBox="1"/>
          <p:nvPr/>
        </p:nvSpPr>
        <p:spPr>
          <a:xfrm>
            <a:off x="221786" y="6245288"/>
            <a:ext cx="4956703" cy="566057"/>
          </a:xfrm>
          <a:prstGeom prst="rect">
            <a:avLst/>
          </a:prstGeom>
          <a:noFill/>
          <a:ln>
            <a:noFill/>
          </a:ln>
        </p:spPr>
        <p:txBody>
          <a:bodyPr anchorCtr="0" anchor="t" bIns="45700" lIns="91425" spcFirstLastPara="1" rIns="91425" wrap="square" tIns="45700">
            <a:normAutofit fontScale="47500" lnSpcReduction="20000"/>
          </a:bodyPr>
          <a:lstStyle/>
          <a:p>
            <a:pPr indent="0" lvl="0" marL="0" marR="0" rtl="0" algn="just">
              <a:lnSpc>
                <a:spcPct val="107000"/>
              </a:lnSpc>
              <a:spcBef>
                <a:spcPts val="0"/>
              </a:spcBef>
              <a:spcAft>
                <a:spcPts val="0"/>
              </a:spcAft>
              <a:buClr>
                <a:srgbClr val="173A74"/>
              </a:buClr>
              <a:buSzPct val="100000"/>
              <a:buFont typeface="Arial"/>
              <a:buNone/>
            </a:pPr>
            <a:r>
              <a:rPr b="0" i="0" lang="es-ES" sz="1800" u="none" cap="none" strike="noStrike">
                <a:solidFill>
                  <a:srgbClr val="173A74"/>
                </a:solidFill>
                <a:latin typeface="Arial"/>
                <a:ea typeface="Arial"/>
                <a:cs typeface="Arial"/>
                <a:sym typeface="Arial"/>
              </a:rPr>
              <a:t>This project has received funding from the European High-Performance Computing Joint Undertaking (JU) under grant agreement No 101234399 and Spain, Portugal, Romania and Türkiye. The JU receives support from the European Union’s Horizon Europe Programme. </a:t>
            </a:r>
            <a:endParaRPr b="0" i="0" sz="1800" u="none" cap="none" strike="noStrike">
              <a:solidFill>
                <a:srgbClr val="173A74"/>
              </a:solidFill>
              <a:latin typeface="Arial"/>
              <a:ea typeface="Arial"/>
              <a:cs typeface="Arial"/>
              <a:sym typeface="Arial"/>
            </a:endParaRPr>
          </a:p>
        </p:txBody>
      </p:sp>
      <p:pic>
        <p:nvPicPr>
          <p:cNvPr descr="Imagen que contiene Escala de tiempo&#10;&#10;El contenido generado por IA puede ser incorrecto." id="39" name="Google Shape;39;p13"/>
          <p:cNvPicPr preferRelativeResize="0"/>
          <p:nvPr/>
        </p:nvPicPr>
        <p:blipFill rotWithShape="1">
          <a:blip r:embed="rId4">
            <a:alphaModFix/>
          </a:blip>
          <a:srcRect b="0" l="0" r="0" t="0"/>
          <a:stretch/>
        </p:blipFill>
        <p:spPr>
          <a:xfrm>
            <a:off x="221787" y="5769456"/>
            <a:ext cx="1478682" cy="353777"/>
          </a:xfrm>
          <a:prstGeom prst="rect">
            <a:avLst/>
          </a:prstGeom>
          <a:noFill/>
          <a:ln>
            <a:noFill/>
          </a:ln>
        </p:spPr>
      </p:pic>
      <p:pic>
        <p:nvPicPr>
          <p:cNvPr id="40" name="Google Shape;40;p13"/>
          <p:cNvPicPr preferRelativeResize="0"/>
          <p:nvPr/>
        </p:nvPicPr>
        <p:blipFill rotWithShape="1">
          <a:blip r:embed="rId5">
            <a:alphaModFix/>
          </a:blip>
          <a:srcRect b="0" l="0" r="0" t="0"/>
          <a:stretch/>
        </p:blipFill>
        <p:spPr>
          <a:xfrm>
            <a:off x="5547946" y="6331346"/>
            <a:ext cx="990404" cy="313369"/>
          </a:xfrm>
          <a:prstGeom prst="rect">
            <a:avLst/>
          </a:prstGeom>
          <a:noFill/>
          <a:ln>
            <a:noFill/>
          </a:ln>
        </p:spPr>
      </p:pic>
      <p:pic>
        <p:nvPicPr>
          <p:cNvPr id="41" name="Google Shape;41;p13"/>
          <p:cNvPicPr preferRelativeResize="0"/>
          <p:nvPr/>
        </p:nvPicPr>
        <p:blipFill rotWithShape="1">
          <a:blip r:embed="rId6">
            <a:alphaModFix/>
          </a:blip>
          <a:srcRect b="21529" l="0" r="0" t="21529"/>
          <a:stretch/>
        </p:blipFill>
        <p:spPr>
          <a:xfrm>
            <a:off x="6559912" y="6236231"/>
            <a:ext cx="1412470" cy="452409"/>
          </a:xfrm>
          <a:prstGeom prst="rect">
            <a:avLst/>
          </a:prstGeom>
          <a:noFill/>
          <a:ln>
            <a:noFill/>
          </a:ln>
        </p:spPr>
      </p:pic>
      <p:sp>
        <p:nvSpPr>
          <p:cNvPr id="42" name="Google Shape;42;p13"/>
          <p:cNvSpPr txBox="1"/>
          <p:nvPr/>
        </p:nvSpPr>
        <p:spPr>
          <a:xfrm>
            <a:off x="5422060" y="5878526"/>
            <a:ext cx="2272032"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rgbClr val="004890"/>
                </a:solidFill>
                <a:latin typeface="Arial"/>
                <a:ea typeface="Arial"/>
                <a:cs typeface="Arial"/>
                <a:sym typeface="Arial"/>
              </a:rPr>
              <a:t>BSC AI Factory Partners</a:t>
            </a:r>
            <a:endParaRPr b="0" i="0" sz="1600" u="none" cap="none" strike="noStrike">
              <a:solidFill>
                <a:srgbClr val="004890"/>
              </a:solidFill>
              <a:latin typeface="Arial"/>
              <a:ea typeface="Arial"/>
              <a:cs typeface="Arial"/>
              <a:sym typeface="Arial"/>
            </a:endParaRPr>
          </a:p>
        </p:txBody>
      </p:sp>
      <p:pic>
        <p:nvPicPr>
          <p:cNvPr descr="Logotipo&#10;&#10;El contenido generado por IA puede ser incorrecto." id="43" name="Google Shape;43;p13"/>
          <p:cNvPicPr preferRelativeResize="0"/>
          <p:nvPr/>
        </p:nvPicPr>
        <p:blipFill rotWithShape="1">
          <a:blip r:embed="rId7">
            <a:alphaModFix/>
          </a:blip>
          <a:srcRect b="0" l="0" r="0" t="0"/>
          <a:stretch/>
        </p:blipFill>
        <p:spPr>
          <a:xfrm>
            <a:off x="8021015" y="6181204"/>
            <a:ext cx="347633" cy="463511"/>
          </a:xfrm>
          <a:prstGeom prst="rect">
            <a:avLst/>
          </a:prstGeom>
          <a:noFill/>
          <a:ln>
            <a:noFill/>
          </a:ln>
        </p:spPr>
      </p:pic>
      <p:pic>
        <p:nvPicPr>
          <p:cNvPr descr="Imagen que contiene dibujo, cerca, luz&#10;&#10;El contenido generado por IA puede ser incorrecto." id="44" name="Google Shape;44;p13"/>
          <p:cNvPicPr preferRelativeResize="0"/>
          <p:nvPr/>
        </p:nvPicPr>
        <p:blipFill rotWithShape="1">
          <a:blip r:embed="rId8">
            <a:alphaModFix/>
          </a:blip>
          <a:srcRect b="0" l="0" r="0" t="0"/>
          <a:stretch/>
        </p:blipFill>
        <p:spPr>
          <a:xfrm>
            <a:off x="8607214" y="6261825"/>
            <a:ext cx="550286" cy="367550"/>
          </a:xfrm>
          <a:prstGeom prst="rect">
            <a:avLst/>
          </a:prstGeom>
          <a:noFill/>
          <a:ln>
            <a:noFill/>
          </a:ln>
        </p:spPr>
      </p:pic>
      <p:sp>
        <p:nvSpPr>
          <p:cNvPr id="45" name="Google Shape;45;p13"/>
          <p:cNvSpPr txBox="1"/>
          <p:nvPr/>
        </p:nvSpPr>
        <p:spPr>
          <a:xfrm>
            <a:off x="9455871" y="5885936"/>
            <a:ext cx="167744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rgbClr val="004890"/>
                </a:solidFill>
                <a:latin typeface="Arial"/>
                <a:ea typeface="Arial"/>
                <a:cs typeface="Arial"/>
                <a:sym typeface="Arial"/>
              </a:rPr>
              <a:t>Affiliated entities</a:t>
            </a:r>
            <a:endParaRPr b="0" i="0" sz="1600" u="none" cap="none" strike="noStrike">
              <a:solidFill>
                <a:srgbClr val="004890"/>
              </a:solidFill>
              <a:latin typeface="Arial"/>
              <a:ea typeface="Arial"/>
              <a:cs typeface="Arial"/>
              <a:sym typeface="Arial"/>
            </a:endParaRPr>
          </a:p>
        </p:txBody>
      </p:sp>
      <p:cxnSp>
        <p:nvCxnSpPr>
          <p:cNvPr id="46" name="Google Shape;46;p13"/>
          <p:cNvCxnSpPr/>
          <p:nvPr/>
        </p:nvCxnSpPr>
        <p:spPr>
          <a:xfrm rot="10800000">
            <a:off x="9382969" y="5916317"/>
            <a:ext cx="0" cy="728398"/>
          </a:xfrm>
          <a:prstGeom prst="straightConnector1">
            <a:avLst/>
          </a:prstGeom>
          <a:noFill/>
          <a:ln cap="flat" cmpd="sng" w="9525">
            <a:solidFill>
              <a:srgbClr val="2F5496"/>
            </a:solidFill>
            <a:prstDash val="solid"/>
            <a:miter lim="800000"/>
            <a:headEnd len="sm" w="sm" type="none"/>
            <a:tailEnd len="sm" w="sm" type="none"/>
          </a:ln>
        </p:spPr>
      </p:cxnSp>
      <p:pic>
        <p:nvPicPr>
          <p:cNvPr descr="Texto&#10;&#10;El contenido generado por IA puede ser incorrecto." id="47" name="Google Shape;47;p13"/>
          <p:cNvPicPr preferRelativeResize="0"/>
          <p:nvPr/>
        </p:nvPicPr>
        <p:blipFill rotWithShape="1">
          <a:blip r:embed="rId9">
            <a:alphaModFix/>
          </a:blip>
          <a:srcRect b="0" l="0" r="0" t="0"/>
          <a:stretch/>
        </p:blipFill>
        <p:spPr>
          <a:xfrm>
            <a:off x="11204153" y="6076817"/>
            <a:ext cx="890255" cy="890255"/>
          </a:xfrm>
          <a:prstGeom prst="rect">
            <a:avLst/>
          </a:prstGeom>
          <a:noFill/>
          <a:ln>
            <a:noFill/>
          </a:ln>
        </p:spPr>
      </p:pic>
      <p:pic>
        <p:nvPicPr>
          <p:cNvPr descr="Texto&#10;&#10;El contenido generado por IA puede ser incorrecto." id="48" name="Google Shape;48;p13"/>
          <p:cNvPicPr preferRelativeResize="0"/>
          <p:nvPr/>
        </p:nvPicPr>
        <p:blipFill rotWithShape="1">
          <a:blip r:embed="rId10">
            <a:alphaModFix/>
          </a:blip>
          <a:srcRect b="0" l="0" r="0" t="0"/>
          <a:stretch/>
        </p:blipFill>
        <p:spPr>
          <a:xfrm>
            <a:off x="9541374" y="6259121"/>
            <a:ext cx="1524250" cy="457814"/>
          </a:xfrm>
          <a:prstGeom prst="rect">
            <a:avLst/>
          </a:prstGeom>
          <a:noFill/>
          <a:ln>
            <a:noFill/>
          </a:ln>
        </p:spPr>
      </p:pic>
      <p:pic>
        <p:nvPicPr>
          <p:cNvPr descr="Logotipo&#10;&#10;El contenido generado por IA puede ser incorrecto." id="49" name="Google Shape;49;p13"/>
          <p:cNvPicPr preferRelativeResize="0"/>
          <p:nvPr/>
        </p:nvPicPr>
        <p:blipFill rotWithShape="1">
          <a:blip r:embed="rId11">
            <a:alphaModFix/>
          </a:blip>
          <a:srcRect b="0" l="0" r="0" t="0"/>
          <a:stretch/>
        </p:blipFill>
        <p:spPr>
          <a:xfrm>
            <a:off x="219308" y="183800"/>
            <a:ext cx="2962322" cy="1250100"/>
          </a:xfrm>
          <a:prstGeom prst="rect">
            <a:avLst/>
          </a:prstGeom>
          <a:noFill/>
          <a:ln>
            <a:noFill/>
          </a:ln>
        </p:spPr>
      </p:pic>
      <p:pic>
        <p:nvPicPr>
          <p:cNvPr descr="Imagen de la pantalla de un celular con texto e imagen&#10;&#10;El contenido generado por IA puede ser incorrecto." id="50" name="Google Shape;50;p13"/>
          <p:cNvPicPr preferRelativeResize="0"/>
          <p:nvPr/>
        </p:nvPicPr>
        <p:blipFill rotWithShape="1">
          <a:blip r:embed="rId12">
            <a:alphaModFix/>
          </a:blip>
          <a:srcRect b="0" l="0" r="0" t="0"/>
          <a:stretch/>
        </p:blipFill>
        <p:spPr>
          <a:xfrm>
            <a:off x="219308" y="5205324"/>
            <a:ext cx="2046715" cy="455747"/>
          </a:xfrm>
          <a:prstGeom prst="rect">
            <a:avLst/>
          </a:prstGeom>
          <a:noFill/>
          <a:ln>
            <a:noFill/>
          </a:ln>
        </p:spPr>
      </p:pic>
      <p:sp>
        <p:nvSpPr>
          <p:cNvPr id="51" name="Google Shape;51;p13"/>
          <p:cNvSpPr/>
          <p:nvPr/>
        </p:nvSpPr>
        <p:spPr>
          <a:xfrm>
            <a:off x="3371861" y="5215540"/>
            <a:ext cx="1537727" cy="415802"/>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13"/>
          <p:cNvSpPr/>
          <p:nvPr/>
        </p:nvSpPr>
        <p:spPr>
          <a:xfrm>
            <a:off x="1905655" y="5817801"/>
            <a:ext cx="1280869" cy="327742"/>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Texto&#10;&#10;El contenido generado por IA puede ser incorrecto." id="53" name="Google Shape;53;p13"/>
          <p:cNvPicPr preferRelativeResize="0"/>
          <p:nvPr/>
        </p:nvPicPr>
        <p:blipFill rotWithShape="1">
          <a:blip r:embed="rId13">
            <a:alphaModFix/>
          </a:blip>
          <a:srcRect b="0" l="0" r="0" t="0"/>
          <a:stretch/>
        </p:blipFill>
        <p:spPr>
          <a:xfrm>
            <a:off x="3462248" y="5547988"/>
            <a:ext cx="1537727" cy="86497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change">
  <p:cSld name="Section change">
    <p:bg>
      <p:bgPr>
        <a:blipFill>
          <a:blip r:embed="rId2">
            <a:alphaModFix/>
          </a:blip>
          <a:stretch>
            <a:fillRect/>
          </a:stretch>
        </a:blipFill>
      </p:bgPr>
    </p:bg>
    <p:spTree>
      <p:nvGrpSpPr>
        <p:cNvPr id="54" name="Shape 54"/>
        <p:cNvGrpSpPr/>
        <p:nvPr/>
      </p:nvGrpSpPr>
      <p:grpSpPr>
        <a:xfrm>
          <a:off x="0" y="0"/>
          <a:ext cx="0" cy="0"/>
          <a:chOff x="0" y="0"/>
          <a:chExt cx="0" cy="0"/>
        </a:xfrm>
      </p:grpSpPr>
      <p:sp>
        <p:nvSpPr>
          <p:cNvPr id="55" name="Google Shape;55;p12"/>
          <p:cNvSpPr txBox="1"/>
          <p:nvPr>
            <p:ph type="title"/>
          </p:nvPr>
        </p:nvSpPr>
        <p:spPr>
          <a:xfrm>
            <a:off x="501805" y="511019"/>
            <a:ext cx="6924907" cy="1563108"/>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124484"/>
              </a:buClr>
              <a:buSzPts val="32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2"/>
          <p:cNvSpPr/>
          <p:nvPr/>
        </p:nvSpPr>
        <p:spPr>
          <a:xfrm>
            <a:off x="219669" y="5849196"/>
            <a:ext cx="2149270" cy="874989"/>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124484"/>
              </a:buClr>
              <a:buSzPts val="3200"/>
              <a:buFont typeface="Arial"/>
              <a:buNone/>
              <a:defRPr b="1" i="0" sz="3200" u="none" cap="none" strike="noStrike">
                <a:solidFill>
                  <a:srgbClr val="12448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9"/>
          <p:cNvSpPr txBox="1"/>
          <p:nvPr>
            <p:ph idx="1" type="body"/>
          </p:nvPr>
        </p:nvSpPr>
        <p:spPr>
          <a:xfrm>
            <a:off x="603657" y="1514475"/>
            <a:ext cx="10984685" cy="46624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37.png"/><Relationship Id="rId6"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4.jpg"/></Relationships>
</file>

<file path=ppt/slides/_rels/slide18.xml.rels><?xml version="1.0" encoding="UTF-8" standalone="yes"?><Relationships xmlns="http://schemas.openxmlformats.org/package/2006/relationships"><Relationship Id="rId20" Type="http://schemas.openxmlformats.org/officeDocument/2006/relationships/hyperlink" Target="https://creativecommons.org/licenses/by-nc/4.0/" TargetMode="External"/><Relationship Id="rId11" Type="http://schemas.openxmlformats.org/officeDocument/2006/relationships/hyperlink" Target="https://aclanthology.org/2022.findings-acl.165/" TargetMode="External"/><Relationship Id="rId10" Type="http://schemas.openxmlformats.org/officeDocument/2006/relationships/hyperlink" Target="https://economy.femtechnology.org/" TargetMode="External"/><Relationship Id="rId21" Type="http://schemas.openxmlformats.org/officeDocument/2006/relationships/hyperlink" Target="https://creativecommons.org/licenses/by-nc/4.0/" TargetMode="External"/><Relationship Id="rId13" Type="http://schemas.openxmlformats.org/officeDocument/2006/relationships/hyperlink" Target="https://arxiv.org/abs/2507.11216" TargetMode="External"/><Relationship Id="rId12" Type="http://schemas.openxmlformats.org/officeDocument/2006/relationships/hyperlink" Target="https://aclanthology.org/2022.findings-acl.165/" TargetMode="External"/><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cdn.openai.com/pdf/2cb29276-68cd-4ec6-a5f4-c01c5e7a36e9/OpenAI-AI-as-a-Healthcare-Ally-Jan-2026.pdf" TargetMode="External"/><Relationship Id="rId4" Type="http://schemas.openxmlformats.org/officeDocument/2006/relationships/hyperlink" Target="https://cdn.openai.com/pdf/2cb29276-68cd-4ec6-a5f4-c01c5e7a36e9/OpenAI-AI-as-a-Healthcare-Ally-Jan-2026.pdf" TargetMode="External"/><Relationship Id="rId9" Type="http://schemas.openxmlformats.org/officeDocument/2006/relationships/hyperlink" Target="https://members.loria.fr/KFort/files/fichiers_cours/EthicsAndCL.pdf" TargetMode="External"/><Relationship Id="rId15" Type="http://schemas.openxmlformats.org/officeDocument/2006/relationships/hyperlink" Target="https://doi.org/10.1609/aaai.v38i19.30142" TargetMode="External"/><Relationship Id="rId14" Type="http://schemas.openxmlformats.org/officeDocument/2006/relationships/hyperlink" Target="https://arxiv.org/abs/2507.11216" TargetMode="External"/><Relationship Id="rId17" Type="http://schemas.openxmlformats.org/officeDocument/2006/relationships/hyperlink" Target="https://www.arnoldporter.com/en/perspectives/advisories/2026/01/fda-cuts-red-tape-on-clinical-decision-support-software" TargetMode="External"/><Relationship Id="rId16" Type="http://schemas.openxmlformats.org/officeDocument/2006/relationships/hyperlink" Target="https://www.arnoldporter.com/en/perspectives/advisories/2026/01/fda-cuts-red-tape-on-clinical-decision-support-software" TargetMode="External"/><Relationship Id="rId5" Type="http://schemas.openxmlformats.org/officeDocument/2006/relationships/hyperlink" Target="https://allhealthtech.com/healthbench-by-openai/" TargetMode="External"/><Relationship Id="rId19" Type="http://schemas.openxmlformats.org/officeDocument/2006/relationships/hyperlink" Target="https://www.biospace.com/press-releases/ai-in-healthcare-market-to-hit-usd-701-79-billion-by-2034" TargetMode="External"/><Relationship Id="rId6" Type="http://schemas.openxmlformats.org/officeDocument/2006/relationships/hyperlink" Target="https://quantiphi.com/blog/llms-responsible-ai-4-charting-the-path-to-fair-unbiased-and-responsible-ai/" TargetMode="External"/><Relationship Id="rId18" Type="http://schemas.openxmlformats.org/officeDocument/2006/relationships/hyperlink" Target="https://www.biospace.com/press-releases/ai-in-healthcare-market-to-hit-usd-701-79-billion-by-2034" TargetMode="External"/><Relationship Id="rId7" Type="http://schemas.openxmlformats.org/officeDocument/2006/relationships/hyperlink" Target="https://www.youngurbanproject.com/what-is-an-llm-in-generative-ai/" TargetMode="External"/><Relationship Id="rId8" Type="http://schemas.openxmlformats.org/officeDocument/2006/relationships/hyperlink" Target="https://www.caci.co.uk/insights/the-mitigation-of-unwanted-bias-in-algorithm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7.png"/><Relationship Id="rId4" Type="http://schemas.openxmlformats.org/officeDocument/2006/relationships/image" Target="../media/image30.png"/><Relationship Id="rId5"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5.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hyperlink" Target="http://www.youtube.com/watch?v=pyCLqNgEZao" TargetMode="External"/><Relationship Id="rId6" Type="http://schemas.openxmlformats.org/officeDocument/2006/relationships/image" Target="../media/image2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image" Target="../media/image42.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
          <p:cNvSpPr txBox="1"/>
          <p:nvPr>
            <p:ph type="ctrTitle"/>
          </p:nvPr>
        </p:nvSpPr>
        <p:spPr>
          <a:xfrm>
            <a:off x="5547946" y="1714293"/>
            <a:ext cx="6118536" cy="235152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004890"/>
              </a:buClr>
              <a:buSzPct val="100000"/>
              <a:buFont typeface="Arial"/>
              <a:buNone/>
            </a:pPr>
            <a:r>
              <a:rPr i="1" lang="es-ES" sz="3600"/>
              <a:t>Detection of Bias &amp; Evaluation of LLMs for Medical Q&amp;A</a:t>
            </a:r>
            <a:endParaRPr i="1" sz="3600"/>
          </a:p>
          <a:p>
            <a:pPr indent="0" lvl="0" marL="0" rtl="0" algn="l">
              <a:lnSpc>
                <a:spcPct val="90000"/>
              </a:lnSpc>
              <a:spcBef>
                <a:spcPts val="0"/>
              </a:spcBef>
              <a:spcAft>
                <a:spcPts val="0"/>
              </a:spcAft>
              <a:buClr>
                <a:srgbClr val="004890"/>
              </a:buClr>
              <a:buSzPct val="100000"/>
              <a:buFont typeface="Arial"/>
              <a:buNone/>
            </a:pPr>
            <a:r>
              <a:rPr b="0" lang="es-ES" sz="3600">
                <a:solidFill>
                  <a:srgbClr val="757070"/>
                </a:solidFill>
              </a:rPr>
              <a:t>Sex and Gender Biases in Healthcare AI</a:t>
            </a:r>
            <a:br>
              <a:rPr lang="es-ES" sz="3600">
                <a:solidFill>
                  <a:schemeClr val="lt1"/>
                </a:solidFill>
              </a:rPr>
            </a:br>
            <a:endParaRPr i="1" sz="3600">
              <a:highlight>
                <a:srgbClr val="FFFF00"/>
              </a:highlight>
              <a:latin typeface="Arial"/>
              <a:ea typeface="Arial"/>
              <a:cs typeface="Arial"/>
              <a:sym typeface="Arial"/>
            </a:endParaRPr>
          </a:p>
        </p:txBody>
      </p:sp>
      <p:sp>
        <p:nvSpPr>
          <p:cNvPr id="63" name="Google Shape;63;p1"/>
          <p:cNvSpPr txBox="1"/>
          <p:nvPr>
            <p:ph idx="1" type="subTitle"/>
          </p:nvPr>
        </p:nvSpPr>
        <p:spPr>
          <a:xfrm>
            <a:off x="5547946" y="4141803"/>
            <a:ext cx="6118536" cy="57834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4890"/>
              </a:buClr>
              <a:buSzPts val="1800"/>
              <a:buNone/>
            </a:pPr>
            <a:r>
              <a:rPr b="1" lang="es-ES" sz="1800">
                <a:solidFill>
                  <a:srgbClr val="004890"/>
                </a:solidFill>
              </a:rPr>
              <a:t>Summer Devlin - Social Link Analytics Unit at BSC</a:t>
            </a:r>
            <a:endParaRPr b="1" sz="1800">
              <a:solidFill>
                <a:srgbClr val="004890"/>
              </a:solidFill>
            </a:endParaRPr>
          </a:p>
        </p:txBody>
      </p:sp>
      <p:sp>
        <p:nvSpPr>
          <p:cNvPr id="64" name="Google Shape;64;p1"/>
          <p:cNvSpPr txBox="1"/>
          <p:nvPr>
            <p:ph idx="2" type="body"/>
          </p:nvPr>
        </p:nvSpPr>
        <p:spPr>
          <a:xfrm>
            <a:off x="990293" y="5734211"/>
            <a:ext cx="3255300" cy="4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s-ES"/>
              <a:t>January 2026</a:t>
            </a:r>
            <a:endParaRPr/>
          </a:p>
        </p:txBody>
      </p:sp>
      <p:sp>
        <p:nvSpPr>
          <p:cNvPr id="65" name="Google Shape;65;p1"/>
          <p:cNvSpPr txBox="1"/>
          <p:nvPr/>
        </p:nvSpPr>
        <p:spPr>
          <a:xfrm>
            <a:off x="-9783" y="6400915"/>
            <a:ext cx="52266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1" i="0" lang="es-ES" sz="800" u="none" cap="none" strike="noStrike">
                <a:solidFill>
                  <a:schemeClr val="lt1"/>
                </a:solidFill>
                <a:latin typeface="Arial"/>
                <a:ea typeface="Arial"/>
                <a:cs typeface="Arial"/>
                <a:sym typeface="Arial"/>
              </a:rPr>
              <a:t>© 2025  Barcelona Supercomputing Center - Centro Nacional de Supercomputación. </a:t>
            </a:r>
            <a:endParaRPr b="1" i="0" sz="8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1" i="0" lang="es-ES" sz="800" u="none" cap="none" strike="noStrike">
                <a:solidFill>
                  <a:schemeClr val="lt1"/>
                </a:solidFill>
                <a:latin typeface="Arial"/>
                <a:ea typeface="Arial"/>
                <a:cs typeface="Arial"/>
                <a:sym typeface="Arial"/>
              </a:rPr>
              <a:t>Author: (XXXX). Material licensed under</a:t>
            </a:r>
            <a:r>
              <a:rPr b="1" i="0" lang="es-ES" sz="800" u="none" cap="none" strike="noStrike">
                <a:solidFill>
                  <a:schemeClr val="lt1"/>
                </a:solidFill>
                <a:uFill>
                  <a:noFill/>
                </a:uFill>
                <a:latin typeface="Arial"/>
                <a:ea typeface="Arial"/>
                <a:cs typeface="Arial"/>
                <a:sym typeface="Arial"/>
                <a:hlinkClick r:id="rId3">
                  <a:extLst>
                    <a:ext uri="{A12FA001-AC4F-418D-AE19-62706E023703}">
                      <ahyp:hlinkClr val="tx"/>
                    </a:ext>
                  </a:extLst>
                </a:hlinkClick>
              </a:rPr>
              <a:t> </a:t>
            </a:r>
            <a:r>
              <a:rPr b="1" i="0" lang="es-ES" sz="800" u="sng" cap="none" strike="noStrike">
                <a:solidFill>
                  <a:schemeClr val="lt1"/>
                </a:solidFill>
                <a:latin typeface="Arial"/>
                <a:ea typeface="Arial"/>
                <a:cs typeface="Arial"/>
                <a:sym typeface="Arial"/>
                <a:hlinkClick r:id="rId4">
                  <a:extLst>
                    <a:ext uri="{A12FA001-AC4F-418D-AE19-62706E023703}">
                      <ahyp:hlinkClr val="tx"/>
                    </a:ext>
                  </a:extLst>
                </a:hlinkClick>
              </a:rPr>
              <a:t>CC BY-NC-4.0</a:t>
            </a:r>
            <a:r>
              <a:rPr b="1" i="0" lang="es-ES" sz="800" u="none" cap="none" strike="noStrike">
                <a:solidFill>
                  <a:schemeClr val="lt1"/>
                </a:solidFill>
                <a:latin typeface="Arial"/>
                <a:ea typeface="Arial"/>
                <a:cs typeface="Arial"/>
                <a:sym typeface="Arial"/>
              </a:rPr>
              <a:t>.</a:t>
            </a:r>
            <a:endParaRPr b="0" i="0" sz="800" u="none" cap="none" strike="noStrik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3b8f49fa9ad_0_7"/>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Why LLM Evaluation Matters in Healthcare</a:t>
            </a:r>
            <a:endParaRPr/>
          </a:p>
        </p:txBody>
      </p:sp>
      <p:sp>
        <p:nvSpPr>
          <p:cNvPr id="136" name="Google Shape;136;g3b8f49fa9ad_0_7"/>
          <p:cNvSpPr txBox="1"/>
          <p:nvPr>
            <p:ph idx="1" type="body"/>
          </p:nvPr>
        </p:nvSpPr>
        <p:spPr>
          <a:xfrm>
            <a:off x="1261450" y="1504325"/>
            <a:ext cx="6487200" cy="3731100"/>
          </a:xfrm>
          <a:prstGeom prst="rect">
            <a:avLst/>
          </a:prstGeom>
          <a:noFill/>
          <a:ln>
            <a:noFill/>
          </a:ln>
        </p:spPr>
        <p:txBody>
          <a:bodyPr anchorCtr="0" anchor="t" bIns="45700" lIns="91425" spcFirstLastPara="1" rIns="91425" wrap="square" tIns="45700">
            <a:normAutofit fontScale="92500"/>
          </a:bodyPr>
          <a:lstStyle/>
          <a:p>
            <a:pPr indent="-333375" lvl="0" marL="342900" rtl="0" algn="l">
              <a:lnSpc>
                <a:spcPct val="150000"/>
              </a:lnSpc>
              <a:spcBef>
                <a:spcPts val="0"/>
              </a:spcBef>
              <a:spcAft>
                <a:spcPts val="0"/>
              </a:spcAft>
              <a:buClr>
                <a:schemeClr val="dk1"/>
              </a:buClr>
              <a:buSzPct val="100000"/>
              <a:buChar char="•"/>
            </a:pPr>
            <a:r>
              <a:rPr b="1" lang="es-ES"/>
              <a:t>40M health-related prompts</a:t>
            </a:r>
            <a:r>
              <a:rPr lang="es-ES"/>
              <a:t> daily to ChatGPT (5%)</a:t>
            </a:r>
            <a:endParaRPr/>
          </a:p>
          <a:p>
            <a:pPr indent="-333375" lvl="0" marL="342900" rtl="0" algn="l">
              <a:lnSpc>
                <a:spcPct val="150000"/>
              </a:lnSpc>
              <a:spcBef>
                <a:spcPts val="0"/>
              </a:spcBef>
              <a:spcAft>
                <a:spcPts val="0"/>
              </a:spcAft>
              <a:buSzPct val="100000"/>
              <a:buChar char="•"/>
            </a:pPr>
            <a:r>
              <a:rPr b="1" lang="es-ES"/>
              <a:t>⅔ of US physicians</a:t>
            </a:r>
            <a:r>
              <a:rPr lang="es-ES"/>
              <a:t> have reported using AI for at least 1 use-case</a:t>
            </a:r>
            <a:endParaRPr/>
          </a:p>
          <a:p>
            <a:pPr indent="-333375" lvl="0" marL="342900" rtl="0" algn="l">
              <a:lnSpc>
                <a:spcPct val="150000"/>
              </a:lnSpc>
              <a:spcBef>
                <a:spcPts val="0"/>
              </a:spcBef>
              <a:spcAft>
                <a:spcPts val="0"/>
              </a:spcAft>
              <a:buClr>
                <a:schemeClr val="dk1"/>
              </a:buClr>
              <a:buSzPct val="100000"/>
              <a:buChar char="•"/>
            </a:pPr>
            <a:r>
              <a:rPr lang="es-ES"/>
              <a:t>Gap in Practice</a:t>
            </a:r>
            <a:endParaRPr/>
          </a:p>
          <a:p>
            <a:pPr indent="-346075" lvl="1" marL="914400" rtl="0" algn="l">
              <a:lnSpc>
                <a:spcPct val="150000"/>
              </a:lnSpc>
              <a:spcBef>
                <a:spcPts val="0"/>
              </a:spcBef>
              <a:spcAft>
                <a:spcPts val="0"/>
              </a:spcAft>
              <a:buClr>
                <a:schemeClr val="dk1"/>
              </a:buClr>
              <a:buSzPct val="111111"/>
              <a:buChar char="•"/>
            </a:pPr>
            <a:r>
              <a:rPr lang="es-ES"/>
              <a:t>Most evaluations rely on standardized medical exams</a:t>
            </a:r>
            <a:endParaRPr/>
          </a:p>
          <a:p>
            <a:pPr indent="-346075" lvl="0" marL="457200" rtl="0" algn="l">
              <a:lnSpc>
                <a:spcPct val="150000"/>
              </a:lnSpc>
              <a:spcBef>
                <a:spcPts val="0"/>
              </a:spcBef>
              <a:spcAft>
                <a:spcPts val="0"/>
              </a:spcAft>
              <a:buSzPct val="100000"/>
              <a:buChar char="•"/>
            </a:pPr>
            <a:r>
              <a:rPr lang="es-ES"/>
              <a:t>Why this matters?</a:t>
            </a:r>
            <a:endParaRPr/>
          </a:p>
          <a:p>
            <a:pPr indent="-334327" lvl="1" marL="914400" rtl="0" algn="l">
              <a:lnSpc>
                <a:spcPct val="150000"/>
              </a:lnSpc>
              <a:spcBef>
                <a:spcPts val="0"/>
              </a:spcBef>
              <a:spcAft>
                <a:spcPts val="0"/>
              </a:spcAft>
              <a:buSzPct val="100000"/>
              <a:buChar char="•"/>
            </a:pPr>
            <a:r>
              <a:rPr lang="es-ES"/>
              <a:t>Evaluation is </a:t>
            </a:r>
            <a:r>
              <a:rPr lang="es-ES" u="sng"/>
              <a:t>not reflecting real-world LLM usage!</a:t>
            </a:r>
            <a:endParaRPr u="sng"/>
          </a:p>
          <a:p>
            <a:pPr indent="-334327" lvl="1" marL="914400" rtl="0" algn="l">
              <a:lnSpc>
                <a:spcPct val="150000"/>
              </a:lnSpc>
              <a:spcBef>
                <a:spcPts val="0"/>
              </a:spcBef>
              <a:spcAft>
                <a:spcPts val="0"/>
              </a:spcAft>
              <a:buSzPct val="100000"/>
              <a:buChar char="•"/>
            </a:pPr>
            <a:r>
              <a:rPr lang="es-ES"/>
              <a:t>Biases in training data become </a:t>
            </a:r>
            <a:r>
              <a:rPr lang="es-ES" u="sng"/>
              <a:t>amplified</a:t>
            </a:r>
            <a:r>
              <a:rPr lang="es-ES"/>
              <a:t> in model outputs, affecting clinical decisions</a:t>
            </a:r>
            <a:endParaRPr/>
          </a:p>
        </p:txBody>
      </p:sp>
      <p:sp>
        <p:nvSpPr>
          <p:cNvPr id="137" name="Google Shape;137;g3b8f49fa9ad_0_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pic>
        <p:nvPicPr>
          <p:cNvPr id="138" name="Google Shape;138;g3b8f49fa9ad_0_7"/>
          <p:cNvPicPr preferRelativeResize="0"/>
          <p:nvPr/>
        </p:nvPicPr>
        <p:blipFill rotWithShape="1">
          <a:blip r:embed="rId5">
            <a:alphaModFix/>
          </a:blip>
          <a:srcRect b="0" l="19971" r="21166" t="2276"/>
          <a:stretch/>
        </p:blipFill>
        <p:spPr>
          <a:xfrm>
            <a:off x="8782501" y="1823675"/>
            <a:ext cx="2418375" cy="2248275"/>
          </a:xfrm>
          <a:prstGeom prst="rect">
            <a:avLst/>
          </a:prstGeom>
          <a:noFill/>
          <a:ln>
            <a:noFill/>
          </a:ln>
        </p:spPr>
      </p:pic>
      <p:pic>
        <p:nvPicPr>
          <p:cNvPr id="139" name="Google Shape;139;g3b8f49fa9ad_0_7"/>
          <p:cNvPicPr preferRelativeResize="0"/>
          <p:nvPr/>
        </p:nvPicPr>
        <p:blipFill rotWithShape="1">
          <a:blip r:embed="rId6">
            <a:alphaModFix/>
          </a:blip>
          <a:srcRect b="0" l="0" r="0" t="0"/>
          <a:stretch/>
        </p:blipFill>
        <p:spPr>
          <a:xfrm>
            <a:off x="7465025" y="4274350"/>
            <a:ext cx="4726966" cy="2384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g3b8f49fa9ad_0_15"/>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Medical LLM Benchmarking</a:t>
            </a:r>
            <a:endParaRPr/>
          </a:p>
        </p:txBody>
      </p:sp>
      <p:sp>
        <p:nvSpPr>
          <p:cNvPr id="146" name="Google Shape;146;g3b8f49fa9ad_0_15"/>
          <p:cNvSpPr txBox="1"/>
          <p:nvPr>
            <p:ph idx="1" type="body"/>
          </p:nvPr>
        </p:nvSpPr>
        <p:spPr>
          <a:xfrm>
            <a:off x="1261450" y="1504325"/>
            <a:ext cx="7398900" cy="3942600"/>
          </a:xfrm>
          <a:prstGeom prst="rect">
            <a:avLst/>
          </a:prstGeom>
          <a:noFill/>
          <a:ln>
            <a:noFill/>
          </a:ln>
        </p:spPr>
        <p:txBody>
          <a:bodyPr anchorCtr="0" anchor="t" bIns="45700" lIns="91425" spcFirstLastPara="1" rIns="91425" wrap="square" tIns="45700">
            <a:normAutofit/>
          </a:bodyPr>
          <a:lstStyle/>
          <a:p>
            <a:pPr indent="-355600" lvl="0" marL="457200" marR="0" rtl="0" algn="l">
              <a:lnSpc>
                <a:spcPct val="200000"/>
              </a:lnSpc>
              <a:spcBef>
                <a:spcPts val="1000"/>
              </a:spcBef>
              <a:spcAft>
                <a:spcPts val="0"/>
              </a:spcAft>
              <a:buSzPts val="2000"/>
              <a:buChar char="●"/>
            </a:pPr>
            <a:r>
              <a:rPr lang="es-ES"/>
              <a:t>95.4% of studies prioritize </a:t>
            </a:r>
            <a:r>
              <a:rPr b="1" lang="es-ES" u="sng"/>
              <a:t>accuracy</a:t>
            </a:r>
            <a:r>
              <a:rPr lang="es-ES"/>
              <a:t> - only 15.8% measure fairness, bias, or toxicity </a:t>
            </a:r>
            <a:endParaRPr/>
          </a:p>
          <a:p>
            <a:pPr indent="-355600" lvl="0" marL="457200" marR="0" rtl="0" algn="l">
              <a:lnSpc>
                <a:spcPct val="200000"/>
              </a:lnSpc>
              <a:spcBef>
                <a:spcPts val="0"/>
              </a:spcBef>
              <a:spcAft>
                <a:spcPts val="0"/>
              </a:spcAft>
              <a:buSzPts val="2000"/>
              <a:buChar char="●"/>
            </a:pPr>
            <a:r>
              <a:rPr lang="es-ES"/>
              <a:t>Standard biomedical benchmarks test knowledge:</a:t>
            </a:r>
            <a:endParaRPr/>
          </a:p>
          <a:p>
            <a:pPr indent="-342900" lvl="1" marL="914400" marR="0" rtl="0" algn="l">
              <a:lnSpc>
                <a:spcPct val="200000"/>
              </a:lnSpc>
              <a:spcBef>
                <a:spcPts val="0"/>
              </a:spcBef>
              <a:spcAft>
                <a:spcPts val="0"/>
              </a:spcAft>
              <a:buSzPts val="1800"/>
              <a:buChar char="○"/>
            </a:pPr>
            <a:r>
              <a:rPr b="1" lang="es-ES"/>
              <a:t>MMLU</a:t>
            </a:r>
            <a:r>
              <a:rPr lang="es-ES"/>
              <a:t>: 57 reasoning tasks across clinical/medical topics</a:t>
            </a:r>
            <a:endParaRPr/>
          </a:p>
          <a:p>
            <a:pPr indent="-342900" lvl="1" marL="914400" marR="0" rtl="0" algn="l">
              <a:lnSpc>
                <a:spcPct val="200000"/>
              </a:lnSpc>
              <a:spcBef>
                <a:spcPts val="0"/>
              </a:spcBef>
              <a:spcAft>
                <a:spcPts val="0"/>
              </a:spcAft>
              <a:buSzPts val="1800"/>
              <a:buChar char="○"/>
            </a:pPr>
            <a:r>
              <a:rPr b="1" lang="es-ES"/>
              <a:t>PubMedQA</a:t>
            </a:r>
            <a:r>
              <a:rPr lang="es-ES"/>
              <a:t>: 211k questions with yes/no/maybe answers (majority synthetic)</a:t>
            </a:r>
            <a:endParaRPr/>
          </a:p>
          <a:p>
            <a:pPr indent="-342900" lvl="1" marL="914400" marR="0" rtl="0" algn="l">
              <a:lnSpc>
                <a:spcPct val="200000"/>
              </a:lnSpc>
              <a:spcBef>
                <a:spcPts val="0"/>
              </a:spcBef>
              <a:spcAft>
                <a:spcPts val="0"/>
              </a:spcAft>
              <a:buSzPts val="1800"/>
              <a:buChar char="○"/>
            </a:pPr>
            <a:r>
              <a:rPr b="1" lang="es-ES"/>
              <a:t>MedMCQA</a:t>
            </a:r>
            <a:r>
              <a:rPr lang="es-ES"/>
              <a:t>: 193k questions from Indian medical exams</a:t>
            </a:r>
            <a:endParaRPr/>
          </a:p>
        </p:txBody>
      </p:sp>
      <p:pic>
        <p:nvPicPr>
          <p:cNvPr descr="Hand filling in multiple choice test sheet (Provided by Getty Images)" id="147" name="Google Shape;147;g3b8f49fa9ad_0_15"/>
          <p:cNvPicPr preferRelativeResize="0"/>
          <p:nvPr/>
        </p:nvPicPr>
        <p:blipFill rotWithShape="1">
          <a:blip r:embed="rId3">
            <a:alphaModFix/>
          </a:blip>
          <a:srcRect b="0" l="0" r="0" t="0"/>
          <a:stretch/>
        </p:blipFill>
        <p:spPr>
          <a:xfrm>
            <a:off x="8790550" y="1388525"/>
            <a:ext cx="3401449" cy="408095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g3ba0673f035_0_52"/>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OpenAI HealthBench</a:t>
            </a:r>
            <a:endParaRPr/>
          </a:p>
        </p:txBody>
      </p:sp>
      <p:sp>
        <p:nvSpPr>
          <p:cNvPr id="154" name="Google Shape;154;g3ba0673f035_0_52"/>
          <p:cNvSpPr txBox="1"/>
          <p:nvPr>
            <p:ph idx="1" type="body"/>
          </p:nvPr>
        </p:nvSpPr>
        <p:spPr>
          <a:xfrm>
            <a:off x="1261439" y="1504335"/>
            <a:ext cx="9669000" cy="3731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2000"/>
              <a:buNone/>
            </a:pPr>
            <a:r>
              <a:t/>
            </a:r>
            <a:endParaRPr/>
          </a:p>
        </p:txBody>
      </p:sp>
      <p:pic>
        <p:nvPicPr>
          <p:cNvPr id="155" name="Google Shape;155;g3ba0673f035_0_52"/>
          <p:cNvPicPr preferRelativeResize="0"/>
          <p:nvPr/>
        </p:nvPicPr>
        <p:blipFill rotWithShape="1">
          <a:blip r:embed="rId3">
            <a:alphaModFix/>
          </a:blip>
          <a:srcRect b="0" l="0" r="0" t="0"/>
          <a:stretch/>
        </p:blipFill>
        <p:spPr>
          <a:xfrm>
            <a:off x="1079319" y="1343425"/>
            <a:ext cx="10033370" cy="53145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3b92c26418d_0_14"/>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Sex &amp; Gender Bias Evaluation Sets</a:t>
            </a:r>
            <a:endParaRPr/>
          </a:p>
        </p:txBody>
      </p:sp>
      <p:sp>
        <p:nvSpPr>
          <p:cNvPr id="162" name="Google Shape;162;g3b92c26418d_0_14"/>
          <p:cNvSpPr txBox="1"/>
          <p:nvPr>
            <p:ph idx="1" type="body"/>
          </p:nvPr>
        </p:nvSpPr>
        <p:spPr>
          <a:xfrm>
            <a:off x="1261447" y="1504325"/>
            <a:ext cx="6825300" cy="3731100"/>
          </a:xfrm>
          <a:prstGeom prst="rect">
            <a:avLst/>
          </a:prstGeom>
          <a:noFill/>
          <a:ln>
            <a:noFill/>
          </a:ln>
        </p:spPr>
        <p:txBody>
          <a:bodyPr anchorCtr="0" anchor="ctr" bIns="45700" lIns="91425" spcFirstLastPara="1" rIns="91425" wrap="square" tIns="45700">
            <a:normAutofit fontScale="25000" lnSpcReduction="10000"/>
          </a:bodyPr>
          <a:lstStyle/>
          <a:p>
            <a:pPr indent="-313059" lvl="0" marL="457200" marR="0" rtl="0" algn="l">
              <a:lnSpc>
                <a:spcPct val="200000"/>
              </a:lnSpc>
              <a:spcBef>
                <a:spcPts val="1000"/>
              </a:spcBef>
              <a:spcAft>
                <a:spcPts val="0"/>
              </a:spcAft>
              <a:buSzPct val="100000"/>
              <a:buChar char="●"/>
            </a:pPr>
            <a:r>
              <a:rPr b="1" lang="es-ES" sz="5318"/>
              <a:t>BBQ (Bias Benchmark for QA)</a:t>
            </a:r>
            <a:endParaRPr b="1" sz="5318"/>
          </a:p>
          <a:p>
            <a:pPr indent="-309883" lvl="1" marL="914400" marR="0" rtl="0" algn="l">
              <a:lnSpc>
                <a:spcPct val="200000"/>
              </a:lnSpc>
              <a:spcBef>
                <a:spcPts val="0"/>
              </a:spcBef>
              <a:spcAft>
                <a:spcPts val="0"/>
              </a:spcAft>
              <a:buSzPct val="96239"/>
              <a:buChar char="○"/>
            </a:pPr>
            <a:r>
              <a:rPr lang="es-ES" sz="5318"/>
              <a:t>9 demographic bias categories (U.S. English)</a:t>
            </a:r>
            <a:endParaRPr sz="5318"/>
          </a:p>
          <a:p>
            <a:pPr indent="-313059" lvl="0" marL="457200" marR="0" rtl="0" algn="l">
              <a:lnSpc>
                <a:spcPct val="200000"/>
              </a:lnSpc>
              <a:spcBef>
                <a:spcPts val="0"/>
              </a:spcBef>
              <a:spcAft>
                <a:spcPts val="0"/>
              </a:spcAft>
              <a:buSzPct val="100000"/>
              <a:buChar char="●"/>
            </a:pPr>
            <a:r>
              <a:rPr b="1" lang="es-ES" sz="5318"/>
              <a:t>EsBBQ &amp; CaBBQ (BSC-made)</a:t>
            </a:r>
            <a:endParaRPr b="1" sz="5318"/>
          </a:p>
          <a:p>
            <a:pPr indent="-309883" lvl="1" marL="914400" marR="0" rtl="0" algn="l">
              <a:lnSpc>
                <a:spcPct val="200000"/>
              </a:lnSpc>
              <a:spcBef>
                <a:spcPts val="0"/>
              </a:spcBef>
              <a:spcAft>
                <a:spcPts val="0"/>
              </a:spcAft>
              <a:buSzPct val="96239"/>
              <a:buChar char="○"/>
            </a:pPr>
            <a:r>
              <a:rPr lang="es-ES" sz="5318"/>
              <a:t>Spanish &amp; Catalan QA datasets evaluating bias across 10 categories (gender, age, disability, LGBTQIA, nationality, race/ethnicity, religion, socioeconomic status, physical appearance, Spanish region)</a:t>
            </a:r>
            <a:endParaRPr sz="5318"/>
          </a:p>
          <a:p>
            <a:pPr indent="-313059" lvl="0" marL="457200" marR="0" rtl="0" algn="l">
              <a:lnSpc>
                <a:spcPct val="200000"/>
              </a:lnSpc>
              <a:spcBef>
                <a:spcPts val="0"/>
              </a:spcBef>
              <a:spcAft>
                <a:spcPts val="0"/>
              </a:spcAft>
              <a:buSzPct val="100000"/>
              <a:buChar char="●"/>
            </a:pPr>
            <a:r>
              <a:rPr b="1" lang="es-ES" sz="5318"/>
              <a:t>Social Stigma QA</a:t>
            </a:r>
            <a:endParaRPr b="1" sz="5318"/>
          </a:p>
          <a:p>
            <a:pPr indent="-309883" lvl="1" marL="914400" marR="0" rtl="0" algn="l">
              <a:lnSpc>
                <a:spcPct val="200000"/>
              </a:lnSpc>
              <a:spcBef>
                <a:spcPts val="0"/>
              </a:spcBef>
              <a:spcAft>
                <a:spcPts val="0"/>
              </a:spcAft>
              <a:buSzPct val="96239"/>
              <a:buChar char="○"/>
            </a:pPr>
            <a:r>
              <a:rPr lang="es-ES" sz="5318"/>
              <a:t>~10K prompts testing how LLMs amplify 93 documented U.S. social stigmas</a:t>
            </a:r>
            <a:endParaRPr sz="4418"/>
          </a:p>
          <a:p>
            <a:pPr indent="0" lvl="0" marL="0" rtl="0" algn="l">
              <a:lnSpc>
                <a:spcPct val="115000"/>
              </a:lnSpc>
              <a:spcBef>
                <a:spcPts val="1200"/>
              </a:spcBef>
              <a:spcAft>
                <a:spcPts val="0"/>
              </a:spcAft>
              <a:buSzPts val="2000"/>
              <a:buNone/>
            </a:pPr>
            <a:r>
              <a:t/>
            </a:r>
            <a:endParaRPr b="1" sz="1100"/>
          </a:p>
          <a:p>
            <a:pPr indent="0" lvl="0" marL="0" rtl="0" algn="l">
              <a:lnSpc>
                <a:spcPct val="90000"/>
              </a:lnSpc>
              <a:spcBef>
                <a:spcPts val="1200"/>
              </a:spcBef>
              <a:spcAft>
                <a:spcPts val="0"/>
              </a:spcAft>
              <a:buSzPts val="2000"/>
              <a:buNone/>
            </a:pPr>
            <a:r>
              <a:t/>
            </a:r>
            <a:endParaRPr/>
          </a:p>
        </p:txBody>
      </p:sp>
      <p:pic>
        <p:nvPicPr>
          <p:cNvPr descr="Pop art Head hunting icon isolated on color background. Business target or Employment sign. Human resource and recruitment for business. Vector (Provided by Getty Images)" id="163" name="Google Shape;163;g3b92c26418d_0_14"/>
          <p:cNvPicPr preferRelativeResize="0"/>
          <p:nvPr/>
        </p:nvPicPr>
        <p:blipFill rotWithShape="1">
          <a:blip r:embed="rId3">
            <a:alphaModFix/>
          </a:blip>
          <a:srcRect b="0" l="0" r="0" t="0"/>
          <a:stretch/>
        </p:blipFill>
        <p:spPr>
          <a:xfrm>
            <a:off x="8086700" y="2001775"/>
            <a:ext cx="4105298" cy="27362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8" name="Shape 168"/>
        <p:cNvGrpSpPr/>
        <p:nvPr/>
      </p:nvGrpSpPr>
      <p:grpSpPr>
        <a:xfrm>
          <a:off x="0" y="0"/>
          <a:ext cx="0" cy="0"/>
          <a:chOff x="0" y="0"/>
          <a:chExt cx="0" cy="0"/>
        </a:xfrm>
      </p:grpSpPr>
      <p:sp>
        <p:nvSpPr>
          <p:cNvPr id="169" name="Google Shape;169;g3b92c26418d_0_23"/>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EsBBQ &amp; CaBBQ Dataset Example</a:t>
            </a:r>
            <a:endParaRPr/>
          </a:p>
        </p:txBody>
      </p:sp>
      <p:pic>
        <p:nvPicPr>
          <p:cNvPr id="170" name="Google Shape;170;g3b92c26418d_0_23" title="Screenshot 2026-01-21 at 12.32.13 PM.png"/>
          <p:cNvPicPr preferRelativeResize="0"/>
          <p:nvPr/>
        </p:nvPicPr>
        <p:blipFill rotWithShape="1">
          <a:blip r:embed="rId3">
            <a:alphaModFix/>
          </a:blip>
          <a:srcRect b="0" l="0" r="0" t="0"/>
          <a:stretch/>
        </p:blipFill>
        <p:spPr>
          <a:xfrm>
            <a:off x="3204300" y="1232650"/>
            <a:ext cx="5783376" cy="5420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3b92c26418d_0_30"/>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Risks of LLMs in Biomedical Applications</a:t>
            </a:r>
            <a:endParaRPr/>
          </a:p>
        </p:txBody>
      </p:sp>
      <p:sp>
        <p:nvSpPr>
          <p:cNvPr id="177" name="Google Shape;177;g3b92c26418d_0_30"/>
          <p:cNvSpPr txBox="1"/>
          <p:nvPr>
            <p:ph idx="1" type="body"/>
          </p:nvPr>
        </p:nvSpPr>
        <p:spPr>
          <a:xfrm>
            <a:off x="162200" y="1434250"/>
            <a:ext cx="8401500" cy="4126800"/>
          </a:xfrm>
          <a:prstGeom prst="rect">
            <a:avLst/>
          </a:prstGeom>
          <a:noFill/>
          <a:ln>
            <a:noFill/>
          </a:ln>
        </p:spPr>
        <p:txBody>
          <a:bodyPr anchorCtr="0" anchor="ctr" bIns="45700" lIns="91425" spcFirstLastPara="1" rIns="91425" wrap="square" tIns="45700">
            <a:noAutofit/>
          </a:bodyPr>
          <a:lstStyle/>
          <a:p>
            <a:pPr indent="-334803" lvl="0" marL="457200" rtl="0" algn="l">
              <a:lnSpc>
                <a:spcPct val="200000"/>
              </a:lnSpc>
              <a:spcBef>
                <a:spcPts val="1000"/>
              </a:spcBef>
              <a:spcAft>
                <a:spcPts val="0"/>
              </a:spcAft>
              <a:buSzPts val="1673"/>
              <a:buChar char="●"/>
            </a:pPr>
            <a:r>
              <a:rPr b="1" lang="es-ES" sz="1672"/>
              <a:t>Hallucinations</a:t>
            </a:r>
            <a:r>
              <a:rPr lang="es-ES" sz="1672"/>
              <a:t>: Confident generation of false medical information</a:t>
            </a:r>
            <a:endParaRPr sz="1672"/>
          </a:p>
          <a:p>
            <a:pPr indent="-334803" lvl="0" marL="457200" rtl="0" algn="l">
              <a:lnSpc>
                <a:spcPct val="200000"/>
              </a:lnSpc>
              <a:spcBef>
                <a:spcPts val="0"/>
              </a:spcBef>
              <a:spcAft>
                <a:spcPts val="0"/>
              </a:spcAft>
              <a:buSzPts val="1673"/>
              <a:buChar char="●"/>
            </a:pPr>
            <a:r>
              <a:rPr b="1" lang="es-ES" sz="1672"/>
              <a:t>Training data bias</a:t>
            </a:r>
            <a:r>
              <a:rPr lang="es-ES" sz="1672"/>
              <a:t>: Reflects historical underrepresentation</a:t>
            </a:r>
            <a:endParaRPr sz="1672"/>
          </a:p>
          <a:p>
            <a:pPr indent="-334803" lvl="0" marL="457200" rtl="0" algn="l">
              <a:lnSpc>
                <a:spcPct val="200000"/>
              </a:lnSpc>
              <a:spcBef>
                <a:spcPts val="0"/>
              </a:spcBef>
              <a:spcAft>
                <a:spcPts val="0"/>
              </a:spcAft>
              <a:buSzPts val="1673"/>
              <a:buChar char="●"/>
            </a:pPr>
            <a:r>
              <a:rPr b="1" lang="es-ES" sz="1672"/>
              <a:t>No clinical validation</a:t>
            </a:r>
            <a:r>
              <a:rPr lang="es-ES" sz="1672"/>
              <a:t>: High benchmark scores ≠ safe real-world performance</a:t>
            </a:r>
            <a:endParaRPr sz="1672"/>
          </a:p>
          <a:p>
            <a:pPr indent="-334803" lvl="0" marL="457200" rtl="0" algn="l">
              <a:lnSpc>
                <a:spcPct val="200000"/>
              </a:lnSpc>
              <a:spcBef>
                <a:spcPts val="0"/>
              </a:spcBef>
              <a:spcAft>
                <a:spcPts val="0"/>
              </a:spcAft>
              <a:buSzPts val="1673"/>
              <a:buChar char="●"/>
            </a:pPr>
            <a:r>
              <a:rPr b="1" lang="es-ES" sz="1672"/>
              <a:t>Lack of individualization</a:t>
            </a:r>
            <a:r>
              <a:rPr lang="es-ES" sz="1672"/>
              <a:t>: Cannot account for patient-specific factors </a:t>
            </a:r>
            <a:endParaRPr sz="1672"/>
          </a:p>
          <a:p>
            <a:pPr indent="-334803" lvl="0" marL="457200" rtl="0" algn="l">
              <a:lnSpc>
                <a:spcPct val="200000"/>
              </a:lnSpc>
              <a:spcBef>
                <a:spcPts val="0"/>
              </a:spcBef>
              <a:spcAft>
                <a:spcPts val="0"/>
              </a:spcAft>
              <a:buSzPts val="1673"/>
              <a:buChar char="●"/>
            </a:pPr>
            <a:r>
              <a:rPr b="1" lang="es-ES" sz="1672"/>
              <a:t>Outdated information</a:t>
            </a:r>
            <a:r>
              <a:rPr lang="es-ES" sz="1672"/>
              <a:t>: Training cutoffs miss recent guidelines and drug warnings</a:t>
            </a:r>
            <a:endParaRPr sz="1672"/>
          </a:p>
          <a:p>
            <a:pPr indent="-334803" lvl="0" marL="457200" rtl="0" algn="l">
              <a:lnSpc>
                <a:spcPct val="200000"/>
              </a:lnSpc>
              <a:spcBef>
                <a:spcPts val="0"/>
              </a:spcBef>
              <a:spcAft>
                <a:spcPts val="0"/>
              </a:spcAft>
              <a:buSzPts val="1673"/>
              <a:buChar char="●"/>
            </a:pPr>
            <a:r>
              <a:rPr b="1" lang="es-ES" sz="1672"/>
              <a:t>Liability gaps</a:t>
            </a:r>
            <a:r>
              <a:rPr lang="es-ES" sz="1672"/>
              <a:t>: No clear responsibility when AI-informed decisions cause harm</a:t>
            </a:r>
            <a:endParaRPr sz="1672"/>
          </a:p>
          <a:p>
            <a:pPr indent="0" lvl="0" marL="0" rtl="0" algn="l">
              <a:lnSpc>
                <a:spcPct val="90000"/>
              </a:lnSpc>
              <a:spcBef>
                <a:spcPts val="1000"/>
              </a:spcBef>
              <a:spcAft>
                <a:spcPts val="0"/>
              </a:spcAft>
              <a:buSzPts val="852"/>
              <a:buNone/>
            </a:pPr>
            <a:r>
              <a:t/>
            </a:r>
            <a:endParaRPr sz="1550"/>
          </a:p>
        </p:txBody>
      </p:sp>
      <p:pic>
        <p:nvPicPr>
          <p:cNvPr id="178" name="Google Shape;178;g3b92c26418d_0_30"/>
          <p:cNvPicPr preferRelativeResize="0"/>
          <p:nvPr/>
        </p:nvPicPr>
        <p:blipFill rotWithShape="1">
          <a:blip r:embed="rId3">
            <a:alphaModFix/>
          </a:blip>
          <a:srcRect b="0" l="0" r="0" t="0"/>
          <a:stretch/>
        </p:blipFill>
        <p:spPr>
          <a:xfrm>
            <a:off x="8632050" y="1247050"/>
            <a:ext cx="3371550" cy="4501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3b92c26418d_0_37"/>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The AI Healthcare Race: Industry Landscape</a:t>
            </a:r>
            <a:endParaRPr/>
          </a:p>
        </p:txBody>
      </p:sp>
      <p:sp>
        <p:nvSpPr>
          <p:cNvPr id="185" name="Google Shape;185;g3b92c26418d_0_37"/>
          <p:cNvSpPr txBox="1"/>
          <p:nvPr>
            <p:ph idx="1" type="body"/>
          </p:nvPr>
        </p:nvSpPr>
        <p:spPr>
          <a:xfrm>
            <a:off x="1261450" y="1504325"/>
            <a:ext cx="7058700" cy="4223100"/>
          </a:xfrm>
          <a:prstGeom prst="rect">
            <a:avLst/>
          </a:prstGeom>
          <a:noFill/>
          <a:ln>
            <a:noFill/>
          </a:ln>
        </p:spPr>
        <p:txBody>
          <a:bodyPr anchorCtr="0" anchor="t" bIns="45700" lIns="91425" spcFirstLastPara="1" rIns="91425" wrap="square" tIns="45700">
            <a:normAutofit fontScale="70000"/>
          </a:bodyPr>
          <a:lstStyle/>
          <a:p>
            <a:pPr indent="-314232" lvl="0" marL="457200" rtl="0" algn="l">
              <a:lnSpc>
                <a:spcPct val="200000"/>
              </a:lnSpc>
              <a:spcBef>
                <a:spcPts val="1000"/>
              </a:spcBef>
              <a:spcAft>
                <a:spcPts val="0"/>
              </a:spcAft>
              <a:buSzPct val="100000"/>
              <a:buChar char="●"/>
            </a:pPr>
            <a:r>
              <a:rPr b="1" lang="es-ES" sz="1925"/>
              <a:t>Market explosion:</a:t>
            </a:r>
            <a:r>
              <a:rPr lang="es-ES" sz="1925"/>
              <a:t> $26.7B (2024) → projected $500B+ by 2033</a:t>
            </a:r>
            <a:endParaRPr sz="1925"/>
          </a:p>
          <a:p>
            <a:pPr indent="-314232" lvl="0" marL="457200" rtl="0" algn="l">
              <a:lnSpc>
                <a:spcPct val="200000"/>
              </a:lnSpc>
              <a:spcBef>
                <a:spcPts val="0"/>
              </a:spcBef>
              <a:spcAft>
                <a:spcPts val="0"/>
              </a:spcAft>
              <a:buSzPct val="100000"/>
              <a:buChar char="●"/>
            </a:pPr>
            <a:r>
              <a:rPr b="1" lang="es-ES" sz="1925"/>
              <a:t>OpenAI</a:t>
            </a:r>
            <a:r>
              <a:rPr lang="es-ES" sz="1925"/>
              <a:t>: ChatGPT Health launched Jan 2026—230M users ask health questions weekly</a:t>
            </a:r>
            <a:endParaRPr sz="1925"/>
          </a:p>
          <a:p>
            <a:pPr indent="-314232" lvl="0" marL="457200" rtl="0" algn="l">
              <a:lnSpc>
                <a:spcPct val="200000"/>
              </a:lnSpc>
              <a:spcBef>
                <a:spcPts val="0"/>
              </a:spcBef>
              <a:spcAft>
                <a:spcPts val="0"/>
              </a:spcAft>
              <a:buSzPct val="100000"/>
              <a:buChar char="●"/>
            </a:pPr>
            <a:r>
              <a:rPr b="1" lang="es-ES" sz="1925"/>
              <a:t>Anthropic</a:t>
            </a:r>
            <a:r>
              <a:rPr lang="es-ES" sz="1925"/>
              <a:t>: Claude for Healthcare launched days later</a:t>
            </a:r>
            <a:endParaRPr sz="1925"/>
          </a:p>
          <a:p>
            <a:pPr indent="-314232" lvl="0" marL="457200" rtl="0" algn="l">
              <a:lnSpc>
                <a:spcPct val="200000"/>
              </a:lnSpc>
              <a:spcBef>
                <a:spcPts val="0"/>
              </a:spcBef>
              <a:spcAft>
                <a:spcPts val="0"/>
              </a:spcAft>
              <a:buSzPct val="100000"/>
              <a:buChar char="●"/>
            </a:pPr>
            <a:r>
              <a:rPr b="1" lang="es-ES" sz="1925"/>
              <a:t>2025 funding surge</a:t>
            </a:r>
            <a:r>
              <a:rPr lang="es-ES" sz="1925"/>
              <a:t>: $10.7B invested in AI health startups; 8 healthcare AI unicorns created</a:t>
            </a:r>
            <a:endParaRPr sz="1925"/>
          </a:p>
          <a:p>
            <a:pPr indent="-314232" lvl="0" marL="457200" rtl="0" algn="l">
              <a:lnSpc>
                <a:spcPct val="200000"/>
              </a:lnSpc>
              <a:spcBef>
                <a:spcPts val="0"/>
              </a:spcBef>
              <a:spcAft>
                <a:spcPts val="0"/>
              </a:spcAft>
              <a:buSzPct val="100000"/>
              <a:buChar char="●"/>
            </a:pPr>
            <a:r>
              <a:rPr b="1" lang="es-ES" sz="1925"/>
              <a:t>Regulatory gap</a:t>
            </a:r>
            <a:r>
              <a:rPr lang="es-ES" sz="1925"/>
              <a:t>: FDA easing oversight of AI clinical decision tools—many can bypass review</a:t>
            </a:r>
            <a:endParaRPr sz="1925"/>
          </a:p>
          <a:p>
            <a:pPr indent="-314232" lvl="0" marL="457200" rtl="0" algn="l">
              <a:lnSpc>
                <a:spcPct val="200000"/>
              </a:lnSpc>
              <a:spcBef>
                <a:spcPts val="0"/>
              </a:spcBef>
              <a:spcAft>
                <a:spcPts val="0"/>
              </a:spcAft>
              <a:buSzPct val="100000"/>
              <a:buChar char="●"/>
            </a:pPr>
            <a:r>
              <a:rPr b="1" lang="es-ES" sz="1925"/>
              <a:t>No pre-market testing</a:t>
            </a:r>
            <a:r>
              <a:rPr lang="es-ES" sz="1925"/>
              <a:t> required for bias, equity, or demographic performance</a:t>
            </a:r>
            <a:endParaRPr sz="1925"/>
          </a:p>
          <a:p>
            <a:pPr indent="0" lvl="0" marL="0" rtl="0" algn="l">
              <a:lnSpc>
                <a:spcPct val="90000"/>
              </a:lnSpc>
              <a:spcBef>
                <a:spcPts val="1000"/>
              </a:spcBef>
              <a:spcAft>
                <a:spcPts val="0"/>
              </a:spcAft>
              <a:buSzPct val="142857"/>
              <a:buNone/>
            </a:pPr>
            <a:r>
              <a:t/>
            </a:r>
            <a:endParaRPr/>
          </a:p>
        </p:txBody>
      </p:sp>
      <p:pic>
        <p:nvPicPr>
          <p:cNvPr descr="Rats dressed in business suits running a race Color (Provided by Getty Images)" id="186" name="Google Shape;186;g3b92c26418d_0_37"/>
          <p:cNvPicPr preferRelativeResize="0"/>
          <p:nvPr/>
        </p:nvPicPr>
        <p:blipFill rotWithShape="1">
          <a:blip r:embed="rId3">
            <a:alphaModFix/>
          </a:blip>
          <a:srcRect b="0" l="0" r="0" t="0"/>
          <a:stretch/>
        </p:blipFill>
        <p:spPr>
          <a:xfrm>
            <a:off x="8381749" y="1996550"/>
            <a:ext cx="3810248" cy="23888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g3ba0673f035_0_33"/>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What Should Be Done About This?</a:t>
            </a:r>
            <a:endParaRPr/>
          </a:p>
        </p:txBody>
      </p:sp>
      <p:sp>
        <p:nvSpPr>
          <p:cNvPr id="193" name="Google Shape;193;g3ba0673f035_0_33"/>
          <p:cNvSpPr txBox="1"/>
          <p:nvPr>
            <p:ph idx="1" type="body"/>
          </p:nvPr>
        </p:nvSpPr>
        <p:spPr>
          <a:xfrm>
            <a:off x="1261450" y="1504325"/>
            <a:ext cx="7330800" cy="3731100"/>
          </a:xfrm>
          <a:prstGeom prst="rect">
            <a:avLst/>
          </a:prstGeom>
          <a:noFill/>
          <a:ln>
            <a:noFill/>
          </a:ln>
        </p:spPr>
        <p:txBody>
          <a:bodyPr anchorCtr="0" anchor="t" bIns="45700" lIns="91425" spcFirstLastPara="1" rIns="91425" wrap="square" tIns="45700">
            <a:normAutofit fontScale="85000"/>
          </a:bodyPr>
          <a:lstStyle/>
          <a:p>
            <a:pPr indent="-336550" lvl="0" marL="457200" rtl="0" algn="l">
              <a:lnSpc>
                <a:spcPct val="200000"/>
              </a:lnSpc>
              <a:spcBef>
                <a:spcPts val="1000"/>
              </a:spcBef>
              <a:spcAft>
                <a:spcPts val="0"/>
              </a:spcAft>
              <a:buSzPct val="100000"/>
              <a:buChar char="●"/>
            </a:pPr>
            <a:r>
              <a:rPr lang="es-ES"/>
              <a:t>Diverse teams</a:t>
            </a:r>
            <a:endParaRPr/>
          </a:p>
          <a:p>
            <a:pPr indent="-336550" lvl="0" marL="457200" rtl="0" algn="l">
              <a:lnSpc>
                <a:spcPct val="200000"/>
              </a:lnSpc>
              <a:spcBef>
                <a:spcPts val="0"/>
              </a:spcBef>
              <a:spcAft>
                <a:spcPts val="0"/>
              </a:spcAft>
              <a:buSzPct val="100000"/>
              <a:buChar char="●"/>
            </a:pPr>
            <a:r>
              <a:rPr lang="es-ES"/>
              <a:t>Equitable research funding for Women’s health</a:t>
            </a:r>
            <a:endParaRPr/>
          </a:p>
          <a:p>
            <a:pPr indent="-336550" lvl="0" marL="457200" rtl="0" algn="l">
              <a:lnSpc>
                <a:spcPct val="200000"/>
              </a:lnSpc>
              <a:spcBef>
                <a:spcPts val="0"/>
              </a:spcBef>
              <a:spcAft>
                <a:spcPts val="0"/>
              </a:spcAft>
              <a:buSzPct val="100000"/>
              <a:buChar char="●"/>
            </a:pPr>
            <a:r>
              <a:rPr lang="es-ES"/>
              <a:t>Develop medical bias specific benchmarks</a:t>
            </a:r>
            <a:endParaRPr/>
          </a:p>
          <a:p>
            <a:pPr indent="-336550" lvl="0" marL="457200" rtl="0" algn="l">
              <a:lnSpc>
                <a:spcPct val="200000"/>
              </a:lnSpc>
              <a:spcBef>
                <a:spcPts val="0"/>
              </a:spcBef>
              <a:spcAft>
                <a:spcPts val="0"/>
              </a:spcAft>
              <a:buSzPct val="100000"/>
              <a:buChar char="●"/>
            </a:pPr>
            <a:r>
              <a:rPr lang="es-ES"/>
              <a:t>Require pre-market bias testing for healthcare AI tools</a:t>
            </a:r>
            <a:endParaRPr/>
          </a:p>
          <a:p>
            <a:pPr indent="-336550" lvl="0" marL="457200" rtl="0" algn="l">
              <a:lnSpc>
                <a:spcPct val="200000"/>
              </a:lnSpc>
              <a:spcBef>
                <a:spcPts val="0"/>
              </a:spcBef>
              <a:spcAft>
                <a:spcPts val="0"/>
              </a:spcAft>
              <a:buSzPct val="100000"/>
              <a:buChar char="●"/>
            </a:pPr>
            <a:r>
              <a:rPr lang="es-ES"/>
              <a:t>AI Literacy: Train healthcare providers on AI limitations and biases</a:t>
            </a:r>
            <a:endParaRPr/>
          </a:p>
          <a:p>
            <a:pPr indent="-336550" lvl="0" marL="457200" rtl="0" algn="l">
              <a:lnSpc>
                <a:spcPct val="200000"/>
              </a:lnSpc>
              <a:spcBef>
                <a:spcPts val="0"/>
              </a:spcBef>
              <a:spcAft>
                <a:spcPts val="0"/>
              </a:spcAft>
              <a:buSzPct val="100000"/>
              <a:buChar char="●"/>
            </a:pPr>
            <a:r>
              <a:rPr lang="es-ES"/>
              <a:t>Interdisciplinary collab: clinicians, data scientists, ethicists, patients</a:t>
            </a:r>
            <a:endParaRPr/>
          </a:p>
          <a:p>
            <a:pPr indent="-336550" lvl="0" marL="457200" rtl="0" algn="l">
              <a:lnSpc>
                <a:spcPct val="200000"/>
              </a:lnSpc>
              <a:spcBef>
                <a:spcPts val="0"/>
              </a:spcBef>
              <a:spcAft>
                <a:spcPts val="0"/>
              </a:spcAft>
              <a:buSzPct val="100000"/>
              <a:buChar char="●"/>
            </a:pPr>
            <a:r>
              <a:rPr lang="es-ES"/>
              <a:t>Regulation on industry prioritizing safety over speed-to-market</a:t>
            </a:r>
            <a:endParaRPr/>
          </a:p>
        </p:txBody>
      </p:sp>
      <p:pic>
        <p:nvPicPr>
          <p:cNvPr descr="Diversidad colorida Stock de Foto gratis - Public Domain Pictures" id="194" name="Google Shape;194;g3ba0673f035_0_33"/>
          <p:cNvPicPr preferRelativeResize="0"/>
          <p:nvPr/>
        </p:nvPicPr>
        <p:blipFill rotWithShape="1">
          <a:blip r:embed="rId3">
            <a:alphaModFix/>
          </a:blip>
          <a:srcRect b="0" l="0" r="0" t="0"/>
          <a:stretch/>
        </p:blipFill>
        <p:spPr>
          <a:xfrm>
            <a:off x="8365275" y="1992449"/>
            <a:ext cx="3826725" cy="25511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6"/>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References</a:t>
            </a:r>
            <a:endParaRPr/>
          </a:p>
        </p:txBody>
      </p:sp>
      <p:sp>
        <p:nvSpPr>
          <p:cNvPr id="200" name="Google Shape;200;p6"/>
          <p:cNvSpPr txBox="1"/>
          <p:nvPr>
            <p:ph idx="1" type="body"/>
          </p:nvPr>
        </p:nvSpPr>
        <p:spPr>
          <a:xfrm>
            <a:off x="451200" y="1381075"/>
            <a:ext cx="11740800" cy="4653600"/>
          </a:xfrm>
          <a:prstGeom prst="rect">
            <a:avLst/>
          </a:prstGeom>
          <a:noFill/>
          <a:ln>
            <a:noFill/>
          </a:ln>
        </p:spPr>
        <p:txBody>
          <a:bodyPr anchorCtr="0" anchor="t" bIns="45700" lIns="91425" spcFirstLastPara="1" rIns="91425" wrap="square" tIns="45700">
            <a:normAutofit fontScale="47500" lnSpcReduction="10000"/>
          </a:bodyPr>
          <a:lstStyle/>
          <a:p>
            <a:pPr indent="0" lvl="0" marL="0" rtl="0" algn="l">
              <a:lnSpc>
                <a:spcPct val="150000"/>
              </a:lnSpc>
              <a:spcBef>
                <a:spcPts val="0"/>
              </a:spcBef>
              <a:spcAft>
                <a:spcPts val="0"/>
              </a:spcAft>
              <a:buSzPct val="209479"/>
              <a:buNone/>
            </a:pPr>
            <a:r>
              <a:rPr lang="es-ES" sz="2010"/>
              <a:t>[1] Bedi S, Liu Y, Orr-Ewing L, et al. </a:t>
            </a:r>
            <a:r>
              <a:rPr i="1" lang="es-ES" sz="2010"/>
              <a:t>Testing and Evaluation of Health Care Applications of Large Language Models: A Systematic Review.</a:t>
            </a:r>
            <a:r>
              <a:rPr lang="es-ES" sz="2010"/>
              <a:t> JAMA. 2025;333(4):319–328. doi:10.1001/jama.2024.21700</a:t>
            </a:r>
            <a:endParaRPr sz="2010"/>
          </a:p>
          <a:p>
            <a:pPr indent="0" lvl="0" marL="0" rtl="0" algn="l">
              <a:lnSpc>
                <a:spcPct val="150000"/>
              </a:lnSpc>
              <a:spcBef>
                <a:spcPts val="0"/>
              </a:spcBef>
              <a:spcAft>
                <a:spcPts val="0"/>
              </a:spcAft>
              <a:buSzPct val="209479"/>
              <a:buNone/>
            </a:pPr>
            <a:r>
              <a:rPr lang="es-ES" sz="2010"/>
              <a:t>[2] Bolukbasi, T., Chang, K. W., Zou, J. Y., Saligrama, V., &amp; Kalai, A. T. (2016). </a:t>
            </a:r>
            <a:r>
              <a:rPr i="1" lang="es-ES" sz="2010"/>
              <a:t>Man is to computer programmer as woman is to homemaker? debiasing word embeddings.</a:t>
            </a:r>
            <a:r>
              <a:rPr lang="es-ES" sz="2010"/>
              <a:t> Advances in neural information processing systems, 29.</a:t>
            </a:r>
            <a:endParaRPr sz="2010"/>
          </a:p>
          <a:p>
            <a:pPr indent="0" lvl="0" marL="0" rtl="0" algn="l">
              <a:lnSpc>
                <a:spcPct val="150000"/>
              </a:lnSpc>
              <a:spcBef>
                <a:spcPts val="0"/>
              </a:spcBef>
              <a:spcAft>
                <a:spcPts val="0"/>
              </a:spcAft>
              <a:buSzPct val="209479"/>
              <a:buNone/>
            </a:pPr>
            <a:r>
              <a:rPr lang="es-ES" sz="2010"/>
              <a:t>[3] OpenAI. (2026, January).</a:t>
            </a:r>
            <a:r>
              <a:rPr i="1" lang="es-ES" sz="2010"/>
              <a:t> AI as a healthcare ally: How Americans are navigating the system with ChatGPT.</a:t>
            </a:r>
            <a:r>
              <a:rPr i="1" lang="es-ES" sz="2010">
                <a:solidFill>
                  <a:schemeClr val="hlink"/>
                </a:solidFill>
                <a:uFill>
                  <a:noFill/>
                </a:uFill>
                <a:hlinkClick r:id="rId3"/>
              </a:rPr>
              <a:t> </a:t>
            </a:r>
            <a:r>
              <a:rPr lang="es-ES" sz="2010">
                <a:solidFill>
                  <a:schemeClr val="hlink"/>
                </a:solidFill>
                <a:uFill>
                  <a:noFill/>
                </a:uFill>
                <a:hlinkClick r:id="rId4"/>
              </a:rPr>
              <a:t>https://cdn.openai.com/pdf/2cb29276-68cd-4ec6-a5f4-c01c5e7a36e9/OpenAI-AI-as-a-Healthcare-Ally-Jan-2026.pdf</a:t>
            </a:r>
            <a:endParaRPr sz="2010"/>
          </a:p>
          <a:p>
            <a:pPr indent="0" lvl="0" marL="0" rtl="0" algn="l">
              <a:lnSpc>
                <a:spcPct val="150000"/>
              </a:lnSpc>
              <a:spcBef>
                <a:spcPts val="0"/>
              </a:spcBef>
              <a:spcAft>
                <a:spcPts val="0"/>
              </a:spcAft>
              <a:buSzPct val="209479"/>
              <a:buNone/>
            </a:pPr>
            <a:r>
              <a:rPr lang="es-ES" sz="2010"/>
              <a:t>[4] Sohail, A., &amp; All Health Tech Team. (2025, June 19). </a:t>
            </a:r>
            <a:r>
              <a:rPr i="1" lang="es-ES" sz="2010"/>
              <a:t>Is OpenAI's HealthBench setting a new standard for healthcare AI?</a:t>
            </a:r>
            <a:r>
              <a:rPr lang="es-ES" sz="2010"/>
              <a:t> All Health Tech.</a:t>
            </a:r>
            <a:r>
              <a:rPr lang="es-ES" sz="2010">
                <a:solidFill>
                  <a:schemeClr val="hlink"/>
                </a:solidFill>
                <a:uFill>
                  <a:noFill/>
                </a:uFill>
                <a:hlinkClick r:id="rId5"/>
              </a:rPr>
              <a:t> https://allhealthtech.com/healthbench-by-openai/</a:t>
            </a:r>
            <a:endParaRPr sz="2010"/>
          </a:p>
          <a:p>
            <a:pPr indent="0" lvl="0" marL="0" rtl="0" algn="l">
              <a:lnSpc>
                <a:spcPct val="150000"/>
              </a:lnSpc>
              <a:spcBef>
                <a:spcPts val="0"/>
              </a:spcBef>
              <a:spcAft>
                <a:spcPts val="0"/>
              </a:spcAft>
              <a:buSzPct val="209479"/>
              <a:buNone/>
            </a:pPr>
            <a:r>
              <a:rPr lang="es-ES" sz="2010"/>
              <a:t>[5] Quantiphi. (n.d.). </a:t>
            </a:r>
            <a:r>
              <a:rPr i="1" lang="es-ES" sz="2010"/>
              <a:t>LLMs &amp; Responsible AI #4: Charting the path to fair, unbiased, and responsible AI.</a:t>
            </a:r>
            <a:r>
              <a:rPr lang="es-ES" sz="2010">
                <a:solidFill>
                  <a:schemeClr val="hlink"/>
                </a:solidFill>
                <a:uFill>
                  <a:noFill/>
                </a:uFill>
                <a:hlinkClick r:id="rId6"/>
              </a:rPr>
              <a:t> https://quantiphi.com/blog/llms-responsible-ai-4-charting-the-path-to-fair-unbiased-and-responsible-ai/</a:t>
            </a:r>
            <a:endParaRPr sz="2010"/>
          </a:p>
          <a:p>
            <a:pPr indent="0" lvl="0" marL="0" rtl="0" algn="l">
              <a:lnSpc>
                <a:spcPct val="150000"/>
              </a:lnSpc>
              <a:spcBef>
                <a:spcPts val="0"/>
              </a:spcBef>
              <a:spcAft>
                <a:spcPts val="0"/>
              </a:spcAft>
              <a:buSzPct val="209479"/>
              <a:buNone/>
            </a:pPr>
            <a:r>
              <a:rPr lang="es-ES" sz="2010"/>
              <a:t>[6] Sharma, A. (2025, January 27). </a:t>
            </a:r>
            <a:r>
              <a:rPr i="1" lang="es-ES" sz="2010"/>
              <a:t>What is an LLM in generative AI? The ultimate guide. </a:t>
            </a:r>
            <a:r>
              <a:rPr lang="es-ES" sz="2010"/>
              <a:t>Young Urban Project.</a:t>
            </a:r>
            <a:r>
              <a:rPr lang="es-ES" sz="2010">
                <a:solidFill>
                  <a:schemeClr val="hlink"/>
                </a:solidFill>
                <a:uFill>
                  <a:noFill/>
                </a:uFill>
                <a:hlinkClick r:id="rId7"/>
              </a:rPr>
              <a:t> https://www.youngurbanproject.com/what-is-an-llm-in-generative-ai/</a:t>
            </a:r>
            <a:endParaRPr sz="2010"/>
          </a:p>
          <a:p>
            <a:pPr indent="0" lvl="0" marL="0" rtl="0" algn="l">
              <a:lnSpc>
                <a:spcPct val="150000"/>
              </a:lnSpc>
              <a:spcBef>
                <a:spcPts val="0"/>
              </a:spcBef>
              <a:spcAft>
                <a:spcPts val="0"/>
              </a:spcAft>
              <a:buSzPct val="209479"/>
              <a:buNone/>
            </a:pPr>
            <a:r>
              <a:rPr lang="es-ES" sz="2010"/>
              <a:t>[7] Limbu, S. (2021, January 14)</a:t>
            </a:r>
            <a:r>
              <a:rPr i="1" lang="es-ES" sz="2010"/>
              <a:t>. The mitigation of unwanted bias in algorithms. CACI</a:t>
            </a:r>
            <a:r>
              <a:rPr lang="es-ES" sz="2010"/>
              <a:t>. </a:t>
            </a:r>
            <a:r>
              <a:rPr lang="es-ES" sz="2010">
                <a:solidFill>
                  <a:schemeClr val="hlink"/>
                </a:solidFill>
                <a:uFill>
                  <a:noFill/>
                </a:uFill>
                <a:hlinkClick r:id="rId8"/>
              </a:rPr>
              <a:t>https://www.caci.co.uk/insights/the-mitigation-of-unwanted-bias-in-algorithms/</a:t>
            </a:r>
            <a:endParaRPr sz="2010"/>
          </a:p>
          <a:p>
            <a:pPr indent="0" lvl="0" marL="0" rtl="0" algn="l">
              <a:lnSpc>
                <a:spcPct val="150000"/>
              </a:lnSpc>
              <a:spcBef>
                <a:spcPts val="0"/>
              </a:spcBef>
              <a:spcAft>
                <a:spcPts val="0"/>
              </a:spcAft>
              <a:buSzPct val="209479"/>
              <a:buNone/>
            </a:pPr>
            <a:r>
              <a:rPr lang="es-ES" sz="2010"/>
              <a:t>[8]</a:t>
            </a:r>
            <a:r>
              <a:rPr i="1" lang="es-ES" sz="2010"/>
              <a:t> </a:t>
            </a:r>
            <a:r>
              <a:rPr lang="es-ES" sz="2010"/>
              <a:t>Maximiliano. (2014, December 22)</a:t>
            </a:r>
            <a:r>
              <a:rPr i="1" lang="es-ES" sz="2010"/>
              <a:t>. Voice activated elevator - Parodia al acento escocés - Subtitulado [Video].</a:t>
            </a:r>
            <a:r>
              <a:rPr lang="es-ES" sz="2010"/>
              <a:t> YouTube. https://www.youtube.com/watch?v=pyCLqNgEZao</a:t>
            </a:r>
            <a:endParaRPr sz="2010"/>
          </a:p>
          <a:p>
            <a:pPr indent="0" lvl="0" marL="0" rtl="0" algn="l">
              <a:lnSpc>
                <a:spcPct val="150000"/>
              </a:lnSpc>
              <a:spcBef>
                <a:spcPts val="0"/>
              </a:spcBef>
              <a:spcAft>
                <a:spcPts val="0"/>
              </a:spcAft>
              <a:buSzPct val="209479"/>
              <a:buNone/>
            </a:pPr>
            <a:r>
              <a:rPr lang="es-ES" sz="2010"/>
              <a:t>[9] Fort, K. (2021, October 8).</a:t>
            </a:r>
            <a:r>
              <a:rPr i="1" lang="es-ES" sz="2010"/>
              <a:t> Ethics and natural language processing (NLP) </a:t>
            </a:r>
            <a:r>
              <a:rPr lang="es-ES" sz="2010"/>
              <a:t>[PowerPoint slides]. DiLCO.</a:t>
            </a:r>
            <a:r>
              <a:rPr lang="es-ES" sz="2010">
                <a:solidFill>
                  <a:schemeClr val="hlink"/>
                </a:solidFill>
                <a:uFill>
                  <a:noFill/>
                </a:uFill>
                <a:hlinkClick r:id="rId9"/>
              </a:rPr>
              <a:t> https://members.loria.fr/KFort/files/fichiers_cours/EthicsAndCL.pdf</a:t>
            </a:r>
            <a:endParaRPr sz="2010"/>
          </a:p>
          <a:p>
            <a:pPr indent="0" lvl="0" marL="0" rtl="0" algn="l">
              <a:lnSpc>
                <a:spcPct val="150000"/>
              </a:lnSpc>
              <a:spcBef>
                <a:spcPts val="0"/>
              </a:spcBef>
              <a:spcAft>
                <a:spcPts val="0"/>
              </a:spcAft>
              <a:buSzPct val="209479"/>
              <a:buNone/>
            </a:pPr>
            <a:r>
              <a:rPr lang="es-ES" sz="2010"/>
              <a:t>[10] Kraft, O. (2026). </a:t>
            </a:r>
            <a:r>
              <a:rPr i="1" lang="es-ES" sz="2010"/>
              <a:t>The price of invisibility: Why fixing women's health is the fastest route to reducing healthcare spend.</a:t>
            </a:r>
            <a:r>
              <a:rPr lang="es-ES" sz="2010"/>
              <a:t> FemTechnology.</a:t>
            </a:r>
            <a:r>
              <a:rPr lang="es-ES" sz="2010">
                <a:solidFill>
                  <a:schemeClr val="hlink"/>
                </a:solidFill>
                <a:uFill>
                  <a:noFill/>
                </a:uFill>
                <a:hlinkClick r:id="rId10"/>
              </a:rPr>
              <a:t> https://economy.femtechnology.org/</a:t>
            </a:r>
            <a:endParaRPr sz="2010"/>
          </a:p>
          <a:p>
            <a:pPr indent="0" lvl="0" marL="0" rtl="0" algn="l">
              <a:lnSpc>
                <a:spcPct val="150000"/>
              </a:lnSpc>
              <a:spcBef>
                <a:spcPts val="0"/>
              </a:spcBef>
              <a:spcAft>
                <a:spcPts val="0"/>
              </a:spcAft>
              <a:buSzPct val="209479"/>
              <a:buNone/>
            </a:pPr>
            <a:r>
              <a:rPr lang="es-ES" sz="2010"/>
              <a:t>[11] Parrish, A., Chen, A., Nangia, N., Padmakumar, V., Phang, J., Thompson, J., Htut, P. M., &amp; Bowman, S. R. (2022). BBQ: A hand-built bias benchmark for question answering. In </a:t>
            </a:r>
            <a:r>
              <a:rPr i="1" lang="es-ES" sz="2010"/>
              <a:t>Findings of the Association for Computational Linguistics: ACL 2022</a:t>
            </a:r>
            <a:r>
              <a:rPr lang="es-ES" sz="2010"/>
              <a:t> (pp. 2086–2105). Association for Computational Linguistics.</a:t>
            </a:r>
            <a:r>
              <a:rPr lang="es-ES" sz="2010">
                <a:solidFill>
                  <a:schemeClr val="hlink"/>
                </a:solidFill>
                <a:uFill>
                  <a:noFill/>
                </a:uFill>
                <a:hlinkClick r:id="rId11"/>
              </a:rPr>
              <a:t> </a:t>
            </a:r>
            <a:r>
              <a:rPr lang="es-ES" sz="2010" u="sng">
                <a:solidFill>
                  <a:schemeClr val="hlink"/>
                </a:solidFill>
                <a:hlinkClick r:id="rId12"/>
              </a:rPr>
              <a:t>https://aclanthology.org/2022.findings-acl.165/</a:t>
            </a:r>
            <a:endParaRPr sz="2010"/>
          </a:p>
          <a:p>
            <a:pPr indent="0" lvl="0" marL="0" rtl="0" algn="l">
              <a:lnSpc>
                <a:spcPct val="150000"/>
              </a:lnSpc>
              <a:spcBef>
                <a:spcPts val="0"/>
              </a:spcBef>
              <a:spcAft>
                <a:spcPts val="0"/>
              </a:spcAft>
              <a:buSzPct val="209479"/>
              <a:buNone/>
            </a:pPr>
            <a:r>
              <a:rPr lang="es-ES" sz="2010"/>
              <a:t>[12] Ruiz-Fernández, V., Mina, M., Falcão, J., Vasquez-Reina, L., Sallés, A., Gonzalez-Agirre, A., &amp; Perez-de-Viñaspre, O. (2025). </a:t>
            </a:r>
            <a:r>
              <a:rPr i="1" lang="es-ES" sz="2010"/>
              <a:t>EsBBQ and CaBBQ: The Spanish and Catalan bias benchmarks for question answering</a:t>
            </a:r>
            <a:r>
              <a:rPr lang="es-ES" sz="2010"/>
              <a:t>. arXiv.</a:t>
            </a:r>
            <a:r>
              <a:rPr lang="es-ES" sz="2010">
                <a:solidFill>
                  <a:schemeClr val="hlink"/>
                </a:solidFill>
                <a:uFill>
                  <a:noFill/>
                </a:uFill>
                <a:hlinkClick r:id="rId13"/>
              </a:rPr>
              <a:t> </a:t>
            </a:r>
            <a:r>
              <a:rPr lang="es-ES" sz="2010" u="sng">
                <a:solidFill>
                  <a:schemeClr val="hlink"/>
                </a:solidFill>
                <a:hlinkClick r:id="rId14"/>
              </a:rPr>
              <a:t>https://arxiv.org/abs/2507.11216</a:t>
            </a:r>
            <a:endParaRPr sz="2010"/>
          </a:p>
          <a:p>
            <a:pPr indent="0" lvl="0" marL="0" rtl="0" algn="l">
              <a:lnSpc>
                <a:spcPct val="150000"/>
              </a:lnSpc>
              <a:spcBef>
                <a:spcPts val="0"/>
              </a:spcBef>
              <a:spcAft>
                <a:spcPts val="0"/>
              </a:spcAft>
              <a:buSzPct val="209479"/>
              <a:buNone/>
            </a:pPr>
            <a:r>
              <a:rPr lang="es-ES" sz="2010"/>
              <a:t>[13] Nagireddy, M., Chiazor, L., Singh, M., &amp; Baldini, I. (2024). </a:t>
            </a:r>
            <a:r>
              <a:rPr i="1" lang="es-ES" sz="2010"/>
              <a:t>SocialStigmaQA: A Benchmark to Uncover Stigma Amplification in Generative Language Models. </a:t>
            </a:r>
            <a:r>
              <a:rPr lang="es-ES" sz="2010"/>
              <a:t>Proceedings of the AAAI Conference on Artificial Intelligence, 38(19), 21454-21462. </a:t>
            </a:r>
            <a:r>
              <a:rPr lang="es-ES" sz="2010" u="sng">
                <a:solidFill>
                  <a:schemeClr val="hlink"/>
                </a:solidFill>
                <a:hlinkClick r:id="rId15"/>
              </a:rPr>
              <a:t>https://doi.org/10.1609/aaai.v38i19.30142</a:t>
            </a:r>
            <a:endParaRPr sz="2010"/>
          </a:p>
          <a:p>
            <a:pPr indent="0" lvl="0" marL="0" rtl="0" algn="l">
              <a:lnSpc>
                <a:spcPct val="150000"/>
              </a:lnSpc>
              <a:spcBef>
                <a:spcPts val="0"/>
              </a:spcBef>
              <a:spcAft>
                <a:spcPts val="0"/>
              </a:spcAft>
              <a:buSzPct val="209479"/>
              <a:buNone/>
            </a:pPr>
            <a:r>
              <a:rPr lang="es-ES" sz="2010"/>
              <a:t>[14] Habtemariam, A., Desjardins, P. R., Temkin, E., Davar, M. V., Kracov, D. A., Dennis, C. W., &amp; Trinh, J. (2026, January 21). </a:t>
            </a:r>
            <a:r>
              <a:rPr i="1" lang="es-ES" sz="2010"/>
              <a:t>FDA "cuts red tape" on clinical decision support software and wearable products for general wellness</a:t>
            </a:r>
            <a:r>
              <a:rPr lang="es-ES" sz="2010"/>
              <a:t>. Arnold &amp; Porter.</a:t>
            </a:r>
            <a:r>
              <a:rPr lang="es-ES" sz="2010">
                <a:solidFill>
                  <a:schemeClr val="hlink"/>
                </a:solidFill>
                <a:uFill>
                  <a:noFill/>
                </a:uFill>
                <a:hlinkClick r:id="rId16"/>
              </a:rPr>
              <a:t> </a:t>
            </a:r>
            <a:r>
              <a:rPr lang="es-ES" sz="2010" u="sng">
                <a:solidFill>
                  <a:schemeClr val="hlink"/>
                </a:solidFill>
                <a:hlinkClick r:id="rId17"/>
              </a:rPr>
              <a:t>https://www.arnoldporter.com/en/perspectives/advisories/2026/01/fda-cuts-red-tape-on-clinical-decision-support-software</a:t>
            </a:r>
            <a:endParaRPr sz="2010"/>
          </a:p>
          <a:p>
            <a:pPr indent="0" lvl="0" marL="0" rtl="0" algn="l">
              <a:lnSpc>
                <a:spcPct val="150000"/>
              </a:lnSpc>
              <a:spcBef>
                <a:spcPts val="0"/>
              </a:spcBef>
              <a:spcAft>
                <a:spcPts val="0"/>
              </a:spcAft>
              <a:buClr>
                <a:schemeClr val="dk1"/>
              </a:buClr>
              <a:buSzPct val="54711"/>
              <a:buFont typeface="Arial"/>
              <a:buNone/>
            </a:pPr>
            <a:r>
              <a:rPr lang="es-ES" sz="2010"/>
              <a:t>[15] BioSpace. (2025, November 14). </a:t>
            </a:r>
            <a:r>
              <a:rPr i="1" lang="es-ES" sz="2010"/>
              <a:t>AI in healthcare market to hit USD 701.79 billion by 2034</a:t>
            </a:r>
            <a:r>
              <a:rPr lang="es-ES" sz="2010"/>
              <a:t> [Press release].</a:t>
            </a:r>
            <a:r>
              <a:rPr lang="es-ES" sz="2010">
                <a:solidFill>
                  <a:schemeClr val="hlink"/>
                </a:solidFill>
                <a:uFill>
                  <a:noFill/>
                </a:uFill>
                <a:hlinkClick r:id="rId18"/>
              </a:rPr>
              <a:t> </a:t>
            </a:r>
            <a:r>
              <a:rPr lang="es-ES" sz="2010" u="sng">
                <a:solidFill>
                  <a:schemeClr val="hlink"/>
                </a:solidFill>
                <a:hlinkClick r:id="rId19"/>
              </a:rPr>
              <a:t>https://www.biospace.com/press-releases/ai-in-healthcare-market-to-hit-usd-701-79-billion-by-2034</a:t>
            </a:r>
            <a:r>
              <a:rPr lang="es-ES" sz="2010"/>
              <a:t>]</a:t>
            </a:r>
            <a:endParaRPr sz="2010"/>
          </a:p>
          <a:p>
            <a:pPr indent="0" lvl="0" marL="0" rtl="0" algn="l">
              <a:lnSpc>
                <a:spcPct val="150000"/>
              </a:lnSpc>
              <a:spcBef>
                <a:spcPts val="0"/>
              </a:spcBef>
              <a:spcAft>
                <a:spcPts val="0"/>
              </a:spcAft>
              <a:buSzPct val="280702"/>
              <a:buNone/>
            </a:pPr>
            <a:r>
              <a:t/>
            </a:r>
            <a:endParaRPr sz="1500"/>
          </a:p>
          <a:p>
            <a:pPr indent="0" lvl="0" marL="0" rtl="0" algn="l">
              <a:lnSpc>
                <a:spcPct val="150000"/>
              </a:lnSpc>
              <a:spcBef>
                <a:spcPts val="0"/>
              </a:spcBef>
              <a:spcAft>
                <a:spcPts val="0"/>
              </a:spcAft>
              <a:buSzPct val="300752"/>
              <a:buNone/>
            </a:pPr>
            <a:r>
              <a:t/>
            </a:r>
            <a:endParaRPr sz="1400"/>
          </a:p>
        </p:txBody>
      </p:sp>
      <p:sp>
        <p:nvSpPr>
          <p:cNvPr id="201" name="Google Shape;201;p6"/>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20">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21">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3be37b8992d_0_12"/>
          <p:cNvSpPr txBox="1"/>
          <p:nvPr>
            <p:ph type="ctrTitle"/>
          </p:nvPr>
        </p:nvSpPr>
        <p:spPr>
          <a:xfrm>
            <a:off x="3036732" y="1484754"/>
            <a:ext cx="6118500" cy="17943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173A74"/>
              </a:buClr>
              <a:buSzPts val="8000"/>
              <a:buFont typeface="Arial"/>
              <a:buNone/>
            </a:pPr>
            <a:r>
              <a:rPr lang="es-ES"/>
              <a:t>Thank you!</a:t>
            </a:r>
            <a:endParaRPr/>
          </a:p>
        </p:txBody>
      </p:sp>
      <p:sp>
        <p:nvSpPr>
          <p:cNvPr id="207" name="Google Shape;207;g3be37b8992d_0_12"/>
          <p:cNvSpPr txBox="1"/>
          <p:nvPr>
            <p:ph idx="1" type="subTitle"/>
          </p:nvPr>
        </p:nvSpPr>
        <p:spPr>
          <a:xfrm>
            <a:off x="4129023" y="3557975"/>
            <a:ext cx="3933900" cy="108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173A74"/>
              </a:buClr>
              <a:buSzPts val="2400"/>
              <a:buNone/>
            </a:pPr>
            <a:r>
              <a:rPr lang="es-ES"/>
              <a:t>Questions?</a:t>
            </a:r>
            <a:endParaRPr>
              <a:solidFill>
                <a:srgbClr val="8DA9DB"/>
              </a:solidFill>
            </a:endParaRPr>
          </a:p>
        </p:txBody>
      </p:sp>
      <p:sp>
        <p:nvSpPr>
          <p:cNvPr id="208" name="Google Shape;208;g3be37b8992d_0_12"/>
          <p:cNvSpPr txBox="1"/>
          <p:nvPr/>
        </p:nvSpPr>
        <p:spPr>
          <a:xfrm>
            <a:off x="5715023" y="5460210"/>
            <a:ext cx="6438000" cy="4848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50"/>
              <a:buFont typeface="Arial"/>
              <a:buNone/>
            </a:pPr>
            <a:r>
              <a:rPr b="1" i="0" lang="es-ES" sz="1150" u="none" cap="none" strike="noStrike">
                <a:solidFill>
                  <a:srgbClr val="1C3076"/>
                </a:solidFill>
                <a:latin typeface="Arial"/>
                <a:ea typeface="Arial"/>
                <a:cs typeface="Arial"/>
                <a:sym typeface="Arial"/>
              </a:rPr>
              <a:t>©</a:t>
            </a:r>
            <a:r>
              <a:rPr b="1" i="0" lang="es-ES" sz="800" u="none" cap="none" strike="noStrike">
                <a:solidFill>
                  <a:srgbClr val="1C3076"/>
                </a:solidFill>
                <a:latin typeface="Arial"/>
                <a:ea typeface="Arial"/>
                <a:cs typeface="Arial"/>
                <a:sym typeface="Arial"/>
              </a:rPr>
              <a:t> 2025  Barcelona Supercomputing Center - Centro Nacional de Supercomputación. Author: (Olivier Philippe). </a:t>
            </a:r>
            <a:endParaRPr b="1" i="0" sz="800" u="none" cap="none" strike="noStrike">
              <a:solidFill>
                <a:srgbClr val="1C3076"/>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800"/>
              <a:buFont typeface="Arial"/>
              <a:buNone/>
            </a:pPr>
            <a:r>
              <a:rPr b="1" i="0" lang="es-ES" sz="800" u="none" cap="none" strike="noStrike">
                <a:solidFill>
                  <a:srgbClr val="1C3076"/>
                </a:solidFill>
                <a:latin typeface="Arial"/>
                <a:ea typeface="Arial"/>
                <a:cs typeface="Arial"/>
                <a:sym typeface="Arial"/>
              </a:rPr>
              <a:t>Material licensed under</a:t>
            </a:r>
            <a:r>
              <a:rPr b="1" i="0" lang="es-ES" sz="800" u="none" cap="none" strike="noStrike">
                <a:solidFill>
                  <a:srgbClr val="1C3076"/>
                </a:solidFill>
                <a:uFill>
                  <a:noFill/>
                </a:uFill>
                <a:latin typeface="Arial"/>
                <a:ea typeface="Arial"/>
                <a:cs typeface="Arial"/>
                <a:sym typeface="Arial"/>
                <a:hlinkClick r:id="rId3">
                  <a:extLst>
                    <a:ext uri="{A12FA001-AC4F-418D-AE19-62706E023703}">
                      <ahyp:hlinkClr val="tx"/>
                    </a:ext>
                  </a:extLst>
                </a:hlinkClick>
              </a:rPr>
              <a:t> </a:t>
            </a:r>
            <a:r>
              <a:rPr b="1" i="0" lang="es-ES" sz="800" u="sng" cap="none" strike="noStrike">
                <a:solidFill>
                  <a:srgbClr val="1C3076"/>
                </a:solidFill>
                <a:latin typeface="Arial"/>
                <a:ea typeface="Arial"/>
                <a:cs typeface="Arial"/>
                <a:sym typeface="Arial"/>
                <a:hlinkClick r:id="rId4">
                  <a:extLst>
                    <a:ext uri="{A12FA001-AC4F-418D-AE19-62706E023703}">
                      <ahyp:hlinkClr val="tx"/>
                    </a:ext>
                  </a:extLst>
                </a:hlinkClick>
              </a:rPr>
              <a:t>CC BY-NC-4.0</a:t>
            </a:r>
            <a:r>
              <a:rPr b="1" i="0" lang="es-ES" sz="800" u="none" cap="none" strike="noStrike">
                <a:solidFill>
                  <a:srgbClr val="1C3076"/>
                </a:solidFill>
                <a:latin typeface="Arial"/>
                <a:ea typeface="Arial"/>
                <a:cs typeface="Arial"/>
                <a:sym typeface="Arial"/>
              </a:rPr>
              <a:t>.</a:t>
            </a:r>
            <a:endParaRPr b="0" i="0" sz="1100" u="none" cap="none" strike="noStrike">
              <a:solidFill>
                <a:srgbClr val="1C3076"/>
              </a:solidFill>
              <a:latin typeface="Arial"/>
              <a:ea typeface="Arial"/>
              <a:cs typeface="Arial"/>
              <a:sym typeface="Arial"/>
            </a:endParaRPr>
          </a:p>
        </p:txBody>
      </p:sp>
      <p:pic>
        <p:nvPicPr>
          <p:cNvPr id="209" name="Google Shape;209;g3be37b8992d_0_12"/>
          <p:cNvPicPr preferRelativeResize="0"/>
          <p:nvPr/>
        </p:nvPicPr>
        <p:blipFill rotWithShape="1">
          <a:blip r:embed="rId5">
            <a:alphaModFix/>
          </a:blip>
          <a:srcRect b="0" l="0" r="0" t="0"/>
          <a:stretch/>
        </p:blipFill>
        <p:spPr>
          <a:xfrm>
            <a:off x="3310675" y="5144825"/>
            <a:ext cx="1657350" cy="533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g3b8f49fa9ad_0_24"/>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LLMs (sadly) are NOT magic!</a:t>
            </a:r>
            <a:endParaRPr/>
          </a:p>
        </p:txBody>
      </p:sp>
      <p:pic>
        <p:nvPicPr>
          <p:cNvPr id="72" name="Google Shape;72;g3b8f49fa9ad_0_24"/>
          <p:cNvPicPr preferRelativeResize="0"/>
          <p:nvPr/>
        </p:nvPicPr>
        <p:blipFill rotWithShape="1">
          <a:blip r:embed="rId3">
            <a:alphaModFix/>
          </a:blip>
          <a:srcRect b="0" l="0" r="0" t="0"/>
          <a:stretch/>
        </p:blipFill>
        <p:spPr>
          <a:xfrm>
            <a:off x="5851650" y="1538174"/>
            <a:ext cx="5792727" cy="3781651"/>
          </a:xfrm>
          <a:prstGeom prst="rect">
            <a:avLst/>
          </a:prstGeom>
          <a:noFill/>
          <a:ln>
            <a:noFill/>
          </a:ln>
        </p:spPr>
      </p:pic>
      <p:pic>
        <p:nvPicPr>
          <p:cNvPr id="73" name="Google Shape;73;g3b8f49fa9ad_0_24"/>
          <p:cNvPicPr preferRelativeResize="0"/>
          <p:nvPr/>
        </p:nvPicPr>
        <p:blipFill rotWithShape="1">
          <a:blip r:embed="rId4">
            <a:alphaModFix/>
          </a:blip>
          <a:srcRect b="0" l="0" r="0" t="0"/>
          <a:stretch/>
        </p:blipFill>
        <p:spPr>
          <a:xfrm>
            <a:off x="1429600" y="1485438"/>
            <a:ext cx="3603116" cy="3887124"/>
          </a:xfrm>
          <a:prstGeom prst="rect">
            <a:avLst/>
          </a:prstGeom>
          <a:noFill/>
          <a:ln>
            <a:noFill/>
          </a:ln>
        </p:spPr>
      </p:pic>
      <p:pic>
        <p:nvPicPr>
          <p:cNvPr id="74" name="Google Shape;74;g3b8f49fa9ad_0_24"/>
          <p:cNvPicPr preferRelativeResize="0"/>
          <p:nvPr/>
        </p:nvPicPr>
        <p:blipFill rotWithShape="1">
          <a:blip r:embed="rId5">
            <a:alphaModFix/>
          </a:blip>
          <a:srcRect b="12636" l="7770" r="7397" t="25783"/>
          <a:stretch/>
        </p:blipFill>
        <p:spPr>
          <a:xfrm>
            <a:off x="-3" y="1361828"/>
            <a:ext cx="5695151" cy="41343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gtEl>
                                        <p:attrNameLst>
                                          <p:attrName>style.visibility</p:attrName>
                                        </p:attrNameLst>
                                      </p:cBhvr>
                                      <p:to>
                                        <p:strVal val="visible"/>
                                      </p:to>
                                    </p:set>
                                    <p:animEffect filter="fade" transition="in">
                                      <p:cBhvr>
                                        <p:cTn dur="1000"/>
                                        <p:tgtEl>
                                          <p:spTgt spid="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g3b8f49fa9ad_0_0"/>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Today’s Roadmap</a:t>
            </a:r>
            <a:endParaRPr/>
          </a:p>
        </p:txBody>
      </p:sp>
      <p:sp>
        <p:nvSpPr>
          <p:cNvPr id="81" name="Google Shape;81;g3b8f49fa9ad_0_0"/>
          <p:cNvSpPr txBox="1"/>
          <p:nvPr>
            <p:ph idx="1" type="body"/>
          </p:nvPr>
        </p:nvSpPr>
        <p:spPr>
          <a:xfrm>
            <a:off x="1261439" y="1504335"/>
            <a:ext cx="9669000" cy="3731100"/>
          </a:xfrm>
          <a:prstGeom prst="rect">
            <a:avLst/>
          </a:prstGeom>
          <a:noFill/>
          <a:ln>
            <a:noFill/>
          </a:ln>
        </p:spPr>
        <p:txBody>
          <a:bodyPr anchorCtr="0" anchor="t" bIns="45700" lIns="91425" spcFirstLastPara="1" rIns="91425" wrap="square" tIns="45700">
            <a:normAutofit/>
          </a:bodyPr>
          <a:lstStyle/>
          <a:p>
            <a:pPr indent="-355600" lvl="0" marL="457200" rtl="0" algn="l">
              <a:lnSpc>
                <a:spcPct val="200000"/>
              </a:lnSpc>
              <a:spcBef>
                <a:spcPts val="1000"/>
              </a:spcBef>
              <a:spcAft>
                <a:spcPts val="0"/>
              </a:spcAft>
              <a:buSzPts val="2000"/>
              <a:buAutoNum type="arabicParenR"/>
            </a:pPr>
            <a:r>
              <a:rPr lang="es-ES"/>
              <a:t>How Is Bias Introduced Into LLMs?</a:t>
            </a:r>
            <a:endParaRPr/>
          </a:p>
          <a:p>
            <a:pPr indent="-355600" lvl="0" marL="457200" rtl="0" algn="l">
              <a:lnSpc>
                <a:spcPct val="200000"/>
              </a:lnSpc>
              <a:spcBef>
                <a:spcPts val="0"/>
              </a:spcBef>
              <a:spcAft>
                <a:spcPts val="0"/>
              </a:spcAft>
              <a:buSzPts val="2000"/>
              <a:buAutoNum type="arabicParenR"/>
            </a:pPr>
            <a:r>
              <a:rPr lang="es-ES"/>
              <a:t>Machine Learning - Invisibilization</a:t>
            </a:r>
            <a:endParaRPr/>
          </a:p>
          <a:p>
            <a:pPr indent="-355600" lvl="0" marL="457200" rtl="0" algn="l">
              <a:lnSpc>
                <a:spcPct val="200000"/>
              </a:lnSpc>
              <a:spcBef>
                <a:spcPts val="0"/>
              </a:spcBef>
              <a:spcAft>
                <a:spcPts val="0"/>
              </a:spcAft>
              <a:buSzPts val="2000"/>
              <a:buAutoNum type="arabicParenR"/>
            </a:pPr>
            <a:r>
              <a:rPr lang="es-ES"/>
              <a:t>General LLM Evaluation Methods &amp; Benchmarks</a:t>
            </a:r>
            <a:endParaRPr/>
          </a:p>
          <a:p>
            <a:pPr indent="-355600" lvl="0" marL="457200" rtl="0" algn="l">
              <a:lnSpc>
                <a:spcPct val="200000"/>
              </a:lnSpc>
              <a:spcBef>
                <a:spcPts val="0"/>
              </a:spcBef>
              <a:spcAft>
                <a:spcPts val="0"/>
              </a:spcAft>
              <a:buSzPts val="2000"/>
              <a:buAutoNum type="arabicParenR"/>
            </a:pPr>
            <a:r>
              <a:rPr lang="es-ES"/>
              <a:t>Sex &amp; Gender Bias QA Datasets</a:t>
            </a:r>
            <a:endParaRPr/>
          </a:p>
          <a:p>
            <a:pPr indent="-355600" lvl="0" marL="457200" rtl="0" algn="l">
              <a:lnSpc>
                <a:spcPct val="200000"/>
              </a:lnSpc>
              <a:spcBef>
                <a:spcPts val="0"/>
              </a:spcBef>
              <a:spcAft>
                <a:spcPts val="0"/>
              </a:spcAft>
              <a:buSzPts val="2000"/>
              <a:buAutoNum type="arabicParenR"/>
            </a:pPr>
            <a:r>
              <a:rPr lang="es-ES"/>
              <a:t>Risks of LLMs for Biomedical Information</a:t>
            </a:r>
            <a:endParaRPr/>
          </a:p>
          <a:p>
            <a:pPr indent="-355600" lvl="0" marL="457200" rtl="0" algn="l">
              <a:lnSpc>
                <a:spcPct val="200000"/>
              </a:lnSpc>
              <a:spcBef>
                <a:spcPts val="0"/>
              </a:spcBef>
              <a:spcAft>
                <a:spcPts val="0"/>
              </a:spcAft>
              <a:buSzPts val="2000"/>
              <a:buAutoNum type="arabicParenR"/>
            </a:pPr>
            <a:r>
              <a:rPr lang="es-ES"/>
              <a:t>The Healthcare AI Race: Industry Landscape</a:t>
            </a:r>
            <a:endParaRPr/>
          </a:p>
        </p:txBody>
      </p:sp>
      <p:pic>
        <p:nvPicPr>
          <p:cNvPr descr="a map with a compass and a house on it (Provided by Tenor)" id="82" name="Google Shape;82;g3b8f49fa9ad_0_0"/>
          <p:cNvPicPr preferRelativeResize="0"/>
          <p:nvPr/>
        </p:nvPicPr>
        <p:blipFill rotWithShape="1">
          <a:blip r:embed="rId3">
            <a:alphaModFix/>
          </a:blip>
          <a:srcRect b="0" l="0" r="0" t="0"/>
          <a:stretch/>
        </p:blipFill>
        <p:spPr>
          <a:xfrm>
            <a:off x="7448550" y="1212450"/>
            <a:ext cx="4743450" cy="4314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g3ba0673f035_0_3"/>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Where is Bias Introduced Into An LLM?</a:t>
            </a:r>
            <a:endParaRPr/>
          </a:p>
        </p:txBody>
      </p:sp>
      <p:pic>
        <p:nvPicPr>
          <p:cNvPr id="89" name="Google Shape;89;g3ba0673f035_0_3"/>
          <p:cNvPicPr preferRelativeResize="0"/>
          <p:nvPr/>
        </p:nvPicPr>
        <p:blipFill rotWithShape="1">
          <a:blip r:embed="rId3">
            <a:alphaModFix/>
          </a:blip>
          <a:srcRect b="0" l="0" r="0" t="0"/>
          <a:stretch/>
        </p:blipFill>
        <p:spPr>
          <a:xfrm>
            <a:off x="1822850" y="1253725"/>
            <a:ext cx="8099448" cy="45559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3b8f49fa9ad_0_31"/>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Invisibilization</a:t>
            </a:r>
            <a:endParaRPr/>
          </a:p>
        </p:txBody>
      </p:sp>
      <p:pic>
        <p:nvPicPr>
          <p:cNvPr id="96" name="Google Shape;96;g3b8f49fa9ad_0_31" title="Screenshot 2026-01-19 at 5.03.20 PM.png"/>
          <p:cNvPicPr preferRelativeResize="0"/>
          <p:nvPr/>
        </p:nvPicPr>
        <p:blipFill rotWithShape="1">
          <a:blip r:embed="rId3">
            <a:alphaModFix/>
          </a:blip>
          <a:srcRect b="0" l="0" r="0" t="0"/>
          <a:stretch/>
        </p:blipFill>
        <p:spPr>
          <a:xfrm>
            <a:off x="2884550" y="1165400"/>
            <a:ext cx="7203150" cy="56925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g3b8f49fa9ad_0_71"/>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Voice Recognition Systems - Scottish Accent</a:t>
            </a:r>
            <a:endParaRPr/>
          </a:p>
        </p:txBody>
      </p:sp>
      <p:sp>
        <p:nvSpPr>
          <p:cNvPr id="102" name="Google Shape;102;g3b8f49fa9ad_0_71"/>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pic>
        <p:nvPicPr>
          <p:cNvPr descr="Parodia de la BBC al acento que poseen los escoceses." id="103" name="Google Shape;103;g3b8f49fa9ad_0_71" title="Voice Activated Elevator - Parodia al acento escocés - Subtitulado [HD]">
            <a:hlinkClick r:id="rId5"/>
          </p:cNvPr>
          <p:cNvPicPr preferRelativeResize="0"/>
          <p:nvPr/>
        </p:nvPicPr>
        <p:blipFill rotWithShape="1">
          <a:blip r:embed="rId6">
            <a:alphaModFix/>
          </a:blip>
          <a:srcRect b="0" l="0" r="0" t="0"/>
          <a:stretch/>
        </p:blipFill>
        <p:spPr>
          <a:xfrm>
            <a:off x="1876650" y="1235007"/>
            <a:ext cx="8438700" cy="4746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3b8f49fa9ad_0_38"/>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Vector Spaces in Embeddings</a:t>
            </a:r>
            <a:endParaRPr/>
          </a:p>
        </p:txBody>
      </p:sp>
      <p:pic>
        <p:nvPicPr>
          <p:cNvPr id="110" name="Google Shape;110;g3b8f49fa9ad_0_38"/>
          <p:cNvPicPr preferRelativeResize="0"/>
          <p:nvPr/>
        </p:nvPicPr>
        <p:blipFill rotWithShape="1">
          <a:blip r:embed="rId3">
            <a:alphaModFix/>
          </a:blip>
          <a:srcRect b="0" l="0" r="0" t="0"/>
          <a:stretch/>
        </p:blipFill>
        <p:spPr>
          <a:xfrm>
            <a:off x="4656150" y="1585388"/>
            <a:ext cx="7276525" cy="3061231"/>
          </a:xfrm>
          <a:prstGeom prst="rect">
            <a:avLst/>
          </a:prstGeom>
          <a:noFill/>
          <a:ln>
            <a:noFill/>
          </a:ln>
        </p:spPr>
      </p:pic>
      <p:pic>
        <p:nvPicPr>
          <p:cNvPr id="111" name="Google Shape;111;g3b8f49fa9ad_0_38"/>
          <p:cNvPicPr preferRelativeResize="0"/>
          <p:nvPr/>
        </p:nvPicPr>
        <p:blipFill rotWithShape="1">
          <a:blip r:embed="rId4">
            <a:alphaModFix/>
          </a:blip>
          <a:srcRect b="0" l="0" r="0" t="0"/>
          <a:stretch/>
        </p:blipFill>
        <p:spPr>
          <a:xfrm>
            <a:off x="152400" y="1495827"/>
            <a:ext cx="4351350" cy="3240367"/>
          </a:xfrm>
          <a:prstGeom prst="rect">
            <a:avLst/>
          </a:prstGeom>
          <a:noFill/>
          <a:ln>
            <a:noFill/>
          </a:ln>
        </p:spPr>
      </p:pic>
      <p:sp>
        <p:nvSpPr>
          <p:cNvPr id="112" name="Google Shape;112;g3b8f49fa9ad_0_38"/>
          <p:cNvSpPr txBox="1"/>
          <p:nvPr/>
        </p:nvSpPr>
        <p:spPr>
          <a:xfrm>
            <a:off x="1264525" y="4888600"/>
            <a:ext cx="10414500" cy="525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dk1"/>
                </a:solidFill>
                <a:latin typeface="Arial"/>
                <a:ea typeface="Arial"/>
                <a:cs typeface="Arial"/>
                <a:sym typeface="Arial"/>
              </a:rPr>
              <a:t>Vector(“king”) - Vector(“man”) + Vector(“woman”) ≈ Vector(“Queen”)</a:t>
            </a:r>
            <a:endParaRPr b="0" i="0" sz="240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g3b8f49fa9ad_0_52"/>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Text Generation - Open Source Example</a:t>
            </a:r>
            <a:endParaRPr/>
          </a:p>
        </p:txBody>
      </p:sp>
      <p:sp>
        <p:nvSpPr>
          <p:cNvPr id="119" name="Google Shape;119;g3b8f49fa9ad_0_52"/>
          <p:cNvSpPr txBox="1"/>
          <p:nvPr>
            <p:ph idx="1" type="body"/>
          </p:nvPr>
        </p:nvSpPr>
        <p:spPr>
          <a:xfrm>
            <a:off x="1429600" y="5881284"/>
            <a:ext cx="9669000" cy="449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2000"/>
              <a:buNone/>
            </a:pPr>
            <a:r>
              <a:t/>
            </a:r>
            <a:endParaRPr/>
          </a:p>
        </p:txBody>
      </p:sp>
      <p:pic>
        <p:nvPicPr>
          <p:cNvPr id="120" name="Google Shape;120;g3b8f49fa9ad_0_52" title="Screenshot 2026-01-19 at 4.58.05 PM.png"/>
          <p:cNvPicPr preferRelativeResize="0"/>
          <p:nvPr/>
        </p:nvPicPr>
        <p:blipFill rotWithShape="1">
          <a:blip r:embed="rId3">
            <a:alphaModFix/>
          </a:blip>
          <a:srcRect b="0" l="0" r="0" t="0"/>
          <a:stretch/>
        </p:blipFill>
        <p:spPr>
          <a:xfrm>
            <a:off x="1908125" y="1343425"/>
            <a:ext cx="3924059" cy="5736051"/>
          </a:xfrm>
          <a:prstGeom prst="rect">
            <a:avLst/>
          </a:prstGeom>
          <a:noFill/>
          <a:ln>
            <a:noFill/>
          </a:ln>
        </p:spPr>
      </p:pic>
      <p:pic>
        <p:nvPicPr>
          <p:cNvPr id="121" name="Google Shape;121;g3b8f49fa9ad_0_52" title="Screenshot 2026-01-19 at 4.58.26 PM.png"/>
          <p:cNvPicPr preferRelativeResize="0"/>
          <p:nvPr/>
        </p:nvPicPr>
        <p:blipFill rotWithShape="1">
          <a:blip r:embed="rId4">
            <a:alphaModFix/>
          </a:blip>
          <a:srcRect b="0" l="0" r="0" t="0"/>
          <a:stretch/>
        </p:blipFill>
        <p:spPr>
          <a:xfrm>
            <a:off x="6053732" y="1343425"/>
            <a:ext cx="4314838" cy="573604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g3b8f49fa9ad_0_78"/>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Equality Within Women’s Health Research</a:t>
            </a:r>
            <a:endParaRPr/>
          </a:p>
        </p:txBody>
      </p:sp>
      <p:sp>
        <p:nvSpPr>
          <p:cNvPr id="128" name="Google Shape;128;g3b8f49fa9ad_0_78"/>
          <p:cNvSpPr txBox="1"/>
          <p:nvPr>
            <p:ph idx="1" type="body"/>
          </p:nvPr>
        </p:nvSpPr>
        <p:spPr>
          <a:xfrm>
            <a:off x="102675" y="1617825"/>
            <a:ext cx="7818300" cy="3731100"/>
          </a:xfrm>
          <a:prstGeom prst="rect">
            <a:avLst/>
          </a:prstGeom>
          <a:noFill/>
          <a:ln>
            <a:noFill/>
          </a:ln>
        </p:spPr>
        <p:txBody>
          <a:bodyPr anchorCtr="0" anchor="t" bIns="45700" lIns="91425" spcFirstLastPara="1" rIns="91425" wrap="square" tIns="45700">
            <a:normAutofit lnSpcReduction="10000"/>
          </a:bodyPr>
          <a:lstStyle/>
          <a:p>
            <a:pPr indent="-320675" lvl="0" marL="457200" rtl="0" algn="l">
              <a:lnSpc>
                <a:spcPct val="200000"/>
              </a:lnSpc>
              <a:spcBef>
                <a:spcPts val="1000"/>
              </a:spcBef>
              <a:spcAft>
                <a:spcPts val="0"/>
              </a:spcAft>
              <a:buSzPts val="1450"/>
              <a:buChar char="●"/>
            </a:pPr>
            <a:r>
              <a:rPr lang="es-ES" sz="1450"/>
              <a:t>NIH excluded women “of child bearing potential” from clinical trials until </a:t>
            </a:r>
            <a:r>
              <a:rPr b="1" lang="es-ES" sz="1450" u="sng"/>
              <a:t>1993</a:t>
            </a:r>
            <a:endParaRPr b="1" sz="1450" u="sng"/>
          </a:p>
          <a:p>
            <a:pPr indent="-320675" lvl="0" marL="457200" rtl="0" algn="l">
              <a:lnSpc>
                <a:spcPct val="200000"/>
              </a:lnSpc>
              <a:spcBef>
                <a:spcPts val="0"/>
              </a:spcBef>
              <a:spcAft>
                <a:spcPts val="0"/>
              </a:spcAft>
              <a:buSzPts val="1450"/>
              <a:buChar char="●"/>
            </a:pPr>
            <a:r>
              <a:rPr lang="es-ES" sz="1450"/>
              <a:t>Only 12% of Alzheimer's research focuses on women - despite comprising 2/3 of patients</a:t>
            </a:r>
            <a:endParaRPr sz="1450"/>
          </a:p>
          <a:p>
            <a:pPr indent="-320675" lvl="0" marL="457200" rtl="0" algn="l">
              <a:lnSpc>
                <a:spcPct val="200000"/>
              </a:lnSpc>
              <a:spcBef>
                <a:spcPts val="0"/>
              </a:spcBef>
              <a:spcAft>
                <a:spcPts val="0"/>
              </a:spcAft>
              <a:buSzPts val="1450"/>
              <a:buChar char="●"/>
            </a:pPr>
            <a:r>
              <a:rPr lang="es-ES" sz="1450"/>
              <a:t>Erectile dysfunction startups: </a:t>
            </a:r>
            <a:r>
              <a:rPr lang="es-ES" sz="1450" u="sng"/>
              <a:t>$1.24B</a:t>
            </a:r>
            <a:r>
              <a:rPr lang="es-ES" sz="1450"/>
              <a:t> (2019-23) vs. Endometriosis startups: </a:t>
            </a:r>
            <a:r>
              <a:rPr lang="es-ES" sz="1450" u="sng"/>
              <a:t>$44M</a:t>
            </a:r>
            <a:endParaRPr sz="1450" u="sng"/>
          </a:p>
          <a:p>
            <a:pPr indent="-320675" lvl="0" marL="457200" rtl="0" algn="l">
              <a:lnSpc>
                <a:spcPct val="200000"/>
              </a:lnSpc>
              <a:spcBef>
                <a:spcPts val="0"/>
              </a:spcBef>
              <a:spcAft>
                <a:spcPts val="0"/>
              </a:spcAft>
              <a:buSzPts val="1450"/>
              <a:buChar char="●"/>
            </a:pPr>
            <a:r>
              <a:rPr lang="es-ES" sz="1450"/>
              <a:t>80% of preclinical rodent studies conducted exclusively on male animals (2009)</a:t>
            </a:r>
            <a:endParaRPr sz="1450"/>
          </a:p>
          <a:p>
            <a:pPr indent="-320675" lvl="0" marL="457200" rtl="0" algn="l">
              <a:lnSpc>
                <a:spcPct val="200000"/>
              </a:lnSpc>
              <a:spcBef>
                <a:spcPts val="0"/>
              </a:spcBef>
              <a:spcAft>
                <a:spcPts val="0"/>
              </a:spcAft>
              <a:buSzPts val="1450"/>
              <a:buChar char="●"/>
            </a:pPr>
            <a:r>
              <a:rPr lang="es-ES" sz="1450"/>
              <a:t>80% of drugs withdrawn from market due to side effects in women</a:t>
            </a:r>
            <a:endParaRPr sz="1450"/>
          </a:p>
          <a:p>
            <a:pPr indent="-320675" lvl="0" marL="457200" rtl="0" algn="l">
              <a:lnSpc>
                <a:spcPct val="200000"/>
              </a:lnSpc>
              <a:spcBef>
                <a:spcPts val="0"/>
              </a:spcBef>
              <a:spcAft>
                <a:spcPts val="0"/>
              </a:spcAft>
              <a:buSzPts val="1450"/>
              <a:buChar char="●"/>
            </a:pPr>
            <a:r>
              <a:rPr lang="es-ES" sz="1450"/>
              <a:t>Biased research → Biased training data → Biased AI health recommendations</a:t>
            </a:r>
            <a:endParaRPr sz="1450"/>
          </a:p>
          <a:p>
            <a:pPr indent="-320675" lvl="0" marL="457200" rtl="0" algn="l">
              <a:lnSpc>
                <a:spcPct val="200000"/>
              </a:lnSpc>
              <a:spcBef>
                <a:spcPts val="0"/>
              </a:spcBef>
              <a:spcAft>
                <a:spcPts val="0"/>
              </a:spcAft>
              <a:buSzPts val="1450"/>
              <a:buChar char="●"/>
            </a:pPr>
            <a:r>
              <a:rPr lang="es-ES" sz="1450"/>
              <a:t>Congress rejected 40% NIH cuts—but flagged terms ('women,' 'diversity') still restrict grant funding &amp; Diversity Plans are no longer required</a:t>
            </a:r>
            <a:endParaRPr sz="1450"/>
          </a:p>
        </p:txBody>
      </p:sp>
      <p:pic>
        <p:nvPicPr>
          <p:cNvPr id="129" name="Google Shape;129;g3b8f49fa9ad_0_78"/>
          <p:cNvPicPr preferRelativeResize="0"/>
          <p:nvPr/>
        </p:nvPicPr>
        <p:blipFill rotWithShape="1">
          <a:blip r:embed="rId3">
            <a:alphaModFix/>
          </a:blip>
          <a:srcRect b="0" l="0" r="0" t="0"/>
          <a:stretch/>
        </p:blipFill>
        <p:spPr>
          <a:xfrm>
            <a:off x="7920975" y="2076675"/>
            <a:ext cx="4064394" cy="2704675"/>
          </a:xfrm>
          <a:prstGeom prst="rect">
            <a:avLst/>
          </a:prstGeom>
          <a:noFill/>
          <a:ln>
            <a:noFill/>
          </a:ln>
        </p:spPr>
      </p:pic>
      <p:pic>
        <p:nvPicPr>
          <p:cNvPr descr="a yellow star on a white background with a pointed point (Provided by Tenor)" id="130" name="Google Shape;130;g3b8f49fa9ad_0_78"/>
          <p:cNvPicPr preferRelativeResize="0"/>
          <p:nvPr/>
        </p:nvPicPr>
        <p:blipFill rotWithShape="1">
          <a:blip r:embed="rId4">
            <a:alphaModFix/>
          </a:blip>
          <a:srcRect b="0" l="0" r="0" t="0"/>
          <a:stretch/>
        </p:blipFill>
        <p:spPr>
          <a:xfrm>
            <a:off x="170700" y="4090125"/>
            <a:ext cx="433299" cy="426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1000"/>
                                        <p:tgtEl>
                                          <p:spTgt spid="1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2019-06-06T09:57:11Z</dcterms:created>
  <dc:creator>Gemma Ribas</dc:creator>
</cp:coreProperties>
</file>