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5143500" cx="9144000"/>
  <p:notesSz cx="6858000" cy="9144000"/>
  <p:embeddedFontLst>
    <p:embeddedFont>
      <p:font typeface="Roboto"/>
      <p:regular r:id="rId25"/>
      <p:bold r:id="rId26"/>
      <p:italic r:id="rId27"/>
      <p:boldItalic r:id="rId28"/>
    </p:embeddedFont>
    <p:embeddedFont>
      <p:font typeface="Montserrat"/>
      <p:regular r:id="rId29"/>
      <p:bold r:id="rId30"/>
      <p:italic r:id="rId31"/>
      <p:boldItalic r:id="rId32"/>
    </p:embeddedFont>
    <p:embeddedFont>
      <p:font typeface="Lato"/>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800121C-88D4-4B98-B338-21F20856D190}">
  <a:tblStyle styleId="{6800121C-88D4-4B98-B338-21F20856D190}"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b="off" i="off"/>
      <a:tcStyle>
        <a:fill>
          <a:solidFill>
            <a:srgbClr val="D0DEEF"/>
          </a:solidFill>
        </a:fill>
      </a:tcStyle>
    </a:band1H>
    <a:band2H>
      <a:tcTxStyle b="off" i="off"/>
    </a:band2H>
    <a:band1V>
      <a:tcTxStyle b="off" i="off"/>
      <a:tcStyle>
        <a:fill>
          <a:solidFill>
            <a:srgbClr val="D0DEEF"/>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9BE2950B-6D8C-4C71-AE05-FE41FF35BC09}"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Montserrat-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italic.fntdata"/><Relationship Id="rId30" Type="http://schemas.openxmlformats.org/officeDocument/2006/relationships/font" Target="fonts/Montserrat-bold.fntdata"/><Relationship Id="rId11" Type="http://schemas.openxmlformats.org/officeDocument/2006/relationships/slide" Target="slides/slide5.xml"/><Relationship Id="rId33" Type="http://schemas.openxmlformats.org/officeDocument/2006/relationships/font" Target="fonts/Lato-regular.fntdata"/><Relationship Id="rId10" Type="http://schemas.openxmlformats.org/officeDocument/2006/relationships/slide" Target="slides/slide4.xml"/><Relationship Id="rId32" Type="http://schemas.openxmlformats.org/officeDocument/2006/relationships/font" Target="fonts/Montserrat-boldItalic.fntdata"/><Relationship Id="rId13" Type="http://schemas.openxmlformats.org/officeDocument/2006/relationships/slide" Target="slides/slide7.xml"/><Relationship Id="rId35" Type="http://schemas.openxmlformats.org/officeDocument/2006/relationships/font" Target="fonts/Lato-italic.fntdata"/><Relationship Id="rId12" Type="http://schemas.openxmlformats.org/officeDocument/2006/relationships/slide" Target="slides/slide6.xml"/><Relationship Id="rId34" Type="http://schemas.openxmlformats.org/officeDocument/2006/relationships/font" Target="fonts/Lato-bold.fntdata"/><Relationship Id="rId15" Type="http://schemas.openxmlformats.org/officeDocument/2006/relationships/slide" Target="slides/slide9.xml"/><Relationship Id="rId14" Type="http://schemas.openxmlformats.org/officeDocument/2006/relationships/slide" Target="slides/slide8.xml"/><Relationship Id="rId36" Type="http://schemas.openxmlformats.org/officeDocument/2006/relationships/font" Target="fonts/Lato-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c1f6af9948_0_0: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3c1f6af994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g3c1f6af9948_0_0:notes"/>
          <p:cNvSpPr txBox="1"/>
          <p:nvPr>
            <p:ph idx="12" type="sldNum"/>
          </p:nvPr>
        </p:nvSpPr>
        <p:spPr>
          <a:xfrm>
            <a:off x="3884613" y="8685214"/>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419"/>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c1f6af9948_0_3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1" name="Google Shape;281;g3c1f6af9948_0_31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c1f6af9948_0_3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1" name="Google Shape;301;g3c1f6af9948_0_32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c1f6af9948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7" name="Google Shape;337;g3c1f6af9948_0_33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c1f6af9948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0" name="Google Shape;370;g3c1f6af9948_0_473: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c1f6af9948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5" name="Google Shape;385;g3c1f6af9948_0_483: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c1f6af9948_0_4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5" name="Google Shape;405;g3c1f6af9948_0_493: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c207f32cce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0" name="Google Shape;420;g3c207f32cce_0_91: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c1f6af9948_0_1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7" name="Google Shape;447;g3c1f6af9948_0_15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c1f6af9948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4" name="Google Shape;484;g3c1f6af9948_0_1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c207f32cc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g3c207f32cce_0_0: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c207f32cce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g3c207f32cce_0_175: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c207f32cce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 name="Google Shape;139;g3c207f32cce_0_197: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c207f32cce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2400"/>
              </a:spcBef>
              <a:spcAft>
                <a:spcPts val="0"/>
              </a:spcAft>
              <a:buClr>
                <a:schemeClr val="dk1"/>
              </a:buClr>
              <a:buSzPts val="1100"/>
              <a:buFont typeface="Arial"/>
              <a:buNone/>
            </a:pPr>
            <a:r>
              <a:rPr b="1" lang="es-419" sz="2300">
                <a:solidFill>
                  <a:schemeClr val="dk1"/>
                </a:solidFill>
              </a:rPr>
              <a:t>Cómo leerla — paso a paso (lo que señalas al público)</a:t>
            </a:r>
            <a:endParaRPr b="1" sz="2300">
              <a:solidFill>
                <a:schemeClr val="dk1"/>
              </a:solidFill>
            </a:endParaRPr>
          </a:p>
          <a:p>
            <a:pPr indent="-298450" lvl="0" marL="457200" rtl="0" algn="l">
              <a:lnSpc>
                <a:spcPct val="115000"/>
              </a:lnSpc>
              <a:spcBef>
                <a:spcPts val="1200"/>
              </a:spcBef>
              <a:spcAft>
                <a:spcPts val="0"/>
              </a:spcAft>
              <a:buClr>
                <a:schemeClr val="dk1"/>
              </a:buClr>
              <a:buSzPts val="1100"/>
              <a:buAutoNum type="arabicPeriod"/>
            </a:pPr>
            <a:r>
              <a:rPr lang="es-419">
                <a:solidFill>
                  <a:schemeClr val="dk1"/>
                </a:solidFill>
              </a:rPr>
              <a:t>“Eje X = </a:t>
            </a:r>
            <a:r>
              <a:rPr i="1" lang="es-419">
                <a:solidFill>
                  <a:schemeClr val="dk1"/>
                </a:solidFill>
              </a:rPr>
              <a:t>Predictive accuracy (Recall)</a:t>
            </a:r>
            <a:r>
              <a:rPr lang="es-419">
                <a:solidFill>
                  <a:schemeClr val="dk1"/>
                </a:solidFill>
              </a:rPr>
              <a:t>”: cuanto más a la derecha, mejor detecta los casos positivos (por ejemplo, fraudes).</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s-419">
                <a:solidFill>
                  <a:schemeClr val="dk1"/>
                </a:solidFill>
              </a:rPr>
              <a:t>“Eje Y = </a:t>
            </a:r>
            <a:r>
              <a:rPr i="1" lang="es-419">
                <a:solidFill>
                  <a:schemeClr val="dk1"/>
                </a:solidFill>
              </a:rPr>
              <a:t>Fairness (Predictive Equality)</a:t>
            </a:r>
            <a:r>
              <a:rPr lang="es-419">
                <a:solidFill>
                  <a:schemeClr val="dk1"/>
                </a:solidFill>
              </a:rPr>
              <a:t>”: cuanto más arriba, menor es la diferencia entre grupos en la tasa de falsos positivos (más equitativo).</a:t>
            </a:r>
            <a:br>
              <a:rPr lang="es-419">
                <a:solidFill>
                  <a:schemeClr val="dk1"/>
                </a:solidFill>
              </a:rPr>
            </a:b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s-419">
                <a:solidFill>
                  <a:schemeClr val="dk1"/>
                </a:solidFill>
              </a:rPr>
              <a:t>Breve aclaración: </a:t>
            </a:r>
            <a:r>
              <a:rPr i="1" lang="es-419">
                <a:solidFill>
                  <a:schemeClr val="dk1"/>
                </a:solidFill>
              </a:rPr>
              <a:t>predictive equality</a:t>
            </a:r>
            <a:r>
              <a:rPr lang="es-419">
                <a:solidFill>
                  <a:schemeClr val="dk1"/>
                </a:solidFill>
              </a:rPr>
              <a:t> busca que </a:t>
            </a:r>
            <a:r>
              <a:rPr b="1" lang="es-419">
                <a:solidFill>
                  <a:schemeClr val="dk1"/>
                </a:solidFill>
              </a:rPr>
              <a:t>los falsos positivos</a:t>
            </a:r>
            <a:r>
              <a:rPr lang="es-419">
                <a:solidFill>
                  <a:schemeClr val="dk1"/>
                </a:solidFill>
              </a:rPr>
              <a:t> sean igual de frecuentes entre grupos protegidos.</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s-419">
                <a:solidFill>
                  <a:schemeClr val="dk1"/>
                </a:solidFill>
              </a:rPr>
              <a:t>“Colores = tipos de modelo”: cada color = una familia (LGBM, RF, DT, NN, LR, EG).</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s-419">
                <a:solidFill>
                  <a:schemeClr val="dk1"/>
                </a:solidFill>
              </a:rPr>
              <a:t>“Puntos pequeños = todas las configuraciones probadas. Círculos grandes = los modelos que cada buscador/tuner seleccionó para devolver.”</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s-419">
                <a:solidFill>
                  <a:schemeClr val="dk1"/>
                </a:solidFill>
              </a:rPr>
              <a:t>“La región ‘ideal’ está arriba a la derecha: alta recall y alta equidad.”</a:t>
            </a:r>
            <a:br>
              <a:rPr lang="es-419">
                <a:solidFill>
                  <a:schemeClr val="dk1"/>
                </a:solidFill>
              </a:rPr>
            </a:b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2400"/>
              </a:spcBef>
              <a:spcAft>
                <a:spcPts val="0"/>
              </a:spcAft>
              <a:buClr>
                <a:schemeClr val="dk1"/>
              </a:buClr>
              <a:buSzPts val="1100"/>
              <a:buFont typeface="Arial"/>
              <a:buNone/>
            </a:pPr>
            <a:r>
              <a:rPr b="1" lang="es-419" sz="2300">
                <a:solidFill>
                  <a:schemeClr val="dk1"/>
                </a:solidFill>
              </a:rPr>
              <a:t>Qué cuento con la imagen (interpretación para la audiencia)</a:t>
            </a:r>
            <a:endParaRPr b="1" sz="2300">
              <a:solidFill>
                <a:schemeClr val="dk1"/>
              </a:solidFill>
            </a:endParaRPr>
          </a:p>
          <a:p>
            <a:pPr indent="-298450" lvl="0" marL="457200" rtl="0" algn="l">
              <a:lnSpc>
                <a:spcPct val="115000"/>
              </a:lnSpc>
              <a:spcBef>
                <a:spcPts val="1200"/>
              </a:spcBef>
              <a:spcAft>
                <a:spcPts val="0"/>
              </a:spcAft>
              <a:buClr>
                <a:schemeClr val="dk1"/>
              </a:buClr>
              <a:buSzPts val="1100"/>
              <a:buChar char="●"/>
            </a:pPr>
            <a:r>
              <a:rPr lang="es-419">
                <a:solidFill>
                  <a:schemeClr val="dk1"/>
                </a:solidFill>
              </a:rPr>
              <a:t>“Vemos que </a:t>
            </a:r>
            <a:r>
              <a:rPr b="1" lang="es-419">
                <a:solidFill>
                  <a:schemeClr val="dk1"/>
                </a:solidFill>
              </a:rPr>
              <a:t>no todos los modelos iguales</a:t>
            </a:r>
            <a:r>
              <a:rPr lang="es-419">
                <a:solidFill>
                  <a:schemeClr val="dk1"/>
                </a:solidFill>
              </a:rPr>
              <a:t> en rendimiento tienen la misma equidad: hay nubes dispersas.”</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s-419">
                <a:solidFill>
                  <a:schemeClr val="dk1"/>
                </a:solidFill>
              </a:rPr>
              <a:t>“Algunos métodos/modelos (o configuraciones) entregan </a:t>
            </a:r>
            <a:r>
              <a:rPr b="1" lang="es-419">
                <a:solidFill>
                  <a:schemeClr val="dk1"/>
                </a:solidFill>
              </a:rPr>
              <a:t>muy buen recall</a:t>
            </a:r>
            <a:r>
              <a:rPr lang="es-419">
                <a:solidFill>
                  <a:schemeClr val="dk1"/>
                </a:solidFill>
              </a:rPr>
              <a:t> pero mala equidad (derecha-abajo). Otros son </a:t>
            </a:r>
            <a:r>
              <a:rPr b="1" lang="es-419">
                <a:solidFill>
                  <a:schemeClr val="dk1"/>
                </a:solidFill>
              </a:rPr>
              <a:t>muy equitativos</a:t>
            </a:r>
            <a:r>
              <a:rPr lang="es-419">
                <a:solidFill>
                  <a:schemeClr val="dk1"/>
                </a:solidFill>
              </a:rPr>
              <a:t> pero con menor recall (izquierda-arriba).”</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s-419">
                <a:solidFill>
                  <a:schemeClr val="dk1"/>
                </a:solidFill>
              </a:rPr>
              <a:t>“Los círculos grandes (modelos seleccionados) muestran que los métodos fairness-aware tienden a elegir soluciones </a:t>
            </a:r>
            <a:r>
              <a:rPr b="1" lang="es-419">
                <a:solidFill>
                  <a:schemeClr val="dk1"/>
                </a:solidFill>
              </a:rPr>
              <a:t>más arriba</a:t>
            </a:r>
            <a:r>
              <a:rPr lang="es-419">
                <a:solidFill>
                  <a:schemeClr val="dk1"/>
                </a:solidFill>
              </a:rPr>
              <a:t> (más justas) sin caer mucho a la izquierda — es decir, conservan recall razonable mientras mejoran equidad.”</a:t>
            </a:r>
            <a:br>
              <a:rPr lang="es-419">
                <a:solidFill>
                  <a:schemeClr val="dk1"/>
                </a:solidFill>
              </a:rPr>
            </a:b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s-419">
                <a:solidFill>
                  <a:schemeClr val="dk1"/>
                </a:solidFill>
              </a:rPr>
              <a:t>“También se ve que distintas familias de modelos ocupan zonas distintas: por ejemplo (obsérvese en la gráfica), una familia puede concentrarse hacia mayor recall y otra hacia mayor fairness — eso sugiere que elegir el tipo de modelo también influye en el trade-off.”</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400"/>
              <a:buNone/>
            </a:pPr>
            <a:r>
              <a:t/>
            </a:r>
            <a:endParaRPr/>
          </a:p>
        </p:txBody>
      </p:sp>
      <p:sp>
        <p:nvSpPr>
          <p:cNvPr id="165" name="Google Shape;165;g3c207f32cce_0_55: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c1f6af9948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 name="Google Shape;179;g3c1f6af9948_0_34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c207f32cce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g3c207f32cce_0_81: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c1f6af9948_0_2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g3c1f6af9948_0_29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c1f6af9948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 name="Google Shape;261;g3c1f6af9948_0_304:notes"/>
          <p:cNvSpPr/>
          <p:nvPr>
            <p:ph idx="2" type="sldImg"/>
          </p:nvPr>
        </p:nvSpPr>
        <p:spPr>
          <a:xfrm>
            <a:off x="2020994" y="1142467"/>
            <a:ext cx="2816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png"/><Relationship Id="rId4" Type="http://schemas.openxmlformats.org/officeDocument/2006/relationships/image" Target="../media/image18.png"/><Relationship Id="rId11" Type="http://schemas.openxmlformats.org/officeDocument/2006/relationships/image" Target="../media/image5.png"/><Relationship Id="rId10" Type="http://schemas.openxmlformats.org/officeDocument/2006/relationships/image" Target="../media/image8.png"/><Relationship Id="rId9"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4.png"/><Relationship Id="rId7" Type="http://schemas.openxmlformats.org/officeDocument/2006/relationships/image" Target="../media/image16.png"/><Relationship Id="rId8" Type="http://schemas.openxmlformats.org/officeDocument/2006/relationships/image" Target="../media/image2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4.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image" Target="../media/image5.png"/><Relationship Id="rId13" Type="http://schemas.openxmlformats.org/officeDocument/2006/relationships/image" Target="../media/image28.png"/><Relationship Id="rId12" Type="http://schemas.openxmlformats.org/officeDocument/2006/relationships/image" Target="../media/image27.png"/><Relationship Id="rId1" Type="http://schemas.openxmlformats.org/officeDocument/2006/relationships/slideMaster" Target="../slideMasters/slideMaster1.xml"/><Relationship Id="rId2" Type="http://schemas.openxmlformats.org/officeDocument/2006/relationships/image" Target="../media/image17.jpg"/><Relationship Id="rId3" Type="http://schemas.openxmlformats.org/officeDocument/2006/relationships/image" Target="../media/image18.png"/><Relationship Id="rId4" Type="http://schemas.openxmlformats.org/officeDocument/2006/relationships/image" Target="../media/image14.jpg"/><Relationship Id="rId9"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6.png"/><Relationship Id="rId7" Type="http://schemas.openxmlformats.org/officeDocument/2006/relationships/image" Target="../media/image21.png"/><Relationship Id="rId8"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ctrTitle"/>
          </p:nvPr>
        </p:nvSpPr>
        <p:spPr>
          <a:xfrm>
            <a:off x="4160960" y="1285720"/>
            <a:ext cx="4588800" cy="17637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rgbClr val="004890"/>
              </a:buClr>
              <a:buSzPts val="3900"/>
              <a:buFont typeface="Arial"/>
              <a:buNone/>
              <a:defRPr b="1" sz="3900">
                <a:solidFill>
                  <a:srgbClr val="004890"/>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2" name="Google Shape;52;p13"/>
          <p:cNvSpPr txBox="1"/>
          <p:nvPr>
            <p:ph idx="1" type="subTitle"/>
          </p:nvPr>
        </p:nvSpPr>
        <p:spPr>
          <a:xfrm>
            <a:off x="4164763" y="3215547"/>
            <a:ext cx="2373900" cy="8145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800"/>
              </a:spcBef>
              <a:spcAft>
                <a:spcPts val="0"/>
              </a:spcAft>
              <a:buClr>
                <a:schemeClr val="dk1"/>
              </a:buClr>
              <a:buSzPts val="1800"/>
              <a:buNone/>
              <a:defRPr sz="1800">
                <a:solidFill>
                  <a:schemeClr val="dk1"/>
                </a:solidFill>
                <a:latin typeface="Arial"/>
                <a:ea typeface="Arial"/>
                <a:cs typeface="Arial"/>
                <a:sym typeface="Aria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3" name="Google Shape;53;p13"/>
          <p:cNvSpPr txBox="1"/>
          <p:nvPr>
            <p:ph idx="2" type="body"/>
          </p:nvPr>
        </p:nvSpPr>
        <p:spPr>
          <a:xfrm>
            <a:off x="244476" y="4571765"/>
            <a:ext cx="2441400" cy="365700"/>
          </a:xfrm>
          <a:prstGeom prst="rect">
            <a:avLst/>
          </a:prstGeom>
          <a:noFill/>
          <a:ln>
            <a:noFill/>
          </a:ln>
        </p:spPr>
        <p:txBody>
          <a:bodyPr anchorCtr="0" anchor="ctr" bIns="34275" lIns="68575" spcFirstLastPara="1" rIns="68575" wrap="square" tIns="34275">
            <a:normAutofit/>
          </a:bodyPr>
          <a:lstStyle>
            <a:lvl1pPr indent="-228600" lvl="0" marL="457200" algn="ctr">
              <a:lnSpc>
                <a:spcPct val="90000"/>
              </a:lnSpc>
              <a:spcBef>
                <a:spcPts val="800"/>
              </a:spcBef>
              <a:spcAft>
                <a:spcPts val="0"/>
              </a:spcAft>
              <a:buClr>
                <a:schemeClr val="lt1"/>
              </a:buClr>
              <a:buSzPts val="1800"/>
              <a:buNone/>
              <a:defRPr>
                <a:solidFill>
                  <a:schemeClr val="lt1"/>
                </a:solidFill>
                <a:latin typeface="Arial"/>
                <a:ea typeface="Arial"/>
                <a:cs typeface="Arial"/>
                <a:sym typeface="Arial"/>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descr="Imagen que contiene Patrón de fondo&#10;&#10;El contenido generado por IA puede ser incorrecto." id="54" name="Google Shape;54;p13"/>
          <p:cNvPicPr preferRelativeResize="0"/>
          <p:nvPr/>
        </p:nvPicPr>
        <p:blipFill rotWithShape="1">
          <a:blip r:embed="rId3">
            <a:alphaModFix/>
          </a:blip>
          <a:srcRect b="0" l="0" r="0" t="0"/>
          <a:stretch/>
        </p:blipFill>
        <p:spPr>
          <a:xfrm>
            <a:off x="8095550" y="-747131"/>
            <a:ext cx="1048450" cy="559990"/>
          </a:xfrm>
          <a:prstGeom prst="rect">
            <a:avLst/>
          </a:prstGeom>
          <a:noFill/>
          <a:ln>
            <a:noFill/>
          </a:ln>
        </p:spPr>
      </p:pic>
      <p:pic>
        <p:nvPicPr>
          <p:cNvPr descr="Icono&#10;&#10;El contenido generado por IA puede ser incorrecto." id="55" name="Google Shape;55;p13"/>
          <p:cNvPicPr preferRelativeResize="0"/>
          <p:nvPr/>
        </p:nvPicPr>
        <p:blipFill rotWithShape="1">
          <a:blip r:embed="rId4">
            <a:alphaModFix/>
          </a:blip>
          <a:srcRect b="0" l="0" r="0" t="0"/>
          <a:stretch/>
        </p:blipFill>
        <p:spPr>
          <a:xfrm>
            <a:off x="7872599" y="22409"/>
            <a:ext cx="1168459" cy="1168459"/>
          </a:xfrm>
          <a:prstGeom prst="rect">
            <a:avLst/>
          </a:prstGeom>
          <a:noFill/>
          <a:ln>
            <a:noFill/>
          </a:ln>
        </p:spPr>
      </p:pic>
      <p:pic>
        <p:nvPicPr>
          <p:cNvPr descr="Logotipo&#10;&#10;El contenido generado por IA puede ser incorrecto." id="56" name="Google Shape;56;p13"/>
          <p:cNvPicPr preferRelativeResize="0"/>
          <p:nvPr/>
        </p:nvPicPr>
        <p:blipFill rotWithShape="1">
          <a:blip r:embed="rId5">
            <a:alphaModFix/>
          </a:blip>
          <a:srcRect b="0" l="0" r="0" t="0"/>
          <a:stretch/>
        </p:blipFill>
        <p:spPr>
          <a:xfrm>
            <a:off x="3999428" y="137850"/>
            <a:ext cx="2221743" cy="937575"/>
          </a:xfrm>
          <a:prstGeom prst="rect">
            <a:avLst/>
          </a:prstGeom>
          <a:noFill/>
          <a:ln>
            <a:noFill/>
          </a:ln>
        </p:spPr>
      </p:pic>
      <p:pic>
        <p:nvPicPr>
          <p:cNvPr id="57" name="Google Shape;57;p13"/>
          <p:cNvPicPr preferRelativeResize="0"/>
          <p:nvPr/>
        </p:nvPicPr>
        <p:blipFill rotWithShape="1">
          <a:blip r:embed="rId6">
            <a:alphaModFix/>
          </a:blip>
          <a:srcRect b="0" l="0" r="0" t="0"/>
          <a:stretch/>
        </p:blipFill>
        <p:spPr>
          <a:xfrm>
            <a:off x="4160960" y="4748510"/>
            <a:ext cx="742803" cy="235027"/>
          </a:xfrm>
          <a:prstGeom prst="rect">
            <a:avLst/>
          </a:prstGeom>
          <a:noFill/>
          <a:ln>
            <a:noFill/>
          </a:ln>
        </p:spPr>
      </p:pic>
      <p:pic>
        <p:nvPicPr>
          <p:cNvPr id="58" name="Google Shape;58;p13"/>
          <p:cNvPicPr preferRelativeResize="0"/>
          <p:nvPr/>
        </p:nvPicPr>
        <p:blipFill rotWithShape="1">
          <a:blip r:embed="rId7">
            <a:alphaModFix/>
          </a:blip>
          <a:srcRect b="21529" l="0" r="0" t="21529"/>
          <a:stretch/>
        </p:blipFill>
        <p:spPr>
          <a:xfrm>
            <a:off x="4919934" y="4677173"/>
            <a:ext cx="1059352" cy="339307"/>
          </a:xfrm>
          <a:prstGeom prst="rect">
            <a:avLst/>
          </a:prstGeom>
          <a:noFill/>
          <a:ln>
            <a:noFill/>
          </a:ln>
        </p:spPr>
      </p:pic>
      <p:sp>
        <p:nvSpPr>
          <p:cNvPr id="59" name="Google Shape;59;p13"/>
          <p:cNvSpPr txBox="1"/>
          <p:nvPr/>
        </p:nvSpPr>
        <p:spPr>
          <a:xfrm>
            <a:off x="4066545" y="4408895"/>
            <a:ext cx="17040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s-419" sz="1200" u="none" cap="none" strike="noStrike">
                <a:solidFill>
                  <a:schemeClr val="dk1"/>
                </a:solidFill>
                <a:latin typeface="Arial"/>
                <a:ea typeface="Arial"/>
                <a:cs typeface="Arial"/>
                <a:sym typeface="Arial"/>
              </a:rPr>
              <a:t>BSC AI Factory Partners</a:t>
            </a:r>
            <a:endParaRPr b="0" i="0" sz="1200" u="none" cap="none" strike="noStrike">
              <a:solidFill>
                <a:schemeClr val="dk1"/>
              </a:solidFill>
              <a:latin typeface="Arial"/>
              <a:ea typeface="Arial"/>
              <a:cs typeface="Arial"/>
              <a:sym typeface="Arial"/>
            </a:endParaRPr>
          </a:p>
        </p:txBody>
      </p:sp>
      <p:pic>
        <p:nvPicPr>
          <p:cNvPr descr="Logotipo&#10;&#10;El contenido generado por IA puede ser incorrecto." id="60" name="Google Shape;60;p13"/>
          <p:cNvPicPr preferRelativeResize="0"/>
          <p:nvPr/>
        </p:nvPicPr>
        <p:blipFill rotWithShape="1">
          <a:blip r:embed="rId8">
            <a:alphaModFix/>
          </a:blip>
          <a:srcRect b="0" l="0" r="0" t="0"/>
          <a:stretch/>
        </p:blipFill>
        <p:spPr>
          <a:xfrm>
            <a:off x="6015761" y="4635903"/>
            <a:ext cx="260726" cy="347635"/>
          </a:xfrm>
          <a:prstGeom prst="rect">
            <a:avLst/>
          </a:prstGeom>
          <a:noFill/>
          <a:ln>
            <a:noFill/>
          </a:ln>
        </p:spPr>
      </p:pic>
      <p:pic>
        <p:nvPicPr>
          <p:cNvPr descr="Imagen que contiene dibujo, cerca, luz&#10;&#10;El contenido generado por IA puede ser incorrecto." id="61" name="Google Shape;61;p13"/>
          <p:cNvPicPr preferRelativeResize="0"/>
          <p:nvPr/>
        </p:nvPicPr>
        <p:blipFill rotWithShape="1">
          <a:blip r:embed="rId9">
            <a:alphaModFix/>
          </a:blip>
          <a:srcRect b="0" l="0" r="0" t="0"/>
          <a:stretch/>
        </p:blipFill>
        <p:spPr>
          <a:xfrm>
            <a:off x="6455411" y="4696369"/>
            <a:ext cx="412714" cy="275663"/>
          </a:xfrm>
          <a:prstGeom prst="rect">
            <a:avLst/>
          </a:prstGeom>
          <a:noFill/>
          <a:ln>
            <a:noFill/>
          </a:ln>
        </p:spPr>
      </p:pic>
      <p:sp>
        <p:nvSpPr>
          <p:cNvPr id="62" name="Google Shape;62;p13"/>
          <p:cNvSpPr txBox="1"/>
          <p:nvPr/>
        </p:nvSpPr>
        <p:spPr>
          <a:xfrm>
            <a:off x="7091903" y="4414452"/>
            <a:ext cx="12579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s-419" sz="1200" u="none" cap="none" strike="noStrike">
                <a:solidFill>
                  <a:schemeClr val="dk1"/>
                </a:solidFill>
                <a:latin typeface="Arial"/>
                <a:ea typeface="Arial"/>
                <a:cs typeface="Arial"/>
                <a:sym typeface="Arial"/>
              </a:rPr>
              <a:t>Affiliated entities</a:t>
            </a:r>
            <a:endParaRPr b="0" i="0" sz="1200" u="none" cap="none" strike="noStrike">
              <a:solidFill>
                <a:schemeClr val="dk1"/>
              </a:solidFill>
              <a:latin typeface="Arial"/>
              <a:ea typeface="Arial"/>
              <a:cs typeface="Arial"/>
              <a:sym typeface="Arial"/>
            </a:endParaRPr>
          </a:p>
        </p:txBody>
      </p:sp>
      <p:cxnSp>
        <p:nvCxnSpPr>
          <p:cNvPr id="63" name="Google Shape;63;p13"/>
          <p:cNvCxnSpPr/>
          <p:nvPr/>
        </p:nvCxnSpPr>
        <p:spPr>
          <a:xfrm rot="10800000">
            <a:off x="7037227" y="4437236"/>
            <a:ext cx="0" cy="546300"/>
          </a:xfrm>
          <a:prstGeom prst="straightConnector1">
            <a:avLst/>
          </a:prstGeom>
          <a:noFill/>
          <a:ln cap="flat" cmpd="sng" w="7150">
            <a:solidFill>
              <a:srgbClr val="8DA9DB"/>
            </a:solidFill>
            <a:prstDash val="solid"/>
            <a:miter lim="800000"/>
            <a:headEnd len="sm" w="sm" type="none"/>
            <a:tailEnd len="sm" w="sm" type="none"/>
          </a:ln>
        </p:spPr>
      </p:cxnSp>
      <p:pic>
        <p:nvPicPr>
          <p:cNvPr descr="Texto&#10;&#10;El contenido generado por IA puede ser incorrecto." id="64" name="Google Shape;64;p13"/>
          <p:cNvPicPr preferRelativeResize="0"/>
          <p:nvPr/>
        </p:nvPicPr>
        <p:blipFill rotWithShape="1">
          <a:blip r:embed="rId10">
            <a:alphaModFix/>
          </a:blip>
          <a:srcRect b="0" l="0" r="0" t="0"/>
          <a:stretch/>
        </p:blipFill>
        <p:spPr>
          <a:xfrm>
            <a:off x="8403115" y="4557613"/>
            <a:ext cx="667691" cy="667691"/>
          </a:xfrm>
          <a:prstGeom prst="rect">
            <a:avLst/>
          </a:prstGeom>
          <a:noFill/>
          <a:ln>
            <a:noFill/>
          </a:ln>
        </p:spPr>
      </p:pic>
      <p:pic>
        <p:nvPicPr>
          <p:cNvPr descr="Texto&#10;&#10;El contenido generado por IA puede ser incorrecto." id="65" name="Google Shape;65;p13"/>
          <p:cNvPicPr preferRelativeResize="0"/>
          <p:nvPr/>
        </p:nvPicPr>
        <p:blipFill rotWithShape="1">
          <a:blip r:embed="rId11">
            <a:alphaModFix/>
          </a:blip>
          <a:srcRect b="0" l="0" r="0" t="0"/>
          <a:stretch/>
        </p:blipFill>
        <p:spPr>
          <a:xfrm>
            <a:off x="7156030" y="4694341"/>
            <a:ext cx="1143188" cy="34336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change">
  <p:cSld name="Section change">
    <p:bg>
      <p:bgPr>
        <a:blipFill>
          <a:blip r:embed="rId2">
            <a:alphaModFix/>
          </a:blip>
          <a:stretch>
            <a:fillRect/>
          </a:stretch>
        </a:blipFill>
      </p:bgPr>
    </p:bg>
    <p:spTree>
      <p:nvGrpSpPr>
        <p:cNvPr id="66" name="Shape 66"/>
        <p:cNvGrpSpPr/>
        <p:nvPr/>
      </p:nvGrpSpPr>
      <p:grpSpPr>
        <a:xfrm>
          <a:off x="0" y="0"/>
          <a:ext cx="0" cy="0"/>
          <a:chOff x="0" y="0"/>
          <a:chExt cx="0" cy="0"/>
        </a:xfrm>
      </p:grpSpPr>
      <p:sp>
        <p:nvSpPr>
          <p:cNvPr id="67" name="Google Shape;67;p14"/>
          <p:cNvSpPr txBox="1"/>
          <p:nvPr>
            <p:ph type="title"/>
          </p:nvPr>
        </p:nvSpPr>
        <p:spPr>
          <a:xfrm>
            <a:off x="376354" y="383264"/>
            <a:ext cx="5193600" cy="1172400"/>
          </a:xfrm>
          <a:prstGeom prst="rect">
            <a:avLst/>
          </a:prstGeom>
          <a:noFill/>
          <a:ln>
            <a:noFill/>
          </a:ln>
        </p:spPr>
        <p:txBody>
          <a:bodyPr anchorCtr="0" anchor="t" bIns="34275" lIns="68575" spcFirstLastPara="1" rIns="68575" wrap="square" tIns="34275">
            <a:noAutofit/>
          </a:bodyPr>
          <a:lstStyle>
            <a:lvl1pPr lvl="0" algn="l">
              <a:lnSpc>
                <a:spcPct val="90000"/>
              </a:lnSpc>
              <a:spcBef>
                <a:spcPts val="0"/>
              </a:spcBef>
              <a:spcAft>
                <a:spcPts val="0"/>
              </a:spcAft>
              <a:buClr>
                <a:srgbClr val="124484"/>
              </a:buClr>
              <a:buSzPts val="2400"/>
              <a:buFont typeface="Arial"/>
              <a:buNone/>
              <a:defRPr>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8" name="Google Shape;68;p14"/>
          <p:cNvSpPr/>
          <p:nvPr/>
        </p:nvSpPr>
        <p:spPr>
          <a:xfrm>
            <a:off x="164752" y="4386897"/>
            <a:ext cx="1611900" cy="6564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 cover">
  <p:cSld name="Back cover">
    <p:bg>
      <p:bgPr>
        <a:blipFill>
          <a:blip r:embed="rId2">
            <a:alphaModFix/>
          </a:blip>
          <a:stretch>
            <a:fillRect/>
          </a:stretch>
        </a:blipFill>
      </p:bgPr>
    </p:bg>
    <p:spTree>
      <p:nvGrpSpPr>
        <p:cNvPr id="69" name="Shape 69"/>
        <p:cNvGrpSpPr/>
        <p:nvPr/>
      </p:nvGrpSpPr>
      <p:grpSpPr>
        <a:xfrm>
          <a:off x="0" y="0"/>
          <a:ext cx="0" cy="0"/>
          <a:chOff x="0" y="0"/>
          <a:chExt cx="0" cy="0"/>
        </a:xfrm>
      </p:grpSpPr>
      <p:sp>
        <p:nvSpPr>
          <p:cNvPr id="70" name="Google Shape;70;p15"/>
          <p:cNvSpPr txBox="1"/>
          <p:nvPr>
            <p:ph type="ctrTitle"/>
          </p:nvPr>
        </p:nvSpPr>
        <p:spPr>
          <a:xfrm>
            <a:off x="2277549" y="1113565"/>
            <a:ext cx="4588800" cy="1345800"/>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rgbClr val="173A74"/>
              </a:buClr>
              <a:buSzPts val="6000"/>
              <a:buFont typeface="Arial"/>
              <a:buNone/>
              <a:defRPr b="0" i="0" sz="6000">
                <a:solidFill>
                  <a:srgbClr val="173A74"/>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descr="Icono&#10;&#10;El contenido generado por IA puede ser incorrecto." id="71" name="Google Shape;71;p15"/>
          <p:cNvPicPr preferRelativeResize="0"/>
          <p:nvPr/>
        </p:nvPicPr>
        <p:blipFill rotWithShape="1">
          <a:blip r:embed="rId3">
            <a:alphaModFix/>
          </a:blip>
          <a:srcRect b="0" l="0" r="0" t="0"/>
          <a:stretch/>
        </p:blipFill>
        <p:spPr>
          <a:xfrm>
            <a:off x="7872599" y="22409"/>
            <a:ext cx="1168459" cy="1168459"/>
          </a:xfrm>
          <a:prstGeom prst="rect">
            <a:avLst/>
          </a:prstGeom>
          <a:noFill/>
          <a:ln>
            <a:noFill/>
          </a:ln>
        </p:spPr>
      </p:pic>
      <p:sp>
        <p:nvSpPr>
          <p:cNvPr id="72" name="Google Shape;72;p15"/>
          <p:cNvSpPr txBox="1"/>
          <p:nvPr>
            <p:ph idx="1" type="subTitle"/>
          </p:nvPr>
        </p:nvSpPr>
        <p:spPr>
          <a:xfrm>
            <a:off x="3385039" y="2661263"/>
            <a:ext cx="2373900" cy="8145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800"/>
              </a:spcBef>
              <a:spcAft>
                <a:spcPts val="0"/>
              </a:spcAft>
              <a:buClr>
                <a:srgbClr val="173A74"/>
              </a:buClr>
              <a:buSzPts val="1800"/>
              <a:buNone/>
              <a:defRPr sz="1800">
                <a:solidFill>
                  <a:srgbClr val="173A74"/>
                </a:solidFill>
                <a:latin typeface="Arial"/>
                <a:ea typeface="Arial"/>
                <a:cs typeface="Arial"/>
                <a:sym typeface="Aria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73" name="Google Shape;73;p15"/>
          <p:cNvSpPr txBox="1"/>
          <p:nvPr/>
        </p:nvSpPr>
        <p:spPr>
          <a:xfrm>
            <a:off x="166340" y="4683966"/>
            <a:ext cx="3717600" cy="424500"/>
          </a:xfrm>
          <a:prstGeom prst="rect">
            <a:avLst/>
          </a:prstGeom>
          <a:noFill/>
          <a:ln>
            <a:noFill/>
          </a:ln>
        </p:spPr>
        <p:txBody>
          <a:bodyPr anchorCtr="0" anchor="t" bIns="34275" lIns="68575" spcFirstLastPara="1" rIns="68575" wrap="square" tIns="34275">
            <a:normAutofit fontScale="47500"/>
          </a:bodyPr>
          <a:lstStyle/>
          <a:p>
            <a:pPr indent="0" lvl="0" marL="0" marR="0" rtl="0" algn="just">
              <a:lnSpc>
                <a:spcPct val="107000"/>
              </a:lnSpc>
              <a:spcBef>
                <a:spcPts val="0"/>
              </a:spcBef>
              <a:spcAft>
                <a:spcPts val="0"/>
              </a:spcAft>
              <a:buClr>
                <a:srgbClr val="173A74"/>
              </a:buClr>
              <a:buSzPct val="100000"/>
              <a:buFont typeface="Arial"/>
              <a:buNone/>
            </a:pPr>
            <a:r>
              <a:rPr b="0" i="0" lang="es-419" sz="1400" u="none" cap="none" strike="noStrike">
                <a:solidFill>
                  <a:srgbClr val="173A74"/>
                </a:solidFill>
                <a:latin typeface="Arial"/>
                <a:ea typeface="Arial"/>
                <a:cs typeface="Arial"/>
                <a:sym typeface="Arial"/>
              </a:rPr>
              <a:t>This project has received funding from the European High-Performance Computing Joint Undertaking (JU) under grant agreement No 101234399 and Spain, Portugal, Romania and Türkiye. The JU receives support from the European Union’s Horizon Europe Programme. </a:t>
            </a:r>
            <a:endParaRPr b="0" i="0" sz="1400" u="none" cap="none" strike="noStrike">
              <a:solidFill>
                <a:srgbClr val="173A74"/>
              </a:solidFill>
              <a:latin typeface="Arial"/>
              <a:ea typeface="Arial"/>
              <a:cs typeface="Arial"/>
              <a:sym typeface="Arial"/>
            </a:endParaRPr>
          </a:p>
        </p:txBody>
      </p:sp>
      <p:pic>
        <p:nvPicPr>
          <p:cNvPr descr="Imagen que contiene Escala de tiempo&#10;&#10;El contenido generado por IA puede ser incorrecto." id="74" name="Google Shape;74;p15"/>
          <p:cNvPicPr preferRelativeResize="0"/>
          <p:nvPr/>
        </p:nvPicPr>
        <p:blipFill rotWithShape="1">
          <a:blip r:embed="rId4">
            <a:alphaModFix/>
          </a:blip>
          <a:srcRect b="0" l="0" r="0" t="0"/>
          <a:stretch/>
        </p:blipFill>
        <p:spPr>
          <a:xfrm>
            <a:off x="166340" y="4327092"/>
            <a:ext cx="1109011" cy="265333"/>
          </a:xfrm>
          <a:prstGeom prst="rect">
            <a:avLst/>
          </a:prstGeom>
          <a:noFill/>
          <a:ln>
            <a:noFill/>
          </a:ln>
        </p:spPr>
      </p:pic>
      <p:pic>
        <p:nvPicPr>
          <p:cNvPr id="75" name="Google Shape;75;p15"/>
          <p:cNvPicPr preferRelativeResize="0"/>
          <p:nvPr/>
        </p:nvPicPr>
        <p:blipFill rotWithShape="1">
          <a:blip r:embed="rId5">
            <a:alphaModFix/>
          </a:blip>
          <a:srcRect b="0" l="0" r="0" t="0"/>
          <a:stretch/>
        </p:blipFill>
        <p:spPr>
          <a:xfrm>
            <a:off x="4160960" y="4748510"/>
            <a:ext cx="742803" cy="235027"/>
          </a:xfrm>
          <a:prstGeom prst="rect">
            <a:avLst/>
          </a:prstGeom>
          <a:noFill/>
          <a:ln>
            <a:noFill/>
          </a:ln>
        </p:spPr>
      </p:pic>
      <p:pic>
        <p:nvPicPr>
          <p:cNvPr id="76" name="Google Shape;76;p15"/>
          <p:cNvPicPr preferRelativeResize="0"/>
          <p:nvPr/>
        </p:nvPicPr>
        <p:blipFill rotWithShape="1">
          <a:blip r:embed="rId6">
            <a:alphaModFix/>
          </a:blip>
          <a:srcRect b="21529" l="0" r="0" t="21529"/>
          <a:stretch/>
        </p:blipFill>
        <p:spPr>
          <a:xfrm>
            <a:off x="4919934" y="4677173"/>
            <a:ext cx="1059352" cy="339307"/>
          </a:xfrm>
          <a:prstGeom prst="rect">
            <a:avLst/>
          </a:prstGeom>
          <a:noFill/>
          <a:ln>
            <a:noFill/>
          </a:ln>
        </p:spPr>
      </p:pic>
      <p:sp>
        <p:nvSpPr>
          <p:cNvPr id="77" name="Google Shape;77;p15"/>
          <p:cNvSpPr txBox="1"/>
          <p:nvPr/>
        </p:nvSpPr>
        <p:spPr>
          <a:xfrm>
            <a:off x="4066545" y="4408895"/>
            <a:ext cx="1704000" cy="43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s-419" sz="1200" u="none" cap="none" strike="noStrike">
                <a:solidFill>
                  <a:srgbClr val="004890"/>
                </a:solidFill>
                <a:latin typeface="Arial"/>
                <a:ea typeface="Arial"/>
                <a:cs typeface="Arial"/>
                <a:sym typeface="Arial"/>
              </a:rPr>
              <a:t>BSC AI Factory Partners</a:t>
            </a:r>
            <a:endParaRPr b="0" i="0" sz="1200" u="none" cap="none" strike="noStrike">
              <a:solidFill>
                <a:srgbClr val="004890"/>
              </a:solidFill>
              <a:latin typeface="Arial"/>
              <a:ea typeface="Arial"/>
              <a:cs typeface="Arial"/>
              <a:sym typeface="Arial"/>
            </a:endParaRPr>
          </a:p>
        </p:txBody>
      </p:sp>
      <p:pic>
        <p:nvPicPr>
          <p:cNvPr descr="Logotipo&#10;&#10;El contenido generado por IA puede ser incorrecto." id="78" name="Google Shape;78;p15"/>
          <p:cNvPicPr preferRelativeResize="0"/>
          <p:nvPr/>
        </p:nvPicPr>
        <p:blipFill rotWithShape="1">
          <a:blip r:embed="rId7">
            <a:alphaModFix/>
          </a:blip>
          <a:srcRect b="0" l="0" r="0" t="0"/>
          <a:stretch/>
        </p:blipFill>
        <p:spPr>
          <a:xfrm>
            <a:off x="6015761" y="4635903"/>
            <a:ext cx="260726" cy="347635"/>
          </a:xfrm>
          <a:prstGeom prst="rect">
            <a:avLst/>
          </a:prstGeom>
          <a:noFill/>
          <a:ln>
            <a:noFill/>
          </a:ln>
        </p:spPr>
      </p:pic>
      <p:pic>
        <p:nvPicPr>
          <p:cNvPr descr="Imagen que contiene dibujo, cerca, luz&#10;&#10;El contenido generado por IA puede ser incorrecto." id="79" name="Google Shape;79;p15"/>
          <p:cNvPicPr preferRelativeResize="0"/>
          <p:nvPr/>
        </p:nvPicPr>
        <p:blipFill rotWithShape="1">
          <a:blip r:embed="rId8">
            <a:alphaModFix/>
          </a:blip>
          <a:srcRect b="0" l="0" r="0" t="0"/>
          <a:stretch/>
        </p:blipFill>
        <p:spPr>
          <a:xfrm>
            <a:off x="6455411" y="4696369"/>
            <a:ext cx="412714" cy="275663"/>
          </a:xfrm>
          <a:prstGeom prst="rect">
            <a:avLst/>
          </a:prstGeom>
          <a:noFill/>
          <a:ln>
            <a:noFill/>
          </a:ln>
        </p:spPr>
      </p:pic>
      <p:sp>
        <p:nvSpPr>
          <p:cNvPr id="80" name="Google Shape;80;p15"/>
          <p:cNvSpPr txBox="1"/>
          <p:nvPr/>
        </p:nvSpPr>
        <p:spPr>
          <a:xfrm>
            <a:off x="7091903" y="4414452"/>
            <a:ext cx="12579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s-419" sz="1200" u="none" cap="none" strike="noStrike">
                <a:solidFill>
                  <a:srgbClr val="004890"/>
                </a:solidFill>
                <a:latin typeface="Arial"/>
                <a:ea typeface="Arial"/>
                <a:cs typeface="Arial"/>
                <a:sym typeface="Arial"/>
              </a:rPr>
              <a:t>Affiliated entities</a:t>
            </a:r>
            <a:endParaRPr b="0" i="0" sz="1200" u="none" cap="none" strike="noStrike">
              <a:solidFill>
                <a:srgbClr val="004890"/>
              </a:solidFill>
              <a:latin typeface="Arial"/>
              <a:ea typeface="Arial"/>
              <a:cs typeface="Arial"/>
              <a:sym typeface="Arial"/>
            </a:endParaRPr>
          </a:p>
        </p:txBody>
      </p:sp>
      <p:cxnSp>
        <p:nvCxnSpPr>
          <p:cNvPr id="81" name="Google Shape;81;p15"/>
          <p:cNvCxnSpPr/>
          <p:nvPr/>
        </p:nvCxnSpPr>
        <p:spPr>
          <a:xfrm rot="10800000">
            <a:off x="7037227" y="4437236"/>
            <a:ext cx="0" cy="546300"/>
          </a:xfrm>
          <a:prstGeom prst="straightConnector1">
            <a:avLst/>
          </a:prstGeom>
          <a:noFill/>
          <a:ln cap="flat" cmpd="sng" w="7150">
            <a:solidFill>
              <a:srgbClr val="2F5496"/>
            </a:solidFill>
            <a:prstDash val="solid"/>
            <a:miter lim="800000"/>
            <a:headEnd len="sm" w="sm" type="none"/>
            <a:tailEnd len="sm" w="sm" type="none"/>
          </a:ln>
        </p:spPr>
      </p:cxnSp>
      <p:pic>
        <p:nvPicPr>
          <p:cNvPr descr="Texto&#10;&#10;El contenido generado por IA puede ser incorrecto." id="82" name="Google Shape;82;p15"/>
          <p:cNvPicPr preferRelativeResize="0"/>
          <p:nvPr/>
        </p:nvPicPr>
        <p:blipFill rotWithShape="1">
          <a:blip r:embed="rId9">
            <a:alphaModFix/>
          </a:blip>
          <a:srcRect b="0" l="0" r="0" t="0"/>
          <a:stretch/>
        </p:blipFill>
        <p:spPr>
          <a:xfrm>
            <a:off x="8403115" y="4557613"/>
            <a:ext cx="667691" cy="667691"/>
          </a:xfrm>
          <a:prstGeom prst="rect">
            <a:avLst/>
          </a:prstGeom>
          <a:noFill/>
          <a:ln>
            <a:noFill/>
          </a:ln>
        </p:spPr>
      </p:pic>
      <p:pic>
        <p:nvPicPr>
          <p:cNvPr descr="Texto&#10;&#10;El contenido generado por IA puede ser incorrecto." id="83" name="Google Shape;83;p15"/>
          <p:cNvPicPr preferRelativeResize="0"/>
          <p:nvPr/>
        </p:nvPicPr>
        <p:blipFill rotWithShape="1">
          <a:blip r:embed="rId10">
            <a:alphaModFix/>
          </a:blip>
          <a:srcRect b="0" l="0" r="0" t="0"/>
          <a:stretch/>
        </p:blipFill>
        <p:spPr>
          <a:xfrm>
            <a:off x="7156030" y="4694341"/>
            <a:ext cx="1143188" cy="343360"/>
          </a:xfrm>
          <a:prstGeom prst="rect">
            <a:avLst/>
          </a:prstGeom>
          <a:noFill/>
          <a:ln>
            <a:noFill/>
          </a:ln>
        </p:spPr>
      </p:pic>
      <p:pic>
        <p:nvPicPr>
          <p:cNvPr descr="Logotipo&#10;&#10;El contenido generado por IA puede ser incorrecto." id="84" name="Google Shape;84;p15"/>
          <p:cNvPicPr preferRelativeResize="0"/>
          <p:nvPr/>
        </p:nvPicPr>
        <p:blipFill rotWithShape="1">
          <a:blip r:embed="rId11">
            <a:alphaModFix/>
          </a:blip>
          <a:srcRect b="0" l="0" r="0" t="0"/>
          <a:stretch/>
        </p:blipFill>
        <p:spPr>
          <a:xfrm>
            <a:off x="164481" y="137850"/>
            <a:ext cx="2221743" cy="937575"/>
          </a:xfrm>
          <a:prstGeom prst="rect">
            <a:avLst/>
          </a:prstGeom>
          <a:noFill/>
          <a:ln>
            <a:noFill/>
          </a:ln>
        </p:spPr>
      </p:pic>
      <p:pic>
        <p:nvPicPr>
          <p:cNvPr descr="Imagen de la pantalla de un celular con texto e imagen&#10;&#10;El contenido generado por IA puede ser incorrecto." id="85" name="Google Shape;85;p15"/>
          <p:cNvPicPr preferRelativeResize="0"/>
          <p:nvPr/>
        </p:nvPicPr>
        <p:blipFill rotWithShape="1">
          <a:blip r:embed="rId12">
            <a:alphaModFix/>
          </a:blip>
          <a:srcRect b="0" l="0" r="0" t="0"/>
          <a:stretch/>
        </p:blipFill>
        <p:spPr>
          <a:xfrm>
            <a:off x="164481" y="3903993"/>
            <a:ext cx="1535036" cy="341810"/>
          </a:xfrm>
          <a:prstGeom prst="rect">
            <a:avLst/>
          </a:prstGeom>
          <a:noFill/>
          <a:ln>
            <a:noFill/>
          </a:ln>
        </p:spPr>
      </p:pic>
      <p:sp>
        <p:nvSpPr>
          <p:cNvPr id="86" name="Google Shape;86;p15"/>
          <p:cNvSpPr/>
          <p:nvPr/>
        </p:nvSpPr>
        <p:spPr>
          <a:xfrm>
            <a:off x="2528896" y="3911655"/>
            <a:ext cx="1153200" cy="3120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87" name="Google Shape;87;p15"/>
          <p:cNvSpPr/>
          <p:nvPr/>
        </p:nvSpPr>
        <p:spPr>
          <a:xfrm>
            <a:off x="1429241" y="4363351"/>
            <a:ext cx="960900" cy="2457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descr="Texto&#10;&#10;El contenido generado por IA puede ser incorrecto." id="88" name="Google Shape;88;p15"/>
          <p:cNvPicPr preferRelativeResize="0"/>
          <p:nvPr/>
        </p:nvPicPr>
        <p:blipFill rotWithShape="1">
          <a:blip r:embed="rId13">
            <a:alphaModFix/>
          </a:blip>
          <a:srcRect b="0" l="0" r="0" t="0"/>
          <a:stretch/>
        </p:blipFill>
        <p:spPr>
          <a:xfrm>
            <a:off x="2596686" y="4160991"/>
            <a:ext cx="1153296" cy="64872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spTree>
      <p:nvGrpSpPr>
        <p:cNvPr id="89" name="Shape 89"/>
        <p:cNvGrpSpPr/>
        <p:nvPr/>
      </p:nvGrpSpPr>
      <p:grpSpPr>
        <a:xfrm>
          <a:off x="0" y="0"/>
          <a:ext cx="0" cy="0"/>
          <a:chOff x="0" y="0"/>
          <a:chExt cx="0" cy="0"/>
        </a:xfrm>
      </p:grpSpPr>
      <p:sp>
        <p:nvSpPr>
          <p:cNvPr id="90" name="Google Shape;90;p16"/>
          <p:cNvSpPr/>
          <p:nvPr/>
        </p:nvSpPr>
        <p:spPr>
          <a:xfrm>
            <a:off x="0" y="291325"/>
            <a:ext cx="8021700" cy="590700"/>
          </a:xfrm>
          <a:prstGeom prst="rect">
            <a:avLst/>
          </a:prstGeom>
          <a:solidFill>
            <a:srgbClr val="1C3076"/>
          </a:solidFill>
          <a:ln cap="flat" cmpd="sng" w="9525">
            <a:solidFill>
              <a:srgbClr val="264159"/>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91" name="Google Shape;91;p16"/>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419"/>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0.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37.png"/><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33.pn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11.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42.png"/><Relationship Id="rId12" Type="http://schemas.openxmlformats.org/officeDocument/2006/relationships/image" Target="../media/image44.png"/><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43.pn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13.xml.rels><?xml version="1.0" encoding="UTF-8" standalone="yes"?><Relationships xmlns="http://schemas.openxmlformats.org/package/2006/relationships"><Relationship Id="rId10" Type="http://schemas.openxmlformats.org/officeDocument/2006/relationships/image" Target="../media/image47.png"/><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48.pn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14.xml.rels><?xml version="1.0" encoding="UTF-8" standalone="yes"?><Relationships xmlns="http://schemas.openxmlformats.org/package/2006/relationships"><Relationship Id="rId10" Type="http://schemas.openxmlformats.org/officeDocument/2006/relationships/image" Target="../media/image41.png"/><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49.pn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16.xml.rels><?xml version="1.0" encoding="UTF-8" standalone="yes"?><Relationships xmlns="http://schemas.openxmlformats.org/package/2006/relationships"><Relationship Id="rId20" Type="http://schemas.openxmlformats.org/officeDocument/2006/relationships/image" Target="../media/image65.png"/><Relationship Id="rId11" Type="http://schemas.openxmlformats.org/officeDocument/2006/relationships/image" Target="../media/image54.png"/><Relationship Id="rId22" Type="http://schemas.openxmlformats.org/officeDocument/2006/relationships/image" Target="../media/image58.png"/><Relationship Id="rId10" Type="http://schemas.openxmlformats.org/officeDocument/2006/relationships/image" Target="../media/image46.png"/><Relationship Id="rId21" Type="http://schemas.openxmlformats.org/officeDocument/2006/relationships/image" Target="../media/image56.png"/><Relationship Id="rId13" Type="http://schemas.openxmlformats.org/officeDocument/2006/relationships/image" Target="../media/image53.png"/><Relationship Id="rId12" Type="http://schemas.openxmlformats.org/officeDocument/2006/relationships/image" Target="../media/image52.png"/><Relationship Id="rId23" Type="http://schemas.openxmlformats.org/officeDocument/2006/relationships/image" Target="../media/image55.png"/><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45.jpg"/><Relationship Id="rId15" Type="http://schemas.openxmlformats.org/officeDocument/2006/relationships/image" Target="../media/image63.png"/><Relationship Id="rId14" Type="http://schemas.openxmlformats.org/officeDocument/2006/relationships/image" Target="../media/image50.png"/><Relationship Id="rId17" Type="http://schemas.openxmlformats.org/officeDocument/2006/relationships/image" Target="../media/image60.png"/><Relationship Id="rId16" Type="http://schemas.openxmlformats.org/officeDocument/2006/relationships/image" Target="../media/image57.png"/><Relationship Id="rId5" Type="http://schemas.openxmlformats.org/officeDocument/2006/relationships/image" Target="../media/image22.jpg"/><Relationship Id="rId19" Type="http://schemas.openxmlformats.org/officeDocument/2006/relationships/image" Target="../media/image59.png"/><Relationship Id="rId6" Type="http://schemas.openxmlformats.org/officeDocument/2006/relationships/image" Target="../media/image23.png"/><Relationship Id="rId18" Type="http://schemas.openxmlformats.org/officeDocument/2006/relationships/image" Target="../media/image51.png"/><Relationship Id="rId7" Type="http://schemas.openxmlformats.org/officeDocument/2006/relationships/image" Target="../media/image24.png"/><Relationship Id="rId8" Type="http://schemas.openxmlformats.org/officeDocument/2006/relationships/image" Target="../media/image30.png"/></Relationships>
</file>

<file path=ppt/slides/_rels/slide17.xml.rels><?xml version="1.0" encoding="UTF-8" standalone="yes"?><Relationships xmlns="http://schemas.openxmlformats.org/package/2006/relationships"><Relationship Id="rId11" Type="http://schemas.openxmlformats.org/officeDocument/2006/relationships/image" Target="../media/image61.png"/><Relationship Id="rId10" Type="http://schemas.openxmlformats.org/officeDocument/2006/relationships/image" Target="../media/image45.jpg"/><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64.jp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4.xml.rels><?xml version="1.0" encoding="UTF-8" standalone="yes"?><Relationships xmlns="http://schemas.openxmlformats.org/package/2006/relationships"><Relationship Id="rId11" Type="http://schemas.openxmlformats.org/officeDocument/2006/relationships/image" Target="../media/image31.png"/><Relationship Id="rId10" Type="http://schemas.openxmlformats.org/officeDocument/2006/relationships/image" Target="../media/image32.png"/><Relationship Id="rId12" Type="http://schemas.openxmlformats.org/officeDocument/2006/relationships/image" Target="../media/image25.png"/><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29.pn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26.pn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39.pn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40.pn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24.pn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30.png"/><Relationship Id="rId8" Type="http://schemas.openxmlformats.org/officeDocument/2006/relationships/image" Target="../media/image33.png"/></Relationships>
</file>

<file path=ppt/slides/_rels/slide9.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36.png"/><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9" Type="http://schemas.openxmlformats.org/officeDocument/2006/relationships/image" Target="../media/image34.png"/><Relationship Id="rId5" Type="http://schemas.openxmlformats.org/officeDocument/2006/relationships/image" Target="../media/image22.jp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7"/>
          <p:cNvSpPr txBox="1"/>
          <p:nvPr>
            <p:ph type="ctrTitle"/>
          </p:nvPr>
        </p:nvSpPr>
        <p:spPr>
          <a:xfrm>
            <a:off x="4160950" y="1285725"/>
            <a:ext cx="4930500" cy="17637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rgbClr val="004890"/>
              </a:buClr>
              <a:buSzPts val="2700"/>
              <a:buFont typeface="Arial"/>
              <a:buNone/>
            </a:pPr>
            <a:r>
              <a:rPr i="1" lang="es-419" sz="2700"/>
              <a:t>Beyond the metrics</a:t>
            </a:r>
            <a:br>
              <a:rPr i="1" lang="es-419" sz="2700"/>
            </a:br>
            <a:r>
              <a:rPr b="0" lang="es-419" sz="2700">
                <a:solidFill>
                  <a:srgbClr val="757070"/>
                </a:solidFill>
              </a:rPr>
              <a:t>BAIHA: case study</a:t>
            </a:r>
            <a:br>
              <a:rPr lang="es-419" sz="2700">
                <a:solidFill>
                  <a:schemeClr val="lt1"/>
                </a:solidFill>
              </a:rPr>
            </a:br>
            <a:endParaRPr i="1" sz="2700">
              <a:highlight>
                <a:srgbClr val="FFFF00"/>
              </a:highlight>
              <a:latin typeface="Arial"/>
              <a:ea typeface="Arial"/>
              <a:cs typeface="Arial"/>
              <a:sym typeface="Arial"/>
            </a:endParaRPr>
          </a:p>
        </p:txBody>
      </p:sp>
      <p:sp>
        <p:nvSpPr>
          <p:cNvPr id="98" name="Google Shape;98;p17"/>
          <p:cNvSpPr txBox="1"/>
          <p:nvPr>
            <p:ph idx="1" type="subTitle"/>
          </p:nvPr>
        </p:nvSpPr>
        <p:spPr>
          <a:xfrm>
            <a:off x="4160960" y="3106352"/>
            <a:ext cx="4588800" cy="4338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rgbClr val="004890"/>
              </a:buClr>
              <a:buSzPts val="1400"/>
              <a:buNone/>
            </a:pPr>
            <a:r>
              <a:rPr b="1" lang="es-419" sz="1400">
                <a:solidFill>
                  <a:srgbClr val="004890"/>
                </a:solidFill>
              </a:rPr>
              <a:t>María Morales Martínez</a:t>
            </a:r>
            <a:endParaRPr b="1" sz="1400">
              <a:solidFill>
                <a:srgbClr val="004890"/>
              </a:solidFill>
            </a:endParaRPr>
          </a:p>
          <a:p>
            <a:pPr indent="0" lvl="0" marL="0" rtl="0" algn="l">
              <a:spcBef>
                <a:spcPts val="0"/>
              </a:spcBef>
              <a:spcAft>
                <a:spcPts val="0"/>
              </a:spcAft>
              <a:buClr>
                <a:srgbClr val="004890"/>
              </a:buClr>
              <a:buSzPts val="2700"/>
              <a:buFont typeface="Arial"/>
              <a:buNone/>
            </a:pPr>
            <a:r>
              <a:rPr lang="es-419" sz="1400">
                <a:solidFill>
                  <a:srgbClr val="757070"/>
                </a:solidFill>
              </a:rPr>
              <a:t>Social Link Analytics</a:t>
            </a:r>
            <a:endParaRPr b="1" sz="1400">
              <a:solidFill>
                <a:srgbClr val="004890"/>
              </a:solidFill>
            </a:endParaRPr>
          </a:p>
        </p:txBody>
      </p:sp>
      <p:sp>
        <p:nvSpPr>
          <p:cNvPr id="99" name="Google Shape;99;p17"/>
          <p:cNvSpPr txBox="1"/>
          <p:nvPr>
            <p:ph idx="2" type="body"/>
          </p:nvPr>
        </p:nvSpPr>
        <p:spPr>
          <a:xfrm>
            <a:off x="742720" y="4300658"/>
            <a:ext cx="2441400" cy="3657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lt1"/>
              </a:buClr>
              <a:buSzPts val="1800"/>
              <a:buNone/>
            </a:pPr>
            <a:r>
              <a:rPr lang="es-419"/>
              <a:t>date</a:t>
            </a:r>
            <a:endParaRPr/>
          </a:p>
        </p:txBody>
      </p:sp>
      <p:sp>
        <p:nvSpPr>
          <p:cNvPr id="100" name="Google Shape;100;p17"/>
          <p:cNvSpPr txBox="1"/>
          <p:nvPr/>
        </p:nvSpPr>
        <p:spPr>
          <a:xfrm>
            <a:off x="-7337" y="4800686"/>
            <a:ext cx="3919800" cy="3231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600"/>
              <a:buFont typeface="Arial"/>
              <a:buNone/>
            </a:pPr>
            <a:r>
              <a:rPr b="1" i="0" lang="es-419" sz="600" u="none" cap="none" strike="noStrike">
                <a:solidFill>
                  <a:schemeClr val="lt1"/>
                </a:solidFill>
                <a:latin typeface="Arial"/>
                <a:ea typeface="Arial"/>
                <a:cs typeface="Arial"/>
                <a:sym typeface="Arial"/>
              </a:rPr>
              <a:t>© 2025  Barcelona Supercomputing Center - Centro Nacional de Supercomputación. </a:t>
            </a:r>
            <a:endParaRPr b="1" i="0" sz="6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s-419" sz="600" u="none" cap="none" strike="noStrike">
                <a:solidFill>
                  <a:schemeClr val="lt1"/>
                </a:solidFill>
                <a:latin typeface="Arial"/>
                <a:ea typeface="Arial"/>
                <a:cs typeface="Arial"/>
                <a:sym typeface="Arial"/>
              </a:rPr>
              <a:t>Author: (XXXX). Material licensed under</a:t>
            </a:r>
            <a:r>
              <a:rPr b="1" i="0" lang="es-419" sz="600" u="none" cap="none" strike="noStrike">
                <a:solidFill>
                  <a:schemeClr val="lt1"/>
                </a:solidFill>
                <a:uFill>
                  <a:noFill/>
                </a:uFill>
                <a:latin typeface="Arial"/>
                <a:ea typeface="Arial"/>
                <a:cs typeface="Arial"/>
                <a:sym typeface="Arial"/>
                <a:hlinkClick r:id="rId3">
                  <a:extLst>
                    <a:ext uri="{A12FA001-AC4F-418D-AE19-62706E023703}">
                      <ahyp:hlinkClr val="tx"/>
                    </a:ext>
                  </a:extLst>
                </a:hlinkClick>
              </a:rPr>
              <a:t> </a:t>
            </a:r>
            <a:r>
              <a:rPr b="1" i="0" lang="es-419" sz="600" u="sng" cap="none" strike="noStrike">
                <a:solidFill>
                  <a:schemeClr val="lt1"/>
                </a:solidFill>
                <a:latin typeface="Arial"/>
                <a:ea typeface="Arial"/>
                <a:cs typeface="Arial"/>
                <a:sym typeface="Arial"/>
                <a:hlinkClick r:id="rId4">
                  <a:extLst>
                    <a:ext uri="{A12FA001-AC4F-418D-AE19-62706E023703}">
                      <ahyp:hlinkClr val="tx"/>
                    </a:ext>
                  </a:extLst>
                </a:hlinkClick>
              </a:rPr>
              <a:t>CC BY-NC-4.0</a:t>
            </a:r>
            <a:r>
              <a:rPr b="1" i="0" lang="es-419" sz="600" u="none" cap="none" strike="noStrike">
                <a:solidFill>
                  <a:schemeClr val="lt1"/>
                </a:solidFill>
                <a:latin typeface="Arial"/>
                <a:ea typeface="Arial"/>
                <a:cs typeface="Arial"/>
                <a:sym typeface="Arial"/>
              </a:rPr>
              <a:t>.</a:t>
            </a:r>
            <a:endParaRPr b="0" i="0" sz="600" u="none" cap="none" strike="noStrik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26"/>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New BAIHA Evaluation: TCGA Pan-Cancer</a:t>
            </a:r>
            <a:endParaRPr/>
          </a:p>
        </p:txBody>
      </p:sp>
      <p:sp>
        <p:nvSpPr>
          <p:cNvPr id="284" name="Google Shape;284;p26"/>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285" name="Google Shape;285;p26"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286" name="Google Shape;286;p26"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287" name="Google Shape;287;p26"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288" name="Google Shape;288;p26"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289" name="Google Shape;289;p26"/>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290" name="Google Shape;290;p26"/>
          <p:cNvSpPr txBox="1"/>
          <p:nvPr/>
        </p:nvSpPr>
        <p:spPr>
          <a:xfrm>
            <a:off x="2610625" y="2323138"/>
            <a:ext cx="6092100" cy="10542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rgbClr val="000000"/>
              </a:buClr>
              <a:buSzPts val="1100"/>
              <a:buFont typeface="Arial"/>
              <a:buNone/>
            </a:pPr>
            <a:r>
              <a:rPr b="1" lang="es-419" sz="1100">
                <a:solidFill>
                  <a:srgbClr val="124484"/>
                </a:solidFill>
                <a:latin typeface="Lato"/>
                <a:ea typeface="Lato"/>
                <a:cs typeface="Lato"/>
                <a:sym typeface="Lato"/>
              </a:rPr>
              <a:t>XGBoost</a:t>
            </a:r>
            <a:r>
              <a:rPr lang="es-419" sz="1100">
                <a:solidFill>
                  <a:srgbClr val="0B5394"/>
                </a:solidFill>
                <a:latin typeface="Lato"/>
                <a:ea typeface="Lato"/>
                <a:cs typeface="Lato"/>
                <a:sym typeface="Lato"/>
              </a:rPr>
              <a:t> </a:t>
            </a:r>
            <a:r>
              <a:rPr lang="es-419" sz="1100">
                <a:solidFill>
                  <a:schemeClr val="dk1"/>
                </a:solidFill>
                <a:latin typeface="Lato"/>
                <a:ea typeface="Lato"/>
                <a:cs typeface="Lato"/>
                <a:sym typeface="Lato"/>
              </a:rPr>
              <a:t>is a machine learning algorithm based on decision trees, with a high capacity to handle large volumes of data and improve performance through techniques such as boosting.</a:t>
            </a:r>
            <a:endParaRPr sz="1100">
              <a:solidFill>
                <a:schemeClr val="dk1"/>
              </a:solidFill>
              <a:latin typeface="Lato"/>
              <a:ea typeface="Lato"/>
              <a:cs typeface="Lato"/>
              <a:sym typeface="Lato"/>
            </a:endParaRPr>
          </a:p>
          <a:p>
            <a:pPr indent="0" lvl="0" marL="0" rtl="0" algn="just">
              <a:lnSpc>
                <a:spcPct val="115000"/>
              </a:lnSpc>
              <a:spcBef>
                <a:spcPts val="1200"/>
              </a:spcBef>
              <a:spcAft>
                <a:spcPts val="1200"/>
              </a:spcAft>
              <a:buClr>
                <a:srgbClr val="000000"/>
              </a:buClr>
              <a:buSzPts val="1100"/>
              <a:buFont typeface="Arial"/>
              <a:buNone/>
            </a:pPr>
            <a:r>
              <a:rPr lang="es-419" sz="1100">
                <a:solidFill>
                  <a:schemeClr val="dk1"/>
                </a:solidFill>
                <a:latin typeface="Lato"/>
                <a:ea typeface="Lato"/>
                <a:cs typeface="Lato"/>
                <a:sym typeface="Lato"/>
              </a:rPr>
              <a:t>In this case, it is used in combination with</a:t>
            </a:r>
            <a:r>
              <a:rPr lang="es-419" sz="1100">
                <a:solidFill>
                  <a:srgbClr val="0B5394"/>
                </a:solidFill>
                <a:latin typeface="Lato"/>
                <a:ea typeface="Lato"/>
                <a:cs typeface="Lato"/>
                <a:sym typeface="Lato"/>
              </a:rPr>
              <a:t> </a:t>
            </a:r>
            <a:r>
              <a:rPr b="1" lang="es-419" sz="1100">
                <a:solidFill>
                  <a:srgbClr val="124484"/>
                </a:solidFill>
                <a:latin typeface="Lato"/>
                <a:ea typeface="Lato"/>
                <a:cs typeface="Lato"/>
                <a:sym typeface="Lato"/>
              </a:rPr>
              <a:t>Optuna</a:t>
            </a:r>
            <a:r>
              <a:rPr lang="es-419" sz="1100">
                <a:solidFill>
                  <a:srgbClr val="0B5394"/>
                </a:solidFill>
                <a:latin typeface="Lato"/>
                <a:ea typeface="Lato"/>
                <a:cs typeface="Lato"/>
                <a:sym typeface="Lato"/>
              </a:rPr>
              <a:t> </a:t>
            </a:r>
            <a:r>
              <a:rPr lang="es-419" sz="1100">
                <a:solidFill>
                  <a:schemeClr val="dk1"/>
                </a:solidFill>
                <a:latin typeface="Lato"/>
                <a:ea typeface="Lato"/>
                <a:cs typeface="Lato"/>
                <a:sym typeface="Lato"/>
              </a:rPr>
              <a:t>to perform hyperparameter optimization in an efficient manner to maximize.</a:t>
            </a:r>
            <a:endParaRPr sz="1100">
              <a:solidFill>
                <a:schemeClr val="dk1"/>
              </a:solidFill>
              <a:latin typeface="Lato"/>
              <a:ea typeface="Lato"/>
              <a:cs typeface="Lato"/>
              <a:sym typeface="Lato"/>
            </a:endParaRPr>
          </a:p>
        </p:txBody>
      </p:sp>
      <p:sp>
        <p:nvSpPr>
          <p:cNvPr id="291" name="Google Shape;291;p26"/>
          <p:cNvSpPr txBox="1"/>
          <p:nvPr/>
        </p:nvSpPr>
        <p:spPr>
          <a:xfrm>
            <a:off x="2610625" y="1102700"/>
            <a:ext cx="6092100" cy="8484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000"/>
              </a:spcBef>
              <a:spcAft>
                <a:spcPts val="1200"/>
              </a:spcAft>
              <a:buNone/>
            </a:pPr>
            <a:r>
              <a:rPr lang="es-419" sz="1100">
                <a:solidFill>
                  <a:schemeClr val="dk1"/>
                </a:solidFill>
                <a:latin typeface="Lato"/>
                <a:ea typeface="Lato"/>
                <a:cs typeface="Lato"/>
                <a:sym typeface="Lato"/>
              </a:rPr>
              <a:t>A gene expression RNAseq cohort with batch effects normalized mRNA data from</a:t>
            </a:r>
            <a:r>
              <a:rPr lang="es-419" sz="1100">
                <a:solidFill>
                  <a:srgbClr val="0B5394"/>
                </a:solidFill>
                <a:latin typeface="Lato"/>
                <a:ea typeface="Lato"/>
                <a:cs typeface="Lato"/>
                <a:sym typeface="Lato"/>
              </a:rPr>
              <a:t> </a:t>
            </a:r>
            <a:r>
              <a:rPr b="1" lang="es-419" sz="1100">
                <a:solidFill>
                  <a:srgbClr val="124484"/>
                </a:solidFill>
                <a:latin typeface="Lato"/>
                <a:ea typeface="Lato"/>
                <a:cs typeface="Lato"/>
                <a:sym typeface="Lato"/>
              </a:rPr>
              <a:t>532 patients </a:t>
            </a:r>
            <a:r>
              <a:rPr lang="es-419" sz="1100">
                <a:solidFill>
                  <a:srgbClr val="0B5394"/>
                </a:solidFill>
                <a:latin typeface="Lato"/>
                <a:ea typeface="Lato"/>
                <a:cs typeface="Lato"/>
                <a:sym typeface="Lato"/>
              </a:rPr>
              <a:t>(</a:t>
            </a:r>
            <a:r>
              <a:rPr b="1" lang="es-419" sz="1100">
                <a:solidFill>
                  <a:srgbClr val="4285F4"/>
                </a:solidFill>
                <a:latin typeface="Lato"/>
                <a:ea typeface="Lato"/>
                <a:cs typeface="Lato"/>
                <a:sym typeface="Lato"/>
              </a:rPr>
              <a:t>269 males</a:t>
            </a:r>
            <a:r>
              <a:rPr lang="es-419" sz="1100">
                <a:solidFill>
                  <a:srgbClr val="0B5394"/>
                </a:solidFill>
                <a:latin typeface="Lato"/>
                <a:ea typeface="Lato"/>
                <a:cs typeface="Lato"/>
                <a:sym typeface="Lato"/>
              </a:rPr>
              <a:t>/</a:t>
            </a:r>
            <a:r>
              <a:rPr b="1" lang="es-419" sz="1100">
                <a:solidFill>
                  <a:srgbClr val="EA9999"/>
                </a:solidFill>
                <a:latin typeface="Lato"/>
                <a:ea typeface="Lato"/>
                <a:cs typeface="Lato"/>
                <a:sym typeface="Lato"/>
              </a:rPr>
              <a:t>263 females</a:t>
            </a:r>
            <a:r>
              <a:rPr lang="es-419" sz="1100">
                <a:solidFill>
                  <a:srgbClr val="0B5394"/>
                </a:solidFill>
                <a:latin typeface="Lato"/>
                <a:ea typeface="Lato"/>
                <a:cs typeface="Lato"/>
                <a:sym typeface="Lato"/>
              </a:rPr>
              <a:t>) </a:t>
            </a:r>
            <a:r>
              <a:rPr lang="es-419" sz="1100">
                <a:solidFill>
                  <a:schemeClr val="dk1"/>
                </a:solidFill>
                <a:latin typeface="Lato"/>
                <a:ea typeface="Lato"/>
                <a:cs typeface="Lato"/>
                <a:sym typeface="Lato"/>
              </a:rPr>
              <a:t>with</a:t>
            </a:r>
            <a:r>
              <a:rPr lang="es-419" sz="1100">
                <a:solidFill>
                  <a:srgbClr val="0B5394"/>
                </a:solidFill>
                <a:latin typeface="Lato"/>
                <a:ea typeface="Lato"/>
                <a:cs typeface="Lato"/>
                <a:sym typeface="Lato"/>
              </a:rPr>
              <a:t> </a:t>
            </a:r>
            <a:r>
              <a:rPr b="1" lang="es-419" sz="1100">
                <a:solidFill>
                  <a:srgbClr val="124484"/>
                </a:solidFill>
                <a:latin typeface="Lato"/>
                <a:ea typeface="Lato"/>
                <a:cs typeface="Lato"/>
                <a:sym typeface="Lato"/>
              </a:rPr>
              <a:t>1,064 samples (535 Primary Tumor/529 Solid Tissue Normal)</a:t>
            </a:r>
            <a:r>
              <a:rPr lang="es-419" sz="1100">
                <a:solidFill>
                  <a:srgbClr val="0B5394"/>
                </a:solidFill>
                <a:latin typeface="Lato"/>
                <a:ea typeface="Lato"/>
                <a:cs typeface="Lato"/>
                <a:sym typeface="Lato"/>
              </a:rPr>
              <a:t> </a:t>
            </a:r>
            <a:r>
              <a:rPr lang="es-419" sz="1100">
                <a:solidFill>
                  <a:schemeClr val="dk1"/>
                </a:solidFill>
                <a:latin typeface="Lato"/>
                <a:ea typeface="Lato"/>
                <a:cs typeface="Lato"/>
                <a:sym typeface="Lato"/>
              </a:rPr>
              <a:t>for </a:t>
            </a:r>
            <a:r>
              <a:rPr b="1" lang="es-419" sz="1100">
                <a:solidFill>
                  <a:srgbClr val="124484"/>
                </a:solidFill>
                <a:latin typeface="Lato"/>
                <a:ea typeface="Lato"/>
                <a:cs typeface="Lato"/>
                <a:sym typeface="Lato"/>
              </a:rPr>
              <a:t>19,423 genes </a:t>
            </a:r>
            <a:r>
              <a:rPr lang="es-419" sz="1100">
                <a:solidFill>
                  <a:schemeClr val="dk1"/>
                </a:solidFill>
                <a:latin typeface="Lato"/>
                <a:ea typeface="Lato"/>
                <a:cs typeface="Lato"/>
                <a:sym typeface="Lato"/>
              </a:rPr>
              <a:t>was used. enriched with sample type information and primary tumor information. The row data was downloaded in </a:t>
            </a:r>
            <a:r>
              <a:rPr b="1" lang="es-419" sz="1100">
                <a:solidFill>
                  <a:srgbClr val="124484"/>
                </a:solidFill>
                <a:latin typeface="Lato"/>
                <a:ea typeface="Lato"/>
                <a:cs typeface="Lato"/>
                <a:sym typeface="Lato"/>
              </a:rPr>
              <a:t>UCSC Xena. </a:t>
            </a:r>
            <a:endParaRPr sz="2700">
              <a:solidFill>
                <a:srgbClr val="124484"/>
              </a:solidFill>
              <a:latin typeface="Lato"/>
              <a:ea typeface="Lato"/>
              <a:cs typeface="Lato"/>
              <a:sym typeface="Lato"/>
            </a:endParaRPr>
          </a:p>
        </p:txBody>
      </p:sp>
      <p:sp>
        <p:nvSpPr>
          <p:cNvPr id="292" name="Google Shape;292;p26"/>
          <p:cNvSpPr txBox="1"/>
          <p:nvPr/>
        </p:nvSpPr>
        <p:spPr>
          <a:xfrm>
            <a:off x="2610625" y="3734525"/>
            <a:ext cx="6462000" cy="8484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000"/>
              </a:spcBef>
              <a:spcAft>
                <a:spcPts val="0"/>
              </a:spcAft>
              <a:buClr>
                <a:srgbClr val="000000"/>
              </a:buClr>
              <a:buSzPts val="1100"/>
              <a:buFont typeface="Arial"/>
              <a:buNone/>
            </a:pPr>
            <a:r>
              <a:rPr lang="es-419" sz="1100">
                <a:solidFill>
                  <a:schemeClr val="dk1"/>
                </a:solidFill>
                <a:latin typeface="Lato"/>
                <a:ea typeface="Lato"/>
                <a:cs typeface="Lato"/>
                <a:sym typeface="Lato"/>
              </a:rPr>
              <a:t>Due to the lack of established guidelines and medical assessment for its construction, a balanced cohort was assumed for the proof of concept. </a:t>
            </a:r>
            <a:endParaRPr sz="1100">
              <a:solidFill>
                <a:schemeClr val="dk1"/>
              </a:solidFill>
              <a:latin typeface="Lato"/>
              <a:ea typeface="Lato"/>
              <a:cs typeface="Lato"/>
              <a:sym typeface="Lato"/>
            </a:endParaRPr>
          </a:p>
          <a:p>
            <a:pPr indent="0" lvl="0" marL="0" rtl="0" algn="just">
              <a:lnSpc>
                <a:spcPct val="115000"/>
              </a:lnSpc>
              <a:spcBef>
                <a:spcPts val="1200"/>
              </a:spcBef>
              <a:spcAft>
                <a:spcPts val="0"/>
              </a:spcAft>
              <a:buClr>
                <a:srgbClr val="000000"/>
              </a:buClr>
              <a:buSzPts val="1100"/>
              <a:buFont typeface="Arial"/>
              <a:buNone/>
            </a:pPr>
            <a:r>
              <a:rPr lang="es-419" sz="1100">
                <a:solidFill>
                  <a:schemeClr val="dk1"/>
                </a:solidFill>
                <a:latin typeface="Lato"/>
                <a:ea typeface="Lato"/>
                <a:cs typeface="Lato"/>
                <a:sym typeface="Lato"/>
              </a:rPr>
              <a:t>This cohort consisted of </a:t>
            </a:r>
            <a:r>
              <a:rPr b="1" lang="es-419" sz="1100">
                <a:solidFill>
                  <a:srgbClr val="124484"/>
                </a:solidFill>
                <a:latin typeface="Lato"/>
                <a:ea typeface="Lato"/>
                <a:cs typeface="Lato"/>
                <a:sym typeface="Lato"/>
              </a:rPr>
              <a:t>79  individuals</a:t>
            </a:r>
            <a:r>
              <a:rPr lang="es-419" sz="1100">
                <a:solidFill>
                  <a:srgbClr val="0B5394"/>
                </a:solidFill>
                <a:latin typeface="Lato"/>
                <a:ea typeface="Lato"/>
                <a:cs typeface="Lato"/>
                <a:sym typeface="Lato"/>
              </a:rPr>
              <a:t> </a:t>
            </a:r>
            <a:r>
              <a:rPr lang="es-419" sz="1100">
                <a:solidFill>
                  <a:schemeClr val="dk1"/>
                </a:solidFill>
                <a:latin typeface="Lato"/>
                <a:ea typeface="Lato"/>
                <a:cs typeface="Lato"/>
                <a:sym typeface="Lato"/>
              </a:rPr>
              <a:t>with and without  Primary Tumor </a:t>
            </a:r>
            <a:r>
              <a:rPr lang="es-419" sz="1100">
                <a:solidFill>
                  <a:srgbClr val="0B5394"/>
                </a:solidFill>
                <a:latin typeface="Lato"/>
                <a:ea typeface="Lato"/>
                <a:cs typeface="Lato"/>
                <a:sym typeface="Lato"/>
              </a:rPr>
              <a:t> (</a:t>
            </a:r>
            <a:r>
              <a:rPr b="1" lang="es-419" sz="1100">
                <a:solidFill>
                  <a:srgbClr val="4285F4"/>
                </a:solidFill>
                <a:latin typeface="Lato"/>
                <a:ea typeface="Lato"/>
                <a:cs typeface="Lato"/>
                <a:sym typeface="Lato"/>
              </a:rPr>
              <a:t>39 males</a:t>
            </a:r>
            <a:r>
              <a:rPr lang="es-419" sz="1100">
                <a:solidFill>
                  <a:srgbClr val="0B5394"/>
                </a:solidFill>
                <a:latin typeface="Lato"/>
                <a:ea typeface="Lato"/>
                <a:cs typeface="Lato"/>
                <a:sym typeface="Lato"/>
              </a:rPr>
              <a:t>/</a:t>
            </a:r>
            <a:r>
              <a:rPr b="1" lang="es-419" sz="1100">
                <a:solidFill>
                  <a:srgbClr val="EA9999"/>
                </a:solidFill>
                <a:latin typeface="Lato"/>
                <a:ea typeface="Lato"/>
                <a:cs typeface="Lato"/>
                <a:sym typeface="Lato"/>
              </a:rPr>
              <a:t> 40 females</a:t>
            </a:r>
            <a:r>
              <a:rPr lang="es-419" sz="1100">
                <a:solidFill>
                  <a:srgbClr val="0B5394"/>
                </a:solidFill>
                <a:latin typeface="Lato"/>
                <a:ea typeface="Lato"/>
                <a:cs typeface="Lato"/>
                <a:sym typeface="Lato"/>
              </a:rPr>
              <a:t>)</a:t>
            </a:r>
            <a:endParaRPr sz="1100">
              <a:solidFill>
                <a:srgbClr val="0B5394"/>
              </a:solidFill>
              <a:latin typeface="Lato"/>
              <a:ea typeface="Lato"/>
              <a:cs typeface="Lato"/>
              <a:sym typeface="Lato"/>
            </a:endParaRPr>
          </a:p>
          <a:p>
            <a:pPr indent="0" lvl="0" marL="0" rtl="0" algn="just">
              <a:lnSpc>
                <a:spcPct val="115000"/>
              </a:lnSpc>
              <a:spcBef>
                <a:spcPts val="1200"/>
              </a:spcBef>
              <a:spcAft>
                <a:spcPts val="1200"/>
              </a:spcAft>
              <a:buNone/>
            </a:pPr>
            <a:r>
              <a:t/>
            </a:r>
            <a:endParaRPr sz="3000">
              <a:solidFill>
                <a:srgbClr val="0B5394"/>
              </a:solidFill>
              <a:latin typeface="Lato"/>
              <a:ea typeface="Lato"/>
              <a:cs typeface="Lato"/>
              <a:sym typeface="Lato"/>
            </a:endParaRPr>
          </a:p>
        </p:txBody>
      </p:sp>
      <p:pic>
        <p:nvPicPr>
          <p:cNvPr id="293" name="Google Shape;293;p26"/>
          <p:cNvPicPr preferRelativeResize="0"/>
          <p:nvPr/>
        </p:nvPicPr>
        <p:blipFill rotWithShape="1">
          <a:blip r:embed="rId9">
            <a:alphaModFix/>
          </a:blip>
          <a:srcRect b="66634" l="39072" r="53060" t="19085"/>
          <a:stretch/>
        </p:blipFill>
        <p:spPr>
          <a:xfrm>
            <a:off x="795413" y="3589650"/>
            <a:ext cx="901825" cy="982200"/>
          </a:xfrm>
          <a:prstGeom prst="rect">
            <a:avLst/>
          </a:prstGeom>
          <a:noFill/>
          <a:ln>
            <a:noFill/>
          </a:ln>
        </p:spPr>
      </p:pic>
      <p:sp>
        <p:nvSpPr>
          <p:cNvPr id="294" name="Google Shape;294;p26"/>
          <p:cNvSpPr txBox="1"/>
          <p:nvPr/>
        </p:nvSpPr>
        <p:spPr>
          <a:xfrm>
            <a:off x="2610625" y="862600"/>
            <a:ext cx="1608000" cy="3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300">
                <a:solidFill>
                  <a:srgbClr val="124484"/>
                </a:solidFill>
                <a:latin typeface="Lato"/>
                <a:ea typeface="Lato"/>
                <a:cs typeface="Lato"/>
                <a:sym typeface="Lato"/>
              </a:rPr>
              <a:t>Training Dataset</a:t>
            </a:r>
            <a:endParaRPr b="1" sz="1300">
              <a:solidFill>
                <a:srgbClr val="124484"/>
              </a:solidFill>
              <a:latin typeface="Lato"/>
              <a:ea typeface="Lato"/>
              <a:cs typeface="Lato"/>
              <a:sym typeface="Lato"/>
            </a:endParaRPr>
          </a:p>
        </p:txBody>
      </p:sp>
      <p:sp>
        <p:nvSpPr>
          <p:cNvPr id="295" name="Google Shape;295;p26"/>
          <p:cNvSpPr txBox="1"/>
          <p:nvPr/>
        </p:nvSpPr>
        <p:spPr>
          <a:xfrm>
            <a:off x="2610625" y="2063988"/>
            <a:ext cx="781200" cy="3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300">
                <a:solidFill>
                  <a:srgbClr val="124484"/>
                </a:solidFill>
                <a:latin typeface="Lato"/>
                <a:ea typeface="Lato"/>
                <a:cs typeface="Lato"/>
                <a:sym typeface="Lato"/>
              </a:rPr>
              <a:t>AI tool</a:t>
            </a:r>
            <a:endParaRPr b="1" sz="1300">
              <a:solidFill>
                <a:srgbClr val="124484"/>
              </a:solidFill>
              <a:latin typeface="Lato"/>
              <a:ea typeface="Lato"/>
              <a:cs typeface="Lato"/>
              <a:sym typeface="Lato"/>
            </a:endParaRPr>
          </a:p>
        </p:txBody>
      </p:sp>
      <p:sp>
        <p:nvSpPr>
          <p:cNvPr id="296" name="Google Shape;296;p26"/>
          <p:cNvSpPr txBox="1"/>
          <p:nvPr/>
        </p:nvSpPr>
        <p:spPr>
          <a:xfrm>
            <a:off x="2610625" y="3466550"/>
            <a:ext cx="1349100" cy="3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300">
                <a:solidFill>
                  <a:srgbClr val="124484"/>
                </a:solidFill>
                <a:latin typeface="Lato"/>
                <a:ea typeface="Lato"/>
                <a:cs typeface="Lato"/>
                <a:sym typeface="Lato"/>
              </a:rPr>
              <a:t>Gold Standard</a:t>
            </a:r>
            <a:endParaRPr b="1" sz="1300">
              <a:solidFill>
                <a:srgbClr val="124484"/>
              </a:solidFill>
              <a:latin typeface="Lato"/>
              <a:ea typeface="Lato"/>
              <a:cs typeface="Lato"/>
              <a:sym typeface="Lato"/>
            </a:endParaRPr>
          </a:p>
        </p:txBody>
      </p:sp>
      <p:pic>
        <p:nvPicPr>
          <p:cNvPr id="297" name="Google Shape;297;p26"/>
          <p:cNvPicPr preferRelativeResize="0"/>
          <p:nvPr/>
        </p:nvPicPr>
        <p:blipFill>
          <a:blip r:embed="rId10">
            <a:alphaModFix/>
          </a:blip>
          <a:stretch>
            <a:fillRect/>
          </a:stretch>
        </p:blipFill>
        <p:spPr>
          <a:xfrm>
            <a:off x="314826" y="1090588"/>
            <a:ext cx="1863000" cy="847664"/>
          </a:xfrm>
          <a:prstGeom prst="rect">
            <a:avLst/>
          </a:prstGeom>
          <a:noFill/>
          <a:ln>
            <a:noFill/>
          </a:ln>
        </p:spPr>
      </p:pic>
      <p:pic>
        <p:nvPicPr>
          <p:cNvPr id="298" name="Google Shape;298;p26"/>
          <p:cNvPicPr preferRelativeResize="0"/>
          <p:nvPr/>
        </p:nvPicPr>
        <p:blipFill>
          <a:blip r:embed="rId11">
            <a:alphaModFix/>
          </a:blip>
          <a:stretch>
            <a:fillRect/>
          </a:stretch>
        </p:blipFill>
        <p:spPr>
          <a:xfrm>
            <a:off x="229363" y="2412500"/>
            <a:ext cx="2033924" cy="702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27"/>
          <p:cNvSpPr txBox="1"/>
          <p:nvPr>
            <p:ph type="title"/>
          </p:nvPr>
        </p:nvSpPr>
        <p:spPr>
          <a:xfrm>
            <a:off x="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XGBoost model: TCGA Pan-Cancer</a:t>
            </a:r>
            <a:endParaRPr/>
          </a:p>
        </p:txBody>
      </p:sp>
      <p:sp>
        <p:nvSpPr>
          <p:cNvPr id="304" name="Google Shape;304;p27"/>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305" name="Google Shape;305;p27"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306" name="Google Shape;306;p27"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307" name="Google Shape;307;p27"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308" name="Google Shape;308;p27"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309" name="Google Shape;309;p27"/>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graphicFrame>
        <p:nvGraphicFramePr>
          <p:cNvPr id="310" name="Google Shape;310;p27"/>
          <p:cNvGraphicFramePr/>
          <p:nvPr/>
        </p:nvGraphicFramePr>
        <p:xfrm>
          <a:off x="5877600" y="1617108"/>
          <a:ext cx="3000000" cy="3000000"/>
        </p:xfrm>
        <a:graphic>
          <a:graphicData uri="http://schemas.openxmlformats.org/drawingml/2006/table">
            <a:tbl>
              <a:tblPr>
                <a:noFill/>
                <a:tableStyleId>{9BE2950B-6D8C-4C71-AE05-FE41FF35BC09}</a:tableStyleId>
              </a:tblPr>
              <a:tblGrid>
                <a:gridCol w="1004425"/>
                <a:gridCol w="846200"/>
                <a:gridCol w="1162650"/>
              </a:tblGrid>
              <a:tr h="382425">
                <a:tc>
                  <a:txBody>
                    <a:bodyPr/>
                    <a:lstStyle/>
                    <a:p>
                      <a:pPr indent="0" lvl="0" marL="0" rtl="0" algn="l">
                        <a:spcBef>
                          <a:spcPts val="0"/>
                        </a:spcBef>
                        <a:spcAft>
                          <a:spcPts val="0"/>
                        </a:spcAft>
                        <a:buNone/>
                      </a:pPr>
                      <a:r>
                        <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s-419">
                          <a:latin typeface="Lato"/>
                          <a:ea typeface="Lato"/>
                          <a:cs typeface="Lato"/>
                          <a:sym typeface="Lato"/>
                        </a:rPr>
                        <a:t>Test</a:t>
                      </a:r>
                      <a:endParaRPr b="1">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s-419">
                          <a:latin typeface="Lato"/>
                          <a:ea typeface="Lato"/>
                          <a:cs typeface="Lato"/>
                          <a:sym typeface="Lato"/>
                        </a:rPr>
                        <a:t>GS</a:t>
                      </a:r>
                      <a:endParaRPr b="1">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53025">
                <a:tc>
                  <a:txBody>
                    <a:bodyPr/>
                    <a:lstStyle/>
                    <a:p>
                      <a:pPr indent="0" lvl="0" marL="0" rtl="0" algn="l">
                        <a:spcBef>
                          <a:spcPts val="0"/>
                        </a:spcBef>
                        <a:spcAft>
                          <a:spcPts val="0"/>
                        </a:spcAft>
                        <a:buClr>
                          <a:srgbClr val="000000"/>
                        </a:buClr>
                        <a:buSzPts val="1100"/>
                        <a:buFont typeface="Arial"/>
                        <a:buNone/>
                      </a:pPr>
                      <a:r>
                        <a:rPr b="1" lang="es-419" sz="1200">
                          <a:solidFill>
                            <a:srgbClr val="000000"/>
                          </a:solidFill>
                          <a:latin typeface="Lato"/>
                          <a:ea typeface="Lato"/>
                          <a:cs typeface="Lato"/>
                          <a:sym typeface="Lato"/>
                        </a:rPr>
                        <a:t>ROC AUC</a:t>
                      </a:r>
                      <a:endParaRPr b="1"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s-419" sz="1200">
                          <a:solidFill>
                            <a:srgbClr val="000000"/>
                          </a:solidFill>
                          <a:latin typeface="Lato"/>
                          <a:ea typeface="Lato"/>
                          <a:cs typeface="Lato"/>
                          <a:sym typeface="Lato"/>
                        </a:rPr>
                        <a:t>0.9947</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s-419" sz="1200">
                          <a:solidFill>
                            <a:srgbClr val="000000"/>
                          </a:solidFill>
                          <a:latin typeface="Lato"/>
                          <a:ea typeface="Lato"/>
                          <a:cs typeface="Lato"/>
                          <a:sym typeface="Lato"/>
                        </a:rPr>
                        <a:t>0.9821</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53025">
                <a:tc>
                  <a:txBody>
                    <a:bodyPr/>
                    <a:lstStyle/>
                    <a:p>
                      <a:pPr indent="0" lvl="0" marL="0" rtl="0" algn="l">
                        <a:spcBef>
                          <a:spcPts val="0"/>
                        </a:spcBef>
                        <a:spcAft>
                          <a:spcPts val="0"/>
                        </a:spcAft>
                        <a:buClr>
                          <a:srgbClr val="000000"/>
                        </a:buClr>
                        <a:buSzPts val="1100"/>
                        <a:buFont typeface="Arial"/>
                        <a:buNone/>
                      </a:pPr>
                      <a:r>
                        <a:rPr b="1" lang="es-419" sz="1200">
                          <a:solidFill>
                            <a:srgbClr val="000000"/>
                          </a:solidFill>
                          <a:latin typeface="Lato"/>
                          <a:ea typeface="Lato"/>
                          <a:cs typeface="Lato"/>
                          <a:sym typeface="Lato"/>
                        </a:rPr>
                        <a:t>Accuracy</a:t>
                      </a:r>
                      <a:endParaRPr b="1"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s-419" sz="1200">
                          <a:solidFill>
                            <a:srgbClr val="000000"/>
                          </a:solidFill>
                          <a:latin typeface="Lato"/>
                          <a:ea typeface="Lato"/>
                          <a:cs typeface="Lato"/>
                          <a:sym typeface="Lato"/>
                        </a:rPr>
                        <a:t>0.9551</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s-419" sz="1200">
                          <a:solidFill>
                            <a:srgbClr val="000000"/>
                          </a:solidFill>
                          <a:latin typeface="Lato"/>
                          <a:ea typeface="Lato"/>
                          <a:cs typeface="Lato"/>
                          <a:sym typeface="Lato"/>
                        </a:rPr>
                        <a:t>0.9494</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53025">
                <a:tc>
                  <a:txBody>
                    <a:bodyPr/>
                    <a:lstStyle/>
                    <a:p>
                      <a:pPr indent="0" lvl="0" marL="0" rtl="0" algn="l">
                        <a:spcBef>
                          <a:spcPts val="0"/>
                        </a:spcBef>
                        <a:spcAft>
                          <a:spcPts val="0"/>
                        </a:spcAft>
                        <a:buNone/>
                      </a:pPr>
                      <a:r>
                        <a:rPr b="1" lang="es-419" sz="1200">
                          <a:solidFill>
                            <a:srgbClr val="000000"/>
                          </a:solidFill>
                          <a:latin typeface="Lato"/>
                          <a:ea typeface="Lato"/>
                          <a:cs typeface="Lato"/>
                          <a:sym typeface="Lato"/>
                        </a:rPr>
                        <a:t>Log Loss</a:t>
                      </a:r>
                      <a:endParaRPr b="1"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s-419" sz="1200">
                          <a:solidFill>
                            <a:srgbClr val="000000"/>
                          </a:solidFill>
                          <a:latin typeface="Lato"/>
                          <a:ea typeface="Lato"/>
                          <a:cs typeface="Lato"/>
                          <a:sym typeface="Lato"/>
                        </a:rPr>
                        <a:t>0.0942</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s-419" sz="1200">
                          <a:solidFill>
                            <a:srgbClr val="000000"/>
                          </a:solidFill>
                          <a:latin typeface="Lato"/>
                          <a:ea typeface="Lato"/>
                          <a:cs typeface="Lato"/>
                          <a:sym typeface="Lato"/>
                        </a:rPr>
                        <a:t>0.1581</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53025">
                <a:tc>
                  <a:txBody>
                    <a:bodyPr/>
                    <a:lstStyle/>
                    <a:p>
                      <a:pPr indent="0" lvl="0" marL="0" rtl="0" algn="l">
                        <a:spcBef>
                          <a:spcPts val="0"/>
                        </a:spcBef>
                        <a:spcAft>
                          <a:spcPts val="0"/>
                        </a:spcAft>
                        <a:buNone/>
                      </a:pPr>
                      <a:r>
                        <a:rPr b="1" lang="es-419" sz="1200">
                          <a:solidFill>
                            <a:srgbClr val="000000"/>
                          </a:solidFill>
                          <a:latin typeface="Lato"/>
                          <a:ea typeface="Lato"/>
                          <a:cs typeface="Lato"/>
                          <a:sym typeface="Lato"/>
                        </a:rPr>
                        <a:t>Precision</a:t>
                      </a:r>
                      <a:endParaRPr b="1"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s-419" sz="1200">
                          <a:solidFill>
                            <a:srgbClr val="000000"/>
                          </a:solidFill>
                          <a:latin typeface="Lato"/>
                          <a:ea typeface="Lato"/>
                          <a:cs typeface="Lato"/>
                          <a:sym typeface="Lato"/>
                        </a:rPr>
                        <a:t>0.9690</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s-419" sz="1200">
                          <a:solidFill>
                            <a:srgbClr val="000000"/>
                          </a:solidFill>
                          <a:latin typeface="Lato"/>
                          <a:ea typeface="Lato"/>
                          <a:cs typeface="Lato"/>
                          <a:sym typeface="Lato"/>
                        </a:rPr>
                        <a:t>0.9487</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53025">
                <a:tc>
                  <a:txBody>
                    <a:bodyPr/>
                    <a:lstStyle/>
                    <a:p>
                      <a:pPr indent="0" lvl="0" marL="0" rtl="0" algn="l">
                        <a:spcBef>
                          <a:spcPts val="0"/>
                        </a:spcBef>
                        <a:spcAft>
                          <a:spcPts val="0"/>
                        </a:spcAft>
                        <a:buClr>
                          <a:srgbClr val="000000"/>
                        </a:buClr>
                        <a:buSzPts val="1100"/>
                        <a:buFont typeface="Arial"/>
                        <a:buNone/>
                      </a:pPr>
                      <a:r>
                        <a:rPr b="1" lang="es-419" sz="1200">
                          <a:solidFill>
                            <a:srgbClr val="000000"/>
                          </a:solidFill>
                          <a:latin typeface="Lato"/>
                          <a:ea typeface="Lato"/>
                          <a:cs typeface="Lato"/>
                          <a:sym typeface="Lato"/>
                        </a:rPr>
                        <a:t>Recall</a:t>
                      </a:r>
                      <a:endParaRPr b="1"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s-419" sz="1200">
                          <a:solidFill>
                            <a:srgbClr val="000000"/>
                          </a:solidFill>
                          <a:latin typeface="Lato"/>
                          <a:ea typeface="Lato"/>
                          <a:cs typeface="Lato"/>
                          <a:sym typeface="Lato"/>
                        </a:rPr>
                        <a:t>0.9398</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s-419" sz="1200">
                          <a:solidFill>
                            <a:srgbClr val="000000"/>
                          </a:solidFill>
                          <a:latin typeface="Lato"/>
                          <a:ea typeface="Lato"/>
                          <a:cs typeface="Lato"/>
                          <a:sym typeface="Lato"/>
                        </a:rPr>
                        <a:t>0.9487</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53025">
                <a:tc>
                  <a:txBody>
                    <a:bodyPr/>
                    <a:lstStyle/>
                    <a:p>
                      <a:pPr indent="0" lvl="0" marL="0" rtl="0" algn="l">
                        <a:spcBef>
                          <a:spcPts val="0"/>
                        </a:spcBef>
                        <a:spcAft>
                          <a:spcPts val="0"/>
                        </a:spcAft>
                        <a:buNone/>
                      </a:pPr>
                      <a:r>
                        <a:rPr b="1" lang="es-419" sz="1200">
                          <a:solidFill>
                            <a:srgbClr val="000000"/>
                          </a:solidFill>
                          <a:latin typeface="Lato"/>
                          <a:ea typeface="Lato"/>
                          <a:cs typeface="Lato"/>
                          <a:sym typeface="Lato"/>
                        </a:rPr>
                        <a:t>F1-Score </a:t>
                      </a:r>
                      <a:endParaRPr b="1"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s-419" sz="1200">
                          <a:solidFill>
                            <a:srgbClr val="000000"/>
                          </a:solidFill>
                          <a:latin typeface="Lato"/>
                          <a:ea typeface="Lato"/>
                          <a:cs typeface="Lato"/>
                          <a:sym typeface="Lato"/>
                        </a:rPr>
                        <a:t>0.9542</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s-419" sz="1200">
                          <a:solidFill>
                            <a:srgbClr val="000000"/>
                          </a:solidFill>
                          <a:latin typeface="Lato"/>
                          <a:ea typeface="Lato"/>
                          <a:cs typeface="Lato"/>
                          <a:sym typeface="Lato"/>
                        </a:rPr>
                        <a:t>0.9487</a:t>
                      </a:r>
                      <a:endParaRPr sz="1200">
                        <a:latin typeface="Lato"/>
                        <a:ea typeface="Lato"/>
                        <a:cs typeface="Lato"/>
                        <a:sym typeface="Lato"/>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pic>
        <p:nvPicPr>
          <p:cNvPr id="311" name="Google Shape;311;p27"/>
          <p:cNvPicPr preferRelativeResize="0"/>
          <p:nvPr/>
        </p:nvPicPr>
        <p:blipFill>
          <a:blip r:embed="rId9">
            <a:alphaModFix/>
          </a:blip>
          <a:stretch>
            <a:fillRect/>
          </a:stretch>
        </p:blipFill>
        <p:spPr>
          <a:xfrm>
            <a:off x="680150" y="925513"/>
            <a:ext cx="415050" cy="415050"/>
          </a:xfrm>
          <a:prstGeom prst="rect">
            <a:avLst/>
          </a:prstGeom>
          <a:noFill/>
          <a:ln>
            <a:noFill/>
          </a:ln>
        </p:spPr>
      </p:pic>
      <p:pic>
        <p:nvPicPr>
          <p:cNvPr id="312" name="Google Shape;312;p27"/>
          <p:cNvPicPr preferRelativeResize="0"/>
          <p:nvPr/>
        </p:nvPicPr>
        <p:blipFill>
          <a:blip r:embed="rId9">
            <a:alphaModFix/>
          </a:blip>
          <a:stretch>
            <a:fillRect/>
          </a:stretch>
        </p:blipFill>
        <p:spPr>
          <a:xfrm>
            <a:off x="1559425" y="925513"/>
            <a:ext cx="415050" cy="415050"/>
          </a:xfrm>
          <a:prstGeom prst="rect">
            <a:avLst/>
          </a:prstGeom>
          <a:noFill/>
          <a:ln>
            <a:noFill/>
          </a:ln>
        </p:spPr>
      </p:pic>
      <p:sp>
        <p:nvSpPr>
          <p:cNvPr id="313" name="Google Shape;313;p27"/>
          <p:cNvSpPr/>
          <p:nvPr/>
        </p:nvSpPr>
        <p:spPr>
          <a:xfrm>
            <a:off x="1178513" y="1070788"/>
            <a:ext cx="297600" cy="124500"/>
          </a:xfrm>
          <a:prstGeom prst="leftRightArrow">
            <a:avLst>
              <a:gd fmla="val 50000" name="adj1"/>
              <a:gd fmla="val 50000" name="adj2"/>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4" name="Google Shape;314;p27"/>
          <p:cNvSpPr txBox="1"/>
          <p:nvPr/>
        </p:nvSpPr>
        <p:spPr>
          <a:xfrm>
            <a:off x="2908325" y="890675"/>
            <a:ext cx="2483700" cy="46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200">
                <a:solidFill>
                  <a:srgbClr val="124484"/>
                </a:solidFill>
                <a:latin typeface="Lato"/>
                <a:ea typeface="Lato"/>
                <a:cs typeface="Lato"/>
                <a:sym typeface="Lato"/>
              </a:rPr>
              <a:t>Merge data sources</a:t>
            </a:r>
            <a:endParaRPr b="1" sz="1200">
              <a:solidFill>
                <a:srgbClr val="124484"/>
              </a:solidFill>
              <a:latin typeface="Lato"/>
              <a:ea typeface="Lato"/>
              <a:cs typeface="Lato"/>
              <a:sym typeface="Lato"/>
            </a:endParaRPr>
          </a:p>
          <a:p>
            <a:pPr indent="0" lvl="0" marL="0" rtl="0" algn="l">
              <a:spcBef>
                <a:spcPts val="0"/>
              </a:spcBef>
              <a:spcAft>
                <a:spcPts val="0"/>
              </a:spcAft>
              <a:buNone/>
            </a:pPr>
            <a:r>
              <a:rPr lang="es-419" sz="1100">
                <a:solidFill>
                  <a:schemeClr val="dk1"/>
                </a:solidFill>
                <a:latin typeface="Lato"/>
                <a:ea typeface="Lato"/>
                <a:cs typeface="Lato"/>
                <a:sym typeface="Lato"/>
              </a:rPr>
              <a:t>(11060 samples and 20.532 genes)</a:t>
            </a:r>
            <a:endParaRPr sz="1100">
              <a:solidFill>
                <a:schemeClr val="dk1"/>
              </a:solidFill>
              <a:latin typeface="Lato"/>
              <a:ea typeface="Lato"/>
              <a:cs typeface="Lato"/>
              <a:sym typeface="Lato"/>
            </a:endParaRPr>
          </a:p>
          <a:p>
            <a:pPr indent="0" lvl="0" marL="0" rtl="0" algn="l">
              <a:spcBef>
                <a:spcPts val="0"/>
              </a:spcBef>
              <a:spcAft>
                <a:spcPts val="0"/>
              </a:spcAft>
              <a:buNone/>
            </a:pPr>
            <a:r>
              <a:t/>
            </a:r>
            <a:endParaRPr sz="1100">
              <a:solidFill>
                <a:srgbClr val="595959"/>
              </a:solidFill>
              <a:latin typeface="Lato"/>
              <a:ea typeface="Lato"/>
              <a:cs typeface="Lato"/>
              <a:sym typeface="Lato"/>
            </a:endParaRPr>
          </a:p>
          <a:p>
            <a:pPr indent="0" lvl="0" marL="0" rtl="0" algn="l">
              <a:spcBef>
                <a:spcPts val="0"/>
              </a:spcBef>
              <a:spcAft>
                <a:spcPts val="0"/>
              </a:spcAft>
              <a:buNone/>
            </a:pPr>
            <a:r>
              <a:t/>
            </a:r>
            <a:endParaRPr sz="1100">
              <a:solidFill>
                <a:srgbClr val="595959"/>
              </a:solidFill>
            </a:endParaRPr>
          </a:p>
        </p:txBody>
      </p:sp>
      <p:sp>
        <p:nvSpPr>
          <p:cNvPr id="315" name="Google Shape;315;p27"/>
          <p:cNvSpPr txBox="1"/>
          <p:nvPr/>
        </p:nvSpPr>
        <p:spPr>
          <a:xfrm>
            <a:off x="409675" y="1413938"/>
            <a:ext cx="824100" cy="38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900">
                <a:solidFill>
                  <a:srgbClr val="000000"/>
                </a:solidFill>
                <a:latin typeface="Lato"/>
                <a:ea typeface="Lato"/>
                <a:cs typeface="Lato"/>
                <a:sym typeface="Lato"/>
              </a:rPr>
              <a:t>RNA-seq Expression</a:t>
            </a:r>
            <a:endParaRPr sz="900">
              <a:solidFill>
                <a:srgbClr val="000000"/>
              </a:solidFill>
              <a:latin typeface="Lato"/>
              <a:ea typeface="Lato"/>
              <a:cs typeface="Lato"/>
              <a:sym typeface="Lato"/>
            </a:endParaRPr>
          </a:p>
        </p:txBody>
      </p:sp>
      <p:sp>
        <p:nvSpPr>
          <p:cNvPr id="316" name="Google Shape;316;p27"/>
          <p:cNvSpPr/>
          <p:nvPr/>
        </p:nvSpPr>
        <p:spPr>
          <a:xfrm rot="5400000">
            <a:off x="1178525" y="1493038"/>
            <a:ext cx="297600" cy="124500"/>
          </a:xfrm>
          <a:prstGeom prst="rightArrow">
            <a:avLst>
              <a:gd fmla="val 50000" name="adj1"/>
              <a:gd fmla="val 50000" name="adj2"/>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17" name="Google Shape;317;p27"/>
          <p:cNvPicPr preferRelativeResize="0"/>
          <p:nvPr/>
        </p:nvPicPr>
        <p:blipFill>
          <a:blip r:embed="rId10">
            <a:alphaModFix/>
          </a:blip>
          <a:stretch>
            <a:fillRect/>
          </a:stretch>
        </p:blipFill>
        <p:spPr>
          <a:xfrm>
            <a:off x="1110725" y="1989500"/>
            <a:ext cx="730700" cy="730700"/>
          </a:xfrm>
          <a:prstGeom prst="rect">
            <a:avLst/>
          </a:prstGeom>
          <a:noFill/>
          <a:ln>
            <a:noFill/>
          </a:ln>
        </p:spPr>
      </p:pic>
      <p:sp>
        <p:nvSpPr>
          <p:cNvPr id="318" name="Google Shape;318;p27"/>
          <p:cNvSpPr txBox="1"/>
          <p:nvPr/>
        </p:nvSpPr>
        <p:spPr>
          <a:xfrm>
            <a:off x="2908325" y="1638642"/>
            <a:ext cx="2906100" cy="85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200">
                <a:solidFill>
                  <a:srgbClr val="124484"/>
                </a:solidFill>
                <a:latin typeface="Lato"/>
                <a:ea typeface="Lato"/>
                <a:cs typeface="Lato"/>
                <a:sym typeface="Lato"/>
              </a:rPr>
              <a:t>Pre-feature selection (19421 genes):</a:t>
            </a:r>
            <a:endParaRPr b="1" sz="1200">
              <a:solidFill>
                <a:srgbClr val="124484"/>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s-419" sz="1100">
                <a:solidFill>
                  <a:schemeClr val="dk1"/>
                </a:solidFill>
                <a:latin typeface="Lato"/>
                <a:ea typeface="Lato"/>
                <a:cs typeface="Lato"/>
                <a:sym typeface="Lato"/>
              </a:rPr>
              <a:t>Remove duplicated samples</a:t>
            </a:r>
            <a:endParaRPr sz="1100">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s-419" sz="1100">
                <a:solidFill>
                  <a:schemeClr val="dk1"/>
                </a:solidFill>
                <a:latin typeface="Lato"/>
                <a:ea typeface="Lato"/>
                <a:cs typeface="Lato"/>
                <a:sym typeface="Lato"/>
              </a:rPr>
              <a:t>Remove genes with 20% &gt; NaNs/0</a:t>
            </a:r>
            <a:endParaRPr sz="1100">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s-419" sz="1100">
                <a:solidFill>
                  <a:schemeClr val="dk1"/>
                </a:solidFill>
                <a:latin typeface="Lato"/>
                <a:ea typeface="Lato"/>
                <a:cs typeface="Lato"/>
                <a:sym typeface="Lato"/>
              </a:rPr>
              <a:t>Wrong Assigned sex</a:t>
            </a:r>
            <a:endParaRPr sz="1100">
              <a:solidFill>
                <a:schemeClr val="dk1"/>
              </a:solidFill>
              <a:latin typeface="Lato"/>
              <a:ea typeface="Lato"/>
              <a:cs typeface="Lato"/>
              <a:sym typeface="Lato"/>
            </a:endParaRPr>
          </a:p>
          <a:p>
            <a:pPr indent="0" lvl="0" marL="0" rtl="0" algn="l">
              <a:spcBef>
                <a:spcPts val="0"/>
              </a:spcBef>
              <a:spcAft>
                <a:spcPts val="0"/>
              </a:spcAft>
              <a:buNone/>
            </a:pPr>
            <a:r>
              <a:t/>
            </a:r>
            <a:endParaRPr b="1" sz="1100">
              <a:solidFill>
                <a:srgbClr val="000000"/>
              </a:solidFill>
            </a:endParaRPr>
          </a:p>
          <a:p>
            <a:pPr indent="0" lvl="0" marL="0" rtl="0" algn="l">
              <a:spcBef>
                <a:spcPts val="0"/>
              </a:spcBef>
              <a:spcAft>
                <a:spcPts val="0"/>
              </a:spcAft>
              <a:buNone/>
            </a:pPr>
            <a:r>
              <a:t/>
            </a:r>
            <a:endParaRPr sz="1100">
              <a:solidFill>
                <a:srgbClr val="595959"/>
              </a:solidFill>
            </a:endParaRPr>
          </a:p>
          <a:p>
            <a:pPr indent="0" lvl="0" marL="0" rtl="0" algn="l">
              <a:spcBef>
                <a:spcPts val="0"/>
              </a:spcBef>
              <a:spcAft>
                <a:spcPts val="0"/>
              </a:spcAft>
              <a:buNone/>
            </a:pPr>
            <a:r>
              <a:t/>
            </a:r>
            <a:endParaRPr sz="1100">
              <a:solidFill>
                <a:srgbClr val="595959"/>
              </a:solidFill>
            </a:endParaRPr>
          </a:p>
        </p:txBody>
      </p:sp>
      <p:pic>
        <p:nvPicPr>
          <p:cNvPr id="319" name="Google Shape;319;p27"/>
          <p:cNvPicPr preferRelativeResize="0"/>
          <p:nvPr/>
        </p:nvPicPr>
        <p:blipFill>
          <a:blip r:embed="rId9">
            <a:alphaModFix/>
          </a:blip>
          <a:stretch>
            <a:fillRect/>
          </a:stretch>
        </p:blipFill>
        <p:spPr>
          <a:xfrm>
            <a:off x="491700" y="2969956"/>
            <a:ext cx="415050" cy="415050"/>
          </a:xfrm>
          <a:prstGeom prst="rect">
            <a:avLst/>
          </a:prstGeom>
          <a:noFill/>
          <a:ln>
            <a:noFill/>
          </a:ln>
        </p:spPr>
      </p:pic>
      <p:pic>
        <p:nvPicPr>
          <p:cNvPr id="320" name="Google Shape;320;p27"/>
          <p:cNvPicPr preferRelativeResize="0"/>
          <p:nvPr/>
        </p:nvPicPr>
        <p:blipFill>
          <a:blip r:embed="rId9">
            <a:alphaModFix/>
          </a:blip>
          <a:stretch>
            <a:fillRect/>
          </a:stretch>
        </p:blipFill>
        <p:spPr>
          <a:xfrm>
            <a:off x="1889088" y="2969956"/>
            <a:ext cx="415050" cy="415050"/>
          </a:xfrm>
          <a:prstGeom prst="rect">
            <a:avLst/>
          </a:prstGeom>
          <a:noFill/>
          <a:ln>
            <a:noFill/>
          </a:ln>
        </p:spPr>
      </p:pic>
      <p:sp>
        <p:nvSpPr>
          <p:cNvPr id="321" name="Google Shape;321;p27"/>
          <p:cNvSpPr/>
          <p:nvPr/>
        </p:nvSpPr>
        <p:spPr>
          <a:xfrm rot="2864278">
            <a:off x="1672802" y="2696728"/>
            <a:ext cx="297537" cy="124653"/>
          </a:xfrm>
          <a:prstGeom prst="rightArrow">
            <a:avLst>
              <a:gd fmla="val 50000" name="adj1"/>
              <a:gd fmla="val 50000" name="adj2"/>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2" name="Google Shape;322;p27"/>
          <p:cNvSpPr/>
          <p:nvPr/>
        </p:nvSpPr>
        <p:spPr>
          <a:xfrm rot="7714172">
            <a:off x="789088" y="2696928"/>
            <a:ext cx="297371" cy="124252"/>
          </a:xfrm>
          <a:prstGeom prst="rightArrow">
            <a:avLst>
              <a:gd fmla="val 50000" name="adj1"/>
              <a:gd fmla="val 50000" name="adj2"/>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3" name="Google Shape;323;p27"/>
          <p:cNvSpPr txBox="1"/>
          <p:nvPr/>
        </p:nvSpPr>
        <p:spPr>
          <a:xfrm>
            <a:off x="90075" y="3482250"/>
            <a:ext cx="1218300" cy="3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900">
                <a:solidFill>
                  <a:srgbClr val="000000"/>
                </a:solidFill>
                <a:latin typeface="Lato"/>
                <a:ea typeface="Lato"/>
                <a:cs typeface="Lato"/>
                <a:sym typeface="Lato"/>
              </a:rPr>
              <a:t>Gold Standard (GS)</a:t>
            </a:r>
            <a:endParaRPr sz="900">
              <a:solidFill>
                <a:srgbClr val="000000"/>
              </a:solidFill>
              <a:latin typeface="Lato"/>
              <a:ea typeface="Lato"/>
              <a:cs typeface="Lato"/>
              <a:sym typeface="Lato"/>
            </a:endParaRPr>
          </a:p>
        </p:txBody>
      </p:sp>
      <p:sp>
        <p:nvSpPr>
          <p:cNvPr id="324" name="Google Shape;324;p27"/>
          <p:cNvSpPr txBox="1"/>
          <p:nvPr/>
        </p:nvSpPr>
        <p:spPr>
          <a:xfrm>
            <a:off x="1278950" y="3482975"/>
            <a:ext cx="1669500" cy="3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900">
                <a:solidFill>
                  <a:srgbClr val="000000"/>
                </a:solidFill>
                <a:latin typeface="Lato"/>
                <a:ea typeface="Lato"/>
                <a:cs typeface="Lato"/>
                <a:sym typeface="Lato"/>
              </a:rPr>
              <a:t>Patients with 2 samples types</a:t>
            </a:r>
            <a:endParaRPr sz="900">
              <a:solidFill>
                <a:srgbClr val="000000"/>
              </a:solidFill>
              <a:latin typeface="Lato"/>
              <a:ea typeface="Lato"/>
              <a:cs typeface="Lato"/>
              <a:sym typeface="Lato"/>
            </a:endParaRPr>
          </a:p>
        </p:txBody>
      </p:sp>
      <p:sp>
        <p:nvSpPr>
          <p:cNvPr id="325" name="Google Shape;325;p27"/>
          <p:cNvSpPr txBox="1"/>
          <p:nvPr/>
        </p:nvSpPr>
        <p:spPr>
          <a:xfrm>
            <a:off x="2908325" y="2778408"/>
            <a:ext cx="2906100" cy="85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200">
                <a:solidFill>
                  <a:srgbClr val="124484"/>
                </a:solidFill>
                <a:latin typeface="Lato"/>
                <a:ea typeface="Lato"/>
                <a:cs typeface="Lato"/>
                <a:sym typeface="Lato"/>
              </a:rPr>
              <a:t>Select patients based on their sample tissue (patients 711 - 1422 samples):</a:t>
            </a:r>
            <a:endParaRPr b="1" sz="1200">
              <a:solidFill>
                <a:srgbClr val="124484"/>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s-419" sz="1100">
                <a:solidFill>
                  <a:schemeClr val="dk1"/>
                </a:solidFill>
                <a:latin typeface="Lato"/>
                <a:ea typeface="Lato"/>
                <a:cs typeface="Lato"/>
                <a:sym typeface="Lato"/>
              </a:rPr>
              <a:t>Primary Tumor sample</a:t>
            </a:r>
            <a:endParaRPr sz="1100">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s-419" sz="1100">
                <a:solidFill>
                  <a:schemeClr val="dk1"/>
                </a:solidFill>
                <a:latin typeface="Lato"/>
                <a:ea typeface="Lato"/>
                <a:cs typeface="Lato"/>
                <a:sym typeface="Lato"/>
              </a:rPr>
              <a:t>Solid Tissue Normal</a:t>
            </a:r>
            <a:endParaRPr sz="1100">
              <a:solidFill>
                <a:schemeClr val="dk1"/>
              </a:solidFill>
              <a:latin typeface="Lato"/>
              <a:ea typeface="Lato"/>
              <a:cs typeface="Lato"/>
              <a:sym typeface="Lato"/>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t/>
            </a:r>
            <a:endParaRPr sz="1100">
              <a:solidFill>
                <a:srgbClr val="595959"/>
              </a:solidFill>
            </a:endParaRPr>
          </a:p>
        </p:txBody>
      </p:sp>
      <p:sp>
        <p:nvSpPr>
          <p:cNvPr id="326" name="Google Shape;326;p27"/>
          <p:cNvSpPr/>
          <p:nvPr/>
        </p:nvSpPr>
        <p:spPr>
          <a:xfrm rot="5410407">
            <a:off x="1881867" y="3956649"/>
            <a:ext cx="297301" cy="124800"/>
          </a:xfrm>
          <a:prstGeom prst="rightArrow">
            <a:avLst>
              <a:gd fmla="val 50000" name="adj1"/>
              <a:gd fmla="val 50000" name="adj2"/>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7" name="Google Shape;327;p27"/>
          <p:cNvSpPr/>
          <p:nvPr/>
        </p:nvSpPr>
        <p:spPr>
          <a:xfrm rot="3539202">
            <a:off x="2389337" y="3909199"/>
            <a:ext cx="297533" cy="124766"/>
          </a:xfrm>
          <a:prstGeom prst="rightArrow">
            <a:avLst>
              <a:gd fmla="val 50000" name="adj1"/>
              <a:gd fmla="val 50000" name="adj2"/>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28" name="Google Shape;328;p27"/>
          <p:cNvPicPr preferRelativeResize="0"/>
          <p:nvPr/>
        </p:nvPicPr>
        <p:blipFill>
          <a:blip r:embed="rId9">
            <a:alphaModFix/>
          </a:blip>
          <a:stretch>
            <a:fillRect/>
          </a:stretch>
        </p:blipFill>
        <p:spPr>
          <a:xfrm>
            <a:off x="1889088" y="4313056"/>
            <a:ext cx="415050" cy="415050"/>
          </a:xfrm>
          <a:prstGeom prst="rect">
            <a:avLst/>
          </a:prstGeom>
          <a:noFill/>
          <a:ln>
            <a:noFill/>
          </a:ln>
        </p:spPr>
      </p:pic>
      <p:pic>
        <p:nvPicPr>
          <p:cNvPr id="329" name="Google Shape;329;p27"/>
          <p:cNvPicPr preferRelativeResize="0"/>
          <p:nvPr/>
        </p:nvPicPr>
        <p:blipFill>
          <a:blip r:embed="rId9">
            <a:alphaModFix/>
          </a:blip>
          <a:stretch>
            <a:fillRect/>
          </a:stretch>
        </p:blipFill>
        <p:spPr>
          <a:xfrm>
            <a:off x="2535213" y="4313056"/>
            <a:ext cx="415050" cy="415050"/>
          </a:xfrm>
          <a:prstGeom prst="rect">
            <a:avLst/>
          </a:prstGeom>
          <a:noFill/>
          <a:ln>
            <a:noFill/>
          </a:ln>
        </p:spPr>
      </p:pic>
      <p:sp>
        <p:nvSpPr>
          <p:cNvPr id="330" name="Google Shape;330;p27"/>
          <p:cNvSpPr txBox="1"/>
          <p:nvPr/>
        </p:nvSpPr>
        <p:spPr>
          <a:xfrm>
            <a:off x="1476125" y="1413938"/>
            <a:ext cx="1432200" cy="38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900">
                <a:solidFill>
                  <a:srgbClr val="000000"/>
                </a:solidFill>
                <a:latin typeface="Lato"/>
                <a:ea typeface="Lato"/>
                <a:cs typeface="Lato"/>
                <a:sym typeface="Lato"/>
              </a:rPr>
              <a:t>Tissue status information</a:t>
            </a:r>
            <a:endParaRPr sz="900">
              <a:solidFill>
                <a:srgbClr val="000000"/>
              </a:solidFill>
              <a:latin typeface="Lato"/>
              <a:ea typeface="Lato"/>
              <a:cs typeface="Lato"/>
              <a:sym typeface="Lato"/>
            </a:endParaRPr>
          </a:p>
        </p:txBody>
      </p:sp>
      <p:pic>
        <p:nvPicPr>
          <p:cNvPr id="331" name="Google Shape;331;p27"/>
          <p:cNvPicPr preferRelativeResize="0"/>
          <p:nvPr/>
        </p:nvPicPr>
        <p:blipFill>
          <a:blip r:embed="rId11">
            <a:alphaModFix/>
          </a:blip>
          <a:stretch>
            <a:fillRect/>
          </a:stretch>
        </p:blipFill>
        <p:spPr>
          <a:xfrm>
            <a:off x="5903028" y="904133"/>
            <a:ext cx="1986321" cy="686450"/>
          </a:xfrm>
          <a:prstGeom prst="rect">
            <a:avLst/>
          </a:prstGeom>
          <a:noFill/>
          <a:ln>
            <a:noFill/>
          </a:ln>
        </p:spPr>
      </p:pic>
      <p:pic>
        <p:nvPicPr>
          <p:cNvPr id="332" name="Google Shape;332;p27"/>
          <p:cNvPicPr preferRelativeResize="0"/>
          <p:nvPr/>
        </p:nvPicPr>
        <p:blipFill>
          <a:blip r:embed="rId12">
            <a:alphaModFix/>
          </a:blip>
          <a:stretch>
            <a:fillRect/>
          </a:stretch>
        </p:blipFill>
        <p:spPr>
          <a:xfrm>
            <a:off x="7997290" y="952020"/>
            <a:ext cx="886001" cy="590675"/>
          </a:xfrm>
          <a:prstGeom prst="rect">
            <a:avLst/>
          </a:prstGeom>
          <a:noFill/>
          <a:ln>
            <a:noFill/>
          </a:ln>
        </p:spPr>
      </p:pic>
      <p:sp>
        <p:nvSpPr>
          <p:cNvPr id="333" name="Google Shape;333;p27"/>
          <p:cNvSpPr txBox="1"/>
          <p:nvPr/>
        </p:nvSpPr>
        <p:spPr>
          <a:xfrm>
            <a:off x="2908325" y="3918175"/>
            <a:ext cx="2906100" cy="85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200">
                <a:solidFill>
                  <a:srgbClr val="124484"/>
                </a:solidFill>
                <a:latin typeface="Lato"/>
                <a:ea typeface="Lato"/>
                <a:cs typeface="Lato"/>
                <a:sym typeface="Lato"/>
              </a:rPr>
              <a:t>Training model:</a:t>
            </a:r>
            <a:endParaRPr b="1" sz="1200">
              <a:solidFill>
                <a:srgbClr val="124484"/>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s-419" sz="1100">
                <a:solidFill>
                  <a:schemeClr val="dk1"/>
                </a:solidFill>
                <a:latin typeface="Lato"/>
                <a:ea typeface="Lato"/>
                <a:cs typeface="Lato"/>
                <a:sym typeface="Lato"/>
              </a:rPr>
              <a:t>XGBoost + Optuna</a:t>
            </a:r>
            <a:endParaRPr sz="1100">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s-419" sz="1100">
                <a:solidFill>
                  <a:schemeClr val="dk1"/>
                </a:solidFill>
                <a:latin typeface="Lato"/>
                <a:ea typeface="Lato"/>
                <a:cs typeface="Lato"/>
                <a:sym typeface="Lato"/>
              </a:rPr>
              <a:t>PCA reduction</a:t>
            </a:r>
            <a:endParaRPr sz="1100">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s-419" sz="1100">
                <a:solidFill>
                  <a:schemeClr val="dk1"/>
                </a:solidFill>
                <a:latin typeface="Lato"/>
                <a:ea typeface="Lato"/>
                <a:cs typeface="Lato"/>
                <a:sym typeface="Lato"/>
              </a:rPr>
              <a:t>Threshold predictions &gt; 0.6</a:t>
            </a:r>
            <a:endParaRPr sz="1100">
              <a:solidFill>
                <a:schemeClr val="dk1"/>
              </a:solidFill>
              <a:latin typeface="Lato"/>
              <a:ea typeface="Lato"/>
              <a:cs typeface="Lato"/>
              <a:sym typeface="Lato"/>
            </a:endParaRPr>
          </a:p>
          <a:p>
            <a:pPr indent="0" lvl="0" marL="0" rtl="0" algn="l">
              <a:spcBef>
                <a:spcPts val="0"/>
              </a:spcBef>
              <a:spcAft>
                <a:spcPts val="0"/>
              </a:spcAft>
              <a:buNone/>
            </a:pPr>
            <a:r>
              <a:t/>
            </a:r>
            <a:endParaRPr sz="1100">
              <a:solidFill>
                <a:srgbClr val="595959"/>
              </a:solidFill>
            </a:endParaRPr>
          </a:p>
          <a:p>
            <a:pPr indent="0" lvl="0" marL="0" rtl="0" algn="l">
              <a:spcBef>
                <a:spcPts val="0"/>
              </a:spcBef>
              <a:spcAft>
                <a:spcPts val="0"/>
              </a:spcAft>
              <a:buNone/>
            </a:pPr>
            <a:r>
              <a:t/>
            </a:r>
            <a:endParaRPr sz="1100">
              <a:solidFill>
                <a:srgbClr val="595959"/>
              </a:solidFill>
            </a:endParaRPr>
          </a:p>
        </p:txBody>
      </p:sp>
      <p:sp>
        <p:nvSpPr>
          <p:cNvPr id="334" name="Google Shape;334;p27"/>
          <p:cNvSpPr txBox="1"/>
          <p:nvPr/>
        </p:nvSpPr>
        <p:spPr>
          <a:xfrm>
            <a:off x="5796150" y="4267583"/>
            <a:ext cx="2906100" cy="3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100">
                <a:solidFill>
                  <a:srgbClr val="124484"/>
                </a:solidFill>
                <a:latin typeface="Lato"/>
                <a:ea typeface="Lato"/>
                <a:cs typeface="Lato"/>
                <a:sym typeface="Lato"/>
              </a:rPr>
              <a:t>Model Results</a:t>
            </a:r>
            <a:endParaRPr b="1" sz="1100">
              <a:solidFill>
                <a:srgbClr val="124484"/>
              </a:solidFill>
            </a:endParaRPr>
          </a:p>
          <a:p>
            <a:pPr indent="0" lvl="0" marL="0" rtl="0" algn="l">
              <a:spcBef>
                <a:spcPts val="0"/>
              </a:spcBef>
              <a:spcAft>
                <a:spcPts val="0"/>
              </a:spcAft>
              <a:buNone/>
            </a:pPr>
            <a:r>
              <a:t/>
            </a:r>
            <a:endParaRPr sz="1100">
              <a:solidFill>
                <a:srgbClr val="59595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8"/>
          <p:cNvSpPr txBox="1"/>
          <p:nvPr>
            <p:ph type="title"/>
          </p:nvPr>
        </p:nvSpPr>
        <p:spPr>
          <a:xfrm>
            <a:off x="25" y="287225"/>
            <a:ext cx="9144000" cy="6078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Metrics for Evaluation in OpenEBench platform</a:t>
            </a:r>
            <a:endParaRPr/>
          </a:p>
        </p:txBody>
      </p:sp>
      <p:sp>
        <p:nvSpPr>
          <p:cNvPr id="340" name="Google Shape;340;p28"/>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341" name="Google Shape;341;p28"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342" name="Google Shape;342;p28"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343" name="Google Shape;343;p28"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344" name="Google Shape;344;p28"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345" name="Google Shape;345;p28"/>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346" name="Google Shape;346;p28"/>
          <p:cNvSpPr/>
          <p:nvPr/>
        </p:nvSpPr>
        <p:spPr>
          <a:xfrm>
            <a:off x="226350" y="1093298"/>
            <a:ext cx="8691300" cy="3914700"/>
          </a:xfrm>
          <a:prstGeom prst="rect">
            <a:avLst/>
          </a:prstGeom>
          <a:no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7" name="Google Shape;347;p28"/>
          <p:cNvSpPr/>
          <p:nvPr/>
        </p:nvSpPr>
        <p:spPr>
          <a:xfrm>
            <a:off x="226350" y="1093373"/>
            <a:ext cx="4250400" cy="3914700"/>
          </a:xfrm>
          <a:prstGeom prst="rect">
            <a:avLst/>
          </a:prstGeom>
          <a:no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8" name="Google Shape;348;p28"/>
          <p:cNvSpPr/>
          <p:nvPr/>
        </p:nvSpPr>
        <p:spPr>
          <a:xfrm>
            <a:off x="981750" y="961507"/>
            <a:ext cx="2834700" cy="346800"/>
          </a:xfrm>
          <a:prstGeom prst="roundRect">
            <a:avLst>
              <a:gd fmla="val 16667" name="adj"/>
            </a:avLst>
          </a:prstGeom>
          <a:solidFill>
            <a:srgbClr val="12448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419">
                <a:solidFill>
                  <a:schemeClr val="lt1"/>
                </a:solidFill>
              </a:rPr>
              <a:t>Training Datasets</a:t>
            </a:r>
            <a:endParaRPr b="1">
              <a:solidFill>
                <a:schemeClr val="lt1"/>
              </a:solidFill>
            </a:endParaRPr>
          </a:p>
        </p:txBody>
      </p:sp>
      <p:sp>
        <p:nvSpPr>
          <p:cNvPr id="349" name="Google Shape;349;p28"/>
          <p:cNvSpPr/>
          <p:nvPr/>
        </p:nvSpPr>
        <p:spPr>
          <a:xfrm>
            <a:off x="5158575" y="961507"/>
            <a:ext cx="2834700" cy="346800"/>
          </a:xfrm>
          <a:prstGeom prst="roundRect">
            <a:avLst>
              <a:gd fmla="val 16667" name="adj"/>
            </a:avLst>
          </a:prstGeom>
          <a:solidFill>
            <a:srgbClr val="12448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419">
                <a:solidFill>
                  <a:schemeClr val="lt1"/>
                </a:solidFill>
              </a:rPr>
              <a:t>Model Outputs</a:t>
            </a:r>
            <a:endParaRPr b="1">
              <a:solidFill>
                <a:schemeClr val="lt1"/>
              </a:solidFill>
            </a:endParaRPr>
          </a:p>
        </p:txBody>
      </p:sp>
      <p:sp>
        <p:nvSpPr>
          <p:cNvPr id="350" name="Google Shape;350;p28"/>
          <p:cNvSpPr txBox="1"/>
          <p:nvPr/>
        </p:nvSpPr>
        <p:spPr>
          <a:xfrm>
            <a:off x="359187" y="1403236"/>
            <a:ext cx="2121300" cy="34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a:solidFill>
                  <a:srgbClr val="000000"/>
                </a:solidFill>
              </a:rPr>
              <a:t>Class Imbalance </a:t>
            </a:r>
            <a:endParaRPr b="1">
              <a:solidFill>
                <a:srgbClr val="000000"/>
              </a:solidFill>
            </a:endParaRPr>
          </a:p>
        </p:txBody>
      </p:sp>
      <p:sp>
        <p:nvSpPr>
          <p:cNvPr id="351" name="Google Shape;351;p28"/>
          <p:cNvSpPr txBox="1"/>
          <p:nvPr/>
        </p:nvSpPr>
        <p:spPr>
          <a:xfrm>
            <a:off x="359175" y="1851223"/>
            <a:ext cx="4028400" cy="3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a:t>Female Positive Label Percentage </a:t>
            </a:r>
            <a:endParaRPr b="1"/>
          </a:p>
        </p:txBody>
      </p:sp>
      <p:sp>
        <p:nvSpPr>
          <p:cNvPr id="352" name="Google Shape;352;p28"/>
          <p:cNvSpPr txBox="1"/>
          <p:nvPr/>
        </p:nvSpPr>
        <p:spPr>
          <a:xfrm>
            <a:off x="359175" y="2349323"/>
            <a:ext cx="4250400" cy="3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a:solidFill>
                  <a:srgbClr val="000000"/>
                </a:solidFill>
              </a:rPr>
              <a:t>Female Negative Label Percentage</a:t>
            </a:r>
            <a:endParaRPr b="1">
              <a:solidFill>
                <a:srgbClr val="000000"/>
              </a:solidFill>
            </a:endParaRPr>
          </a:p>
        </p:txBody>
      </p:sp>
      <p:sp>
        <p:nvSpPr>
          <p:cNvPr id="353" name="Google Shape;353;p28"/>
          <p:cNvSpPr txBox="1"/>
          <p:nvPr/>
        </p:nvSpPr>
        <p:spPr>
          <a:xfrm>
            <a:off x="359175" y="2847398"/>
            <a:ext cx="2995500" cy="3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a:solidFill>
                  <a:srgbClr val="000000"/>
                </a:solidFill>
              </a:rPr>
              <a:t>Positive Label Imbalance</a:t>
            </a:r>
            <a:endParaRPr b="1">
              <a:solidFill>
                <a:srgbClr val="000000"/>
              </a:solidFill>
            </a:endParaRPr>
          </a:p>
        </p:txBody>
      </p:sp>
      <p:sp>
        <p:nvSpPr>
          <p:cNvPr id="354" name="Google Shape;354;p28"/>
          <p:cNvSpPr txBox="1"/>
          <p:nvPr/>
        </p:nvSpPr>
        <p:spPr>
          <a:xfrm>
            <a:off x="359175" y="3345486"/>
            <a:ext cx="3114300" cy="3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a:solidFill>
                  <a:srgbClr val="000000"/>
                </a:solidFill>
              </a:rPr>
              <a:t>Negative Label Imbalance</a:t>
            </a:r>
            <a:endParaRPr b="1">
              <a:solidFill>
                <a:srgbClr val="000000"/>
              </a:solidFill>
            </a:endParaRPr>
          </a:p>
        </p:txBody>
      </p:sp>
      <p:sp>
        <p:nvSpPr>
          <p:cNvPr id="355" name="Google Shape;355;p28"/>
          <p:cNvSpPr txBox="1"/>
          <p:nvPr/>
        </p:nvSpPr>
        <p:spPr>
          <a:xfrm>
            <a:off x="359175" y="3843573"/>
            <a:ext cx="4250400" cy="3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a:t>Female Conditional Demographic Disparity</a:t>
            </a:r>
            <a:endParaRPr b="1"/>
          </a:p>
        </p:txBody>
      </p:sp>
      <p:sp>
        <p:nvSpPr>
          <p:cNvPr id="356" name="Google Shape;356;p28"/>
          <p:cNvSpPr txBox="1"/>
          <p:nvPr/>
        </p:nvSpPr>
        <p:spPr>
          <a:xfrm>
            <a:off x="359175" y="4301594"/>
            <a:ext cx="4028400" cy="3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a:solidFill>
                  <a:srgbClr val="000000"/>
                </a:solidFill>
              </a:rPr>
              <a:t>Male Conditional Demographic Disparity</a:t>
            </a:r>
            <a:endParaRPr b="1">
              <a:solidFill>
                <a:srgbClr val="000000"/>
              </a:solidFill>
            </a:endParaRPr>
          </a:p>
        </p:txBody>
      </p:sp>
      <p:sp>
        <p:nvSpPr>
          <p:cNvPr id="357" name="Google Shape;357;p28"/>
          <p:cNvSpPr txBox="1"/>
          <p:nvPr/>
        </p:nvSpPr>
        <p:spPr>
          <a:xfrm>
            <a:off x="4583112" y="1468573"/>
            <a:ext cx="2121300" cy="34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a:solidFill>
                  <a:srgbClr val="000000"/>
                </a:solidFill>
              </a:rPr>
              <a:t>Overall Accuracy</a:t>
            </a:r>
            <a:endParaRPr b="1">
              <a:solidFill>
                <a:srgbClr val="000000"/>
              </a:solidFill>
            </a:endParaRPr>
          </a:p>
        </p:txBody>
      </p:sp>
      <p:sp>
        <p:nvSpPr>
          <p:cNvPr id="358" name="Google Shape;358;p28"/>
          <p:cNvSpPr txBox="1"/>
          <p:nvPr/>
        </p:nvSpPr>
        <p:spPr>
          <a:xfrm>
            <a:off x="4583112" y="2132225"/>
            <a:ext cx="2121300" cy="34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a:solidFill>
                  <a:srgbClr val="000000"/>
                </a:solidFill>
              </a:rPr>
              <a:t>Statistical Parity</a:t>
            </a:r>
            <a:endParaRPr b="1">
              <a:solidFill>
                <a:srgbClr val="000000"/>
              </a:solidFill>
            </a:endParaRPr>
          </a:p>
        </p:txBody>
      </p:sp>
      <p:sp>
        <p:nvSpPr>
          <p:cNvPr id="359" name="Google Shape;359;p28"/>
          <p:cNvSpPr txBox="1"/>
          <p:nvPr/>
        </p:nvSpPr>
        <p:spPr>
          <a:xfrm>
            <a:off x="4583112" y="2795876"/>
            <a:ext cx="2121300" cy="346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1800"/>
              </a:spcBef>
              <a:spcAft>
                <a:spcPts val="0"/>
              </a:spcAft>
              <a:buNone/>
            </a:pPr>
            <a:r>
              <a:rPr b="1" lang="es-419">
                <a:solidFill>
                  <a:srgbClr val="1F2328"/>
                </a:solidFill>
                <a:highlight>
                  <a:srgbClr val="FFFFFF"/>
                </a:highlight>
              </a:rPr>
              <a:t>Equal Opportunity</a:t>
            </a:r>
            <a:endParaRPr b="1">
              <a:solidFill>
                <a:srgbClr val="1F2328"/>
              </a:solidFill>
              <a:highlight>
                <a:srgbClr val="FFFFFF"/>
              </a:highlight>
            </a:endParaRPr>
          </a:p>
          <a:p>
            <a:pPr indent="0" lvl="0" marL="0" rtl="0" algn="l">
              <a:lnSpc>
                <a:spcPct val="125000"/>
              </a:lnSpc>
              <a:spcBef>
                <a:spcPts val="1800"/>
              </a:spcBef>
              <a:spcAft>
                <a:spcPts val="0"/>
              </a:spcAft>
              <a:buClr>
                <a:srgbClr val="000000"/>
              </a:buClr>
              <a:buSzPts val="1100"/>
              <a:buFont typeface="Arial"/>
              <a:buNone/>
            </a:pPr>
            <a:r>
              <a:t/>
            </a:r>
            <a:endParaRPr b="1">
              <a:solidFill>
                <a:srgbClr val="1F2328"/>
              </a:solidFill>
              <a:highlight>
                <a:srgbClr val="FFFFFF"/>
              </a:highlight>
            </a:endParaRPr>
          </a:p>
          <a:p>
            <a:pPr indent="0" lvl="0" marL="0" rtl="0" algn="l">
              <a:lnSpc>
                <a:spcPct val="115000"/>
              </a:lnSpc>
              <a:spcBef>
                <a:spcPts val="1200"/>
              </a:spcBef>
              <a:spcAft>
                <a:spcPts val="0"/>
              </a:spcAft>
              <a:buClr>
                <a:srgbClr val="000000"/>
              </a:buClr>
              <a:buSzPts val="1100"/>
              <a:buFont typeface="Arial"/>
              <a:buNone/>
            </a:pPr>
            <a:r>
              <a:t/>
            </a:r>
            <a:endParaRPr sz="1200">
              <a:solidFill>
                <a:srgbClr val="1F2328"/>
              </a:solidFill>
              <a:highlight>
                <a:srgbClr val="FFFFFF"/>
              </a:highlight>
            </a:endParaRPr>
          </a:p>
          <a:p>
            <a:pPr indent="0" lvl="0" marL="0" rtl="0" algn="l">
              <a:spcBef>
                <a:spcPts val="0"/>
              </a:spcBef>
              <a:spcAft>
                <a:spcPts val="0"/>
              </a:spcAft>
              <a:buNone/>
            </a:pPr>
            <a:r>
              <a:t/>
            </a:r>
            <a:endParaRPr b="1">
              <a:solidFill>
                <a:srgbClr val="000000"/>
              </a:solidFill>
            </a:endParaRPr>
          </a:p>
        </p:txBody>
      </p:sp>
      <p:sp>
        <p:nvSpPr>
          <p:cNvPr id="360" name="Google Shape;360;p28"/>
          <p:cNvSpPr txBox="1"/>
          <p:nvPr/>
        </p:nvSpPr>
        <p:spPr>
          <a:xfrm>
            <a:off x="4583112" y="3466208"/>
            <a:ext cx="2121300" cy="346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1800"/>
              </a:spcBef>
              <a:spcAft>
                <a:spcPts val="0"/>
              </a:spcAft>
              <a:buNone/>
            </a:pPr>
            <a:r>
              <a:rPr b="1" lang="es-419">
                <a:solidFill>
                  <a:srgbClr val="1F2328"/>
                </a:solidFill>
                <a:highlight>
                  <a:srgbClr val="FFFFFF"/>
                </a:highlight>
              </a:rPr>
              <a:t>Predictive Equality</a:t>
            </a:r>
            <a:endParaRPr b="1">
              <a:solidFill>
                <a:srgbClr val="1F2328"/>
              </a:solidFill>
              <a:highlight>
                <a:srgbClr val="FFFFFF"/>
              </a:highlight>
            </a:endParaRPr>
          </a:p>
          <a:p>
            <a:pPr indent="0" lvl="0" marL="0" rtl="0" algn="l">
              <a:lnSpc>
                <a:spcPct val="125000"/>
              </a:lnSpc>
              <a:spcBef>
                <a:spcPts val="1800"/>
              </a:spcBef>
              <a:spcAft>
                <a:spcPts val="0"/>
              </a:spcAft>
              <a:buNone/>
            </a:pPr>
            <a:r>
              <a:t/>
            </a:r>
            <a:endParaRPr b="1">
              <a:solidFill>
                <a:srgbClr val="1F2328"/>
              </a:solidFill>
              <a:highlight>
                <a:srgbClr val="FFFFFF"/>
              </a:highlight>
            </a:endParaRPr>
          </a:p>
          <a:p>
            <a:pPr indent="0" lvl="0" marL="0" rtl="0" algn="l">
              <a:lnSpc>
                <a:spcPct val="115000"/>
              </a:lnSpc>
              <a:spcBef>
                <a:spcPts val="1200"/>
              </a:spcBef>
              <a:spcAft>
                <a:spcPts val="0"/>
              </a:spcAft>
              <a:buNone/>
            </a:pPr>
            <a:r>
              <a:t/>
            </a:r>
            <a:endParaRPr sz="1200">
              <a:solidFill>
                <a:srgbClr val="1F2328"/>
              </a:solidFill>
              <a:highlight>
                <a:srgbClr val="FFFFFF"/>
              </a:highlight>
            </a:endParaRPr>
          </a:p>
          <a:p>
            <a:pPr indent="0" lvl="0" marL="0" rtl="0" algn="l">
              <a:spcBef>
                <a:spcPts val="0"/>
              </a:spcBef>
              <a:spcAft>
                <a:spcPts val="0"/>
              </a:spcAft>
              <a:buNone/>
            </a:pPr>
            <a:r>
              <a:t/>
            </a:r>
            <a:endParaRPr b="1">
              <a:solidFill>
                <a:srgbClr val="000000"/>
              </a:solidFill>
            </a:endParaRPr>
          </a:p>
        </p:txBody>
      </p:sp>
      <p:sp>
        <p:nvSpPr>
          <p:cNvPr id="361" name="Google Shape;361;p28"/>
          <p:cNvSpPr txBox="1"/>
          <p:nvPr/>
        </p:nvSpPr>
        <p:spPr>
          <a:xfrm>
            <a:off x="6704400" y="1468586"/>
            <a:ext cx="2121300" cy="346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1800"/>
              </a:spcBef>
              <a:spcAft>
                <a:spcPts val="0"/>
              </a:spcAft>
              <a:buNone/>
            </a:pPr>
            <a:r>
              <a:rPr b="1" lang="es-419">
                <a:solidFill>
                  <a:srgbClr val="1F2328"/>
                </a:solidFill>
                <a:highlight>
                  <a:srgbClr val="FFFFFF"/>
                </a:highlight>
              </a:rPr>
              <a:t>Disparate Impact</a:t>
            </a:r>
            <a:endParaRPr b="1">
              <a:solidFill>
                <a:srgbClr val="1F2328"/>
              </a:solidFill>
              <a:highlight>
                <a:srgbClr val="FFFFFF"/>
              </a:highlight>
            </a:endParaRPr>
          </a:p>
          <a:p>
            <a:pPr indent="0" lvl="0" marL="0" rtl="0" algn="l">
              <a:lnSpc>
                <a:spcPct val="125000"/>
              </a:lnSpc>
              <a:spcBef>
                <a:spcPts val="1800"/>
              </a:spcBef>
              <a:spcAft>
                <a:spcPts val="0"/>
              </a:spcAft>
              <a:buNone/>
            </a:pPr>
            <a:r>
              <a:t/>
            </a:r>
            <a:endParaRPr b="1">
              <a:solidFill>
                <a:srgbClr val="1F2328"/>
              </a:solidFill>
              <a:highlight>
                <a:srgbClr val="FFFFFF"/>
              </a:highlight>
            </a:endParaRPr>
          </a:p>
          <a:p>
            <a:pPr indent="0" lvl="0" marL="0" rtl="0" algn="l">
              <a:lnSpc>
                <a:spcPct val="115000"/>
              </a:lnSpc>
              <a:spcBef>
                <a:spcPts val="1200"/>
              </a:spcBef>
              <a:spcAft>
                <a:spcPts val="0"/>
              </a:spcAft>
              <a:buNone/>
            </a:pPr>
            <a:r>
              <a:t/>
            </a:r>
            <a:endParaRPr sz="1200">
              <a:solidFill>
                <a:srgbClr val="1F2328"/>
              </a:solidFill>
              <a:highlight>
                <a:srgbClr val="FFFFFF"/>
              </a:highlight>
            </a:endParaRPr>
          </a:p>
          <a:p>
            <a:pPr indent="0" lvl="0" marL="0" rtl="0" algn="l">
              <a:spcBef>
                <a:spcPts val="0"/>
              </a:spcBef>
              <a:spcAft>
                <a:spcPts val="0"/>
              </a:spcAft>
              <a:buNone/>
            </a:pPr>
            <a:r>
              <a:t/>
            </a:r>
            <a:endParaRPr b="1">
              <a:solidFill>
                <a:srgbClr val="000000"/>
              </a:solidFill>
            </a:endParaRPr>
          </a:p>
        </p:txBody>
      </p:sp>
      <p:sp>
        <p:nvSpPr>
          <p:cNvPr id="362" name="Google Shape;362;p28"/>
          <p:cNvSpPr txBox="1"/>
          <p:nvPr/>
        </p:nvSpPr>
        <p:spPr>
          <a:xfrm>
            <a:off x="6704400" y="2003157"/>
            <a:ext cx="2121300" cy="346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1800"/>
              </a:spcBef>
              <a:spcAft>
                <a:spcPts val="0"/>
              </a:spcAft>
              <a:buNone/>
            </a:pPr>
            <a:r>
              <a:rPr b="1" lang="es-419">
                <a:solidFill>
                  <a:srgbClr val="1F2328"/>
                </a:solidFill>
                <a:highlight>
                  <a:srgbClr val="FFFFFF"/>
                </a:highlight>
              </a:rPr>
              <a:t>Accuracy Difference</a:t>
            </a:r>
            <a:endParaRPr b="1">
              <a:solidFill>
                <a:srgbClr val="1F2328"/>
              </a:solidFill>
              <a:highlight>
                <a:srgbClr val="FFFFFF"/>
              </a:highlight>
            </a:endParaRPr>
          </a:p>
          <a:p>
            <a:pPr indent="0" lvl="0" marL="0" rtl="0" algn="l">
              <a:lnSpc>
                <a:spcPct val="125000"/>
              </a:lnSpc>
              <a:spcBef>
                <a:spcPts val="1800"/>
              </a:spcBef>
              <a:spcAft>
                <a:spcPts val="0"/>
              </a:spcAft>
              <a:buNone/>
            </a:pPr>
            <a:r>
              <a:t/>
            </a:r>
            <a:endParaRPr b="1">
              <a:solidFill>
                <a:srgbClr val="1F2328"/>
              </a:solidFill>
              <a:highlight>
                <a:srgbClr val="FFFFFF"/>
              </a:highlight>
            </a:endParaRPr>
          </a:p>
          <a:p>
            <a:pPr indent="0" lvl="0" marL="0" rtl="0" algn="l">
              <a:lnSpc>
                <a:spcPct val="115000"/>
              </a:lnSpc>
              <a:spcBef>
                <a:spcPts val="1200"/>
              </a:spcBef>
              <a:spcAft>
                <a:spcPts val="0"/>
              </a:spcAft>
              <a:buNone/>
            </a:pPr>
            <a:r>
              <a:t/>
            </a:r>
            <a:endParaRPr sz="1200">
              <a:solidFill>
                <a:srgbClr val="1F2328"/>
              </a:solidFill>
              <a:highlight>
                <a:srgbClr val="FFFFFF"/>
              </a:highlight>
            </a:endParaRPr>
          </a:p>
          <a:p>
            <a:pPr indent="0" lvl="0" marL="0" rtl="0" algn="l">
              <a:spcBef>
                <a:spcPts val="0"/>
              </a:spcBef>
              <a:spcAft>
                <a:spcPts val="0"/>
              </a:spcAft>
              <a:buNone/>
            </a:pPr>
            <a:r>
              <a:t/>
            </a:r>
            <a:endParaRPr b="1">
              <a:solidFill>
                <a:srgbClr val="000000"/>
              </a:solidFill>
            </a:endParaRPr>
          </a:p>
        </p:txBody>
      </p:sp>
      <p:sp>
        <p:nvSpPr>
          <p:cNvPr id="363" name="Google Shape;363;p28"/>
          <p:cNvSpPr txBox="1"/>
          <p:nvPr/>
        </p:nvSpPr>
        <p:spPr>
          <a:xfrm>
            <a:off x="6704400" y="2537729"/>
            <a:ext cx="2221200" cy="5526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1800"/>
              </a:spcBef>
              <a:spcAft>
                <a:spcPts val="0"/>
              </a:spcAft>
              <a:buNone/>
            </a:pPr>
            <a:r>
              <a:rPr b="1" lang="es-419">
                <a:solidFill>
                  <a:srgbClr val="1F2328"/>
                </a:solidFill>
                <a:highlight>
                  <a:srgbClr val="FFFFFF"/>
                </a:highlight>
              </a:rPr>
              <a:t>Difference in Conditional Acceptance</a:t>
            </a:r>
            <a:endParaRPr b="1">
              <a:solidFill>
                <a:srgbClr val="1F2328"/>
              </a:solidFill>
              <a:highlight>
                <a:srgbClr val="FFFFFF"/>
              </a:highlight>
            </a:endParaRPr>
          </a:p>
          <a:p>
            <a:pPr indent="0" lvl="0" marL="0" rtl="0" algn="l">
              <a:lnSpc>
                <a:spcPct val="125000"/>
              </a:lnSpc>
              <a:spcBef>
                <a:spcPts val="1800"/>
              </a:spcBef>
              <a:spcAft>
                <a:spcPts val="0"/>
              </a:spcAft>
              <a:buNone/>
            </a:pPr>
            <a:r>
              <a:t/>
            </a:r>
            <a:endParaRPr b="1">
              <a:solidFill>
                <a:srgbClr val="1F2328"/>
              </a:solidFill>
              <a:highlight>
                <a:srgbClr val="FFFFFF"/>
              </a:highlight>
            </a:endParaRPr>
          </a:p>
          <a:p>
            <a:pPr indent="0" lvl="0" marL="0" rtl="0" algn="l">
              <a:lnSpc>
                <a:spcPct val="115000"/>
              </a:lnSpc>
              <a:spcBef>
                <a:spcPts val="1200"/>
              </a:spcBef>
              <a:spcAft>
                <a:spcPts val="0"/>
              </a:spcAft>
              <a:buNone/>
            </a:pPr>
            <a:r>
              <a:t/>
            </a:r>
            <a:endParaRPr sz="1200">
              <a:solidFill>
                <a:srgbClr val="1F2328"/>
              </a:solidFill>
              <a:highlight>
                <a:srgbClr val="FFFFFF"/>
              </a:highlight>
            </a:endParaRPr>
          </a:p>
          <a:p>
            <a:pPr indent="0" lvl="0" marL="0" rtl="0" algn="l">
              <a:spcBef>
                <a:spcPts val="0"/>
              </a:spcBef>
              <a:spcAft>
                <a:spcPts val="0"/>
              </a:spcAft>
              <a:buNone/>
            </a:pPr>
            <a:r>
              <a:t/>
            </a:r>
            <a:endParaRPr b="1">
              <a:solidFill>
                <a:srgbClr val="000000"/>
              </a:solidFill>
            </a:endParaRPr>
          </a:p>
        </p:txBody>
      </p:sp>
      <p:sp>
        <p:nvSpPr>
          <p:cNvPr id="364" name="Google Shape;364;p28"/>
          <p:cNvSpPr txBox="1"/>
          <p:nvPr/>
        </p:nvSpPr>
        <p:spPr>
          <a:xfrm>
            <a:off x="6704400" y="3278101"/>
            <a:ext cx="2221200" cy="6573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1800"/>
              </a:spcBef>
              <a:spcAft>
                <a:spcPts val="0"/>
              </a:spcAft>
              <a:buNone/>
            </a:pPr>
            <a:r>
              <a:rPr b="1" lang="es-419">
                <a:solidFill>
                  <a:srgbClr val="1F2328"/>
                </a:solidFill>
                <a:highlight>
                  <a:srgbClr val="FFFFFF"/>
                </a:highlight>
              </a:rPr>
              <a:t>Difference in Conditional Rejection</a:t>
            </a:r>
            <a:endParaRPr b="1">
              <a:solidFill>
                <a:srgbClr val="1F2328"/>
              </a:solidFill>
              <a:highlight>
                <a:srgbClr val="FFFFFF"/>
              </a:highlight>
            </a:endParaRPr>
          </a:p>
          <a:p>
            <a:pPr indent="0" lvl="0" marL="0" rtl="0" algn="l">
              <a:lnSpc>
                <a:spcPct val="125000"/>
              </a:lnSpc>
              <a:spcBef>
                <a:spcPts val="1800"/>
              </a:spcBef>
              <a:spcAft>
                <a:spcPts val="0"/>
              </a:spcAft>
              <a:buNone/>
            </a:pPr>
            <a:r>
              <a:t/>
            </a:r>
            <a:endParaRPr b="1">
              <a:solidFill>
                <a:srgbClr val="1F2328"/>
              </a:solidFill>
              <a:highlight>
                <a:srgbClr val="FFFFFF"/>
              </a:highlight>
            </a:endParaRPr>
          </a:p>
          <a:p>
            <a:pPr indent="0" lvl="0" marL="0" rtl="0" algn="l">
              <a:lnSpc>
                <a:spcPct val="115000"/>
              </a:lnSpc>
              <a:spcBef>
                <a:spcPts val="1200"/>
              </a:spcBef>
              <a:spcAft>
                <a:spcPts val="0"/>
              </a:spcAft>
              <a:buNone/>
            </a:pPr>
            <a:r>
              <a:t/>
            </a:r>
            <a:endParaRPr sz="1200">
              <a:solidFill>
                <a:srgbClr val="1F2328"/>
              </a:solidFill>
              <a:highlight>
                <a:srgbClr val="FFFFFF"/>
              </a:highlight>
            </a:endParaRPr>
          </a:p>
          <a:p>
            <a:pPr indent="0" lvl="0" marL="0" rtl="0" algn="l">
              <a:spcBef>
                <a:spcPts val="0"/>
              </a:spcBef>
              <a:spcAft>
                <a:spcPts val="0"/>
              </a:spcAft>
              <a:buNone/>
            </a:pPr>
            <a:r>
              <a:t/>
            </a:r>
            <a:endParaRPr b="1">
              <a:solidFill>
                <a:srgbClr val="000000"/>
              </a:solidFill>
            </a:endParaRPr>
          </a:p>
        </p:txBody>
      </p:sp>
      <p:sp>
        <p:nvSpPr>
          <p:cNvPr id="365" name="Google Shape;365;p28"/>
          <p:cNvSpPr txBox="1"/>
          <p:nvPr/>
        </p:nvSpPr>
        <p:spPr>
          <a:xfrm>
            <a:off x="6704400" y="4123179"/>
            <a:ext cx="3627900" cy="346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1800"/>
              </a:spcBef>
              <a:spcAft>
                <a:spcPts val="0"/>
              </a:spcAft>
              <a:buNone/>
            </a:pPr>
            <a:r>
              <a:rPr b="1" lang="es-419">
                <a:solidFill>
                  <a:srgbClr val="1F2328"/>
                </a:solidFill>
                <a:highlight>
                  <a:srgbClr val="FFFFFF"/>
                </a:highlight>
              </a:rPr>
              <a:t>Treatment Equality</a:t>
            </a:r>
            <a:endParaRPr b="1">
              <a:solidFill>
                <a:srgbClr val="1F2328"/>
              </a:solidFill>
              <a:highlight>
                <a:srgbClr val="FFFFFF"/>
              </a:highlight>
            </a:endParaRPr>
          </a:p>
          <a:p>
            <a:pPr indent="0" lvl="0" marL="0" rtl="0" algn="l">
              <a:lnSpc>
                <a:spcPct val="125000"/>
              </a:lnSpc>
              <a:spcBef>
                <a:spcPts val="1800"/>
              </a:spcBef>
              <a:spcAft>
                <a:spcPts val="0"/>
              </a:spcAft>
              <a:buNone/>
            </a:pPr>
            <a:r>
              <a:t/>
            </a:r>
            <a:endParaRPr b="1">
              <a:solidFill>
                <a:srgbClr val="1F2328"/>
              </a:solidFill>
              <a:highlight>
                <a:srgbClr val="FFFFFF"/>
              </a:highlight>
            </a:endParaRPr>
          </a:p>
          <a:p>
            <a:pPr indent="0" lvl="0" marL="0" rtl="0" algn="l">
              <a:lnSpc>
                <a:spcPct val="115000"/>
              </a:lnSpc>
              <a:spcBef>
                <a:spcPts val="1200"/>
              </a:spcBef>
              <a:spcAft>
                <a:spcPts val="0"/>
              </a:spcAft>
              <a:buNone/>
            </a:pPr>
            <a:r>
              <a:t/>
            </a:r>
            <a:endParaRPr sz="1200">
              <a:solidFill>
                <a:srgbClr val="1F2328"/>
              </a:solidFill>
              <a:highlight>
                <a:srgbClr val="FFFFFF"/>
              </a:highlight>
            </a:endParaRPr>
          </a:p>
          <a:p>
            <a:pPr indent="0" lvl="0" marL="0" rtl="0" algn="l">
              <a:spcBef>
                <a:spcPts val="0"/>
              </a:spcBef>
              <a:spcAft>
                <a:spcPts val="0"/>
              </a:spcAft>
              <a:buNone/>
            </a:pPr>
            <a:r>
              <a:t/>
            </a:r>
            <a:endParaRPr b="1">
              <a:solidFill>
                <a:srgbClr val="000000"/>
              </a:solidFill>
            </a:endParaRPr>
          </a:p>
        </p:txBody>
      </p:sp>
      <p:sp>
        <p:nvSpPr>
          <p:cNvPr id="366" name="Google Shape;366;p28"/>
          <p:cNvSpPr txBox="1"/>
          <p:nvPr/>
        </p:nvSpPr>
        <p:spPr>
          <a:xfrm>
            <a:off x="4583112" y="4123179"/>
            <a:ext cx="2121300" cy="346800"/>
          </a:xfrm>
          <a:prstGeom prst="rect">
            <a:avLst/>
          </a:prstGeom>
          <a:noFill/>
          <a:ln>
            <a:noFill/>
          </a:ln>
        </p:spPr>
        <p:txBody>
          <a:bodyPr anchorCtr="0" anchor="t" bIns="91425" lIns="91425" spcFirstLastPara="1" rIns="91425" wrap="square" tIns="91425">
            <a:noAutofit/>
          </a:bodyPr>
          <a:lstStyle/>
          <a:p>
            <a:pPr indent="0" lvl="0" marL="0" rtl="0" algn="l">
              <a:lnSpc>
                <a:spcPct val="125000"/>
              </a:lnSpc>
              <a:spcBef>
                <a:spcPts val="1800"/>
              </a:spcBef>
              <a:spcAft>
                <a:spcPts val="0"/>
              </a:spcAft>
              <a:buNone/>
            </a:pPr>
            <a:r>
              <a:rPr b="1" lang="es-419">
                <a:solidFill>
                  <a:srgbClr val="1F2328"/>
                </a:solidFill>
                <a:highlight>
                  <a:srgbClr val="FFFFFF"/>
                </a:highlight>
              </a:rPr>
              <a:t>False Negative Rate</a:t>
            </a:r>
            <a:endParaRPr b="1">
              <a:solidFill>
                <a:srgbClr val="1F2328"/>
              </a:solidFill>
              <a:highlight>
                <a:srgbClr val="FFFFFF"/>
              </a:highlight>
            </a:endParaRPr>
          </a:p>
          <a:p>
            <a:pPr indent="0" lvl="0" marL="0" rtl="0" algn="l">
              <a:lnSpc>
                <a:spcPct val="125000"/>
              </a:lnSpc>
              <a:spcBef>
                <a:spcPts val="1800"/>
              </a:spcBef>
              <a:spcAft>
                <a:spcPts val="0"/>
              </a:spcAft>
              <a:buNone/>
            </a:pPr>
            <a:r>
              <a:t/>
            </a:r>
            <a:endParaRPr b="1">
              <a:solidFill>
                <a:srgbClr val="1F2328"/>
              </a:solidFill>
              <a:highlight>
                <a:srgbClr val="FFFFFF"/>
              </a:highlight>
            </a:endParaRPr>
          </a:p>
          <a:p>
            <a:pPr indent="0" lvl="0" marL="0" rtl="0" algn="l">
              <a:lnSpc>
                <a:spcPct val="115000"/>
              </a:lnSpc>
              <a:spcBef>
                <a:spcPts val="1200"/>
              </a:spcBef>
              <a:spcAft>
                <a:spcPts val="0"/>
              </a:spcAft>
              <a:buNone/>
            </a:pPr>
            <a:r>
              <a:t/>
            </a:r>
            <a:endParaRPr sz="1200">
              <a:solidFill>
                <a:srgbClr val="1F2328"/>
              </a:solidFill>
              <a:highlight>
                <a:srgbClr val="FFFFFF"/>
              </a:highlight>
            </a:endParaRPr>
          </a:p>
          <a:p>
            <a:pPr indent="0" lvl="0" marL="0" rtl="0" algn="l">
              <a:spcBef>
                <a:spcPts val="0"/>
              </a:spcBef>
              <a:spcAft>
                <a:spcPts val="0"/>
              </a:spcAft>
              <a:buNone/>
            </a:pPr>
            <a:r>
              <a:t/>
            </a:r>
            <a:endParaRPr b="1">
              <a:solidFill>
                <a:srgbClr val="000000"/>
              </a:solidFill>
            </a:endParaRPr>
          </a:p>
        </p:txBody>
      </p:sp>
      <p:cxnSp>
        <p:nvCxnSpPr>
          <p:cNvPr id="367" name="Google Shape;367;p28"/>
          <p:cNvCxnSpPr/>
          <p:nvPr/>
        </p:nvCxnSpPr>
        <p:spPr>
          <a:xfrm>
            <a:off x="6568425" y="1476248"/>
            <a:ext cx="15000" cy="3189300"/>
          </a:xfrm>
          <a:prstGeom prst="straightConnector1">
            <a:avLst/>
          </a:prstGeom>
          <a:noFill/>
          <a:ln cap="flat" cmpd="sng" w="9525">
            <a:solidFill>
              <a:srgbClr val="595959"/>
            </a:solidFill>
            <a:prstDash val="solid"/>
            <a:round/>
            <a:headEnd len="med" w="med" type="none"/>
            <a:tailEnd len="med" w="med"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29"/>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Statistical Metrics for Bias Detection</a:t>
            </a:r>
            <a:endParaRPr/>
          </a:p>
        </p:txBody>
      </p:sp>
      <p:sp>
        <p:nvSpPr>
          <p:cNvPr id="373" name="Google Shape;373;p29"/>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374" name="Google Shape;374;p29"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375" name="Google Shape;375;p29"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376" name="Google Shape;376;p29"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377" name="Google Shape;377;p29"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378" name="Google Shape;378;p29"/>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pic>
        <p:nvPicPr>
          <p:cNvPr id="379" name="Google Shape;379;p29"/>
          <p:cNvPicPr preferRelativeResize="0"/>
          <p:nvPr/>
        </p:nvPicPr>
        <p:blipFill>
          <a:blip r:embed="rId9">
            <a:alphaModFix/>
          </a:blip>
          <a:stretch>
            <a:fillRect/>
          </a:stretch>
        </p:blipFill>
        <p:spPr>
          <a:xfrm>
            <a:off x="4221150" y="1149150"/>
            <a:ext cx="4299224" cy="3197500"/>
          </a:xfrm>
          <a:prstGeom prst="rect">
            <a:avLst/>
          </a:prstGeom>
          <a:noFill/>
          <a:ln>
            <a:noFill/>
          </a:ln>
        </p:spPr>
      </p:pic>
      <p:pic>
        <p:nvPicPr>
          <p:cNvPr id="380" name="Google Shape;380;p29"/>
          <p:cNvPicPr preferRelativeResize="0"/>
          <p:nvPr/>
        </p:nvPicPr>
        <p:blipFill>
          <a:blip r:embed="rId10">
            <a:alphaModFix/>
          </a:blip>
          <a:stretch>
            <a:fillRect/>
          </a:stretch>
        </p:blipFill>
        <p:spPr>
          <a:xfrm>
            <a:off x="273800" y="1149150"/>
            <a:ext cx="4256675" cy="3200925"/>
          </a:xfrm>
          <a:prstGeom prst="rect">
            <a:avLst/>
          </a:prstGeom>
          <a:noFill/>
          <a:ln>
            <a:noFill/>
          </a:ln>
        </p:spPr>
      </p:pic>
      <p:sp>
        <p:nvSpPr>
          <p:cNvPr id="381" name="Google Shape;381;p29"/>
          <p:cNvSpPr txBox="1"/>
          <p:nvPr/>
        </p:nvSpPr>
        <p:spPr>
          <a:xfrm>
            <a:off x="1603175" y="1052176"/>
            <a:ext cx="1983900" cy="360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419" sz="1800">
                <a:solidFill>
                  <a:srgbClr val="124484"/>
                </a:solidFill>
              </a:rPr>
              <a:t>Training Dataset</a:t>
            </a:r>
            <a:endParaRPr b="1" sz="1800">
              <a:solidFill>
                <a:srgbClr val="124484"/>
              </a:solidFill>
            </a:endParaRPr>
          </a:p>
        </p:txBody>
      </p:sp>
      <p:sp>
        <p:nvSpPr>
          <p:cNvPr id="382" name="Google Shape;382;p29"/>
          <p:cNvSpPr txBox="1"/>
          <p:nvPr/>
        </p:nvSpPr>
        <p:spPr>
          <a:xfrm>
            <a:off x="5378813" y="1052176"/>
            <a:ext cx="1983900" cy="360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419" sz="1800">
                <a:solidFill>
                  <a:srgbClr val="124484"/>
                </a:solidFill>
              </a:rPr>
              <a:t>Model Output</a:t>
            </a:r>
            <a:endParaRPr b="1" sz="1800">
              <a:solidFill>
                <a:srgbClr val="124484"/>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30"/>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Statistical Metrics for Bias Detection</a:t>
            </a:r>
            <a:endParaRPr/>
          </a:p>
        </p:txBody>
      </p:sp>
      <p:sp>
        <p:nvSpPr>
          <p:cNvPr id="388" name="Google Shape;388;p30"/>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389" name="Google Shape;389;p30"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390" name="Google Shape;390;p30"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391" name="Google Shape;391;p30"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392" name="Google Shape;392;p30"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393" name="Google Shape;393;p30"/>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pic>
        <p:nvPicPr>
          <p:cNvPr id="394" name="Google Shape;394;p30"/>
          <p:cNvPicPr preferRelativeResize="0"/>
          <p:nvPr/>
        </p:nvPicPr>
        <p:blipFill rotWithShape="1">
          <a:blip r:embed="rId9">
            <a:alphaModFix/>
          </a:blip>
          <a:srcRect b="0" l="0" r="0" t="16881"/>
          <a:stretch/>
        </p:blipFill>
        <p:spPr>
          <a:xfrm>
            <a:off x="235607" y="2002421"/>
            <a:ext cx="4146525" cy="1940875"/>
          </a:xfrm>
          <a:prstGeom prst="rect">
            <a:avLst/>
          </a:prstGeom>
          <a:noFill/>
          <a:ln>
            <a:noFill/>
          </a:ln>
        </p:spPr>
      </p:pic>
      <p:pic>
        <p:nvPicPr>
          <p:cNvPr id="395" name="Google Shape;395;p30"/>
          <p:cNvPicPr preferRelativeResize="0"/>
          <p:nvPr/>
        </p:nvPicPr>
        <p:blipFill rotWithShape="1">
          <a:blip r:embed="rId10">
            <a:alphaModFix/>
          </a:blip>
          <a:srcRect b="15" l="0" r="0" t="23250"/>
          <a:stretch/>
        </p:blipFill>
        <p:spPr>
          <a:xfrm>
            <a:off x="4573582" y="2002421"/>
            <a:ext cx="4147199" cy="1940400"/>
          </a:xfrm>
          <a:prstGeom prst="rect">
            <a:avLst/>
          </a:prstGeom>
          <a:noFill/>
          <a:ln>
            <a:noFill/>
          </a:ln>
        </p:spPr>
      </p:pic>
      <p:sp>
        <p:nvSpPr>
          <p:cNvPr id="396" name="Google Shape;396;p30"/>
          <p:cNvSpPr txBox="1"/>
          <p:nvPr/>
        </p:nvSpPr>
        <p:spPr>
          <a:xfrm>
            <a:off x="1603175" y="1052176"/>
            <a:ext cx="1983900" cy="360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419" sz="1800">
                <a:solidFill>
                  <a:srgbClr val="124484"/>
                </a:solidFill>
              </a:rPr>
              <a:t>Evaluator</a:t>
            </a:r>
            <a:endParaRPr b="1" sz="1800">
              <a:solidFill>
                <a:srgbClr val="124484"/>
              </a:solidFill>
            </a:endParaRPr>
          </a:p>
        </p:txBody>
      </p:sp>
      <p:sp>
        <p:nvSpPr>
          <p:cNvPr id="397" name="Google Shape;397;p30"/>
          <p:cNvSpPr txBox="1"/>
          <p:nvPr/>
        </p:nvSpPr>
        <p:spPr>
          <a:xfrm>
            <a:off x="5378813" y="1052176"/>
            <a:ext cx="1983900" cy="360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419" sz="1800">
                <a:solidFill>
                  <a:srgbClr val="124484"/>
                </a:solidFill>
              </a:rPr>
              <a:t>Pan-Cancer</a:t>
            </a:r>
            <a:endParaRPr b="1" sz="1800">
              <a:solidFill>
                <a:srgbClr val="124484"/>
              </a:solidFill>
            </a:endParaRPr>
          </a:p>
        </p:txBody>
      </p:sp>
      <p:sp>
        <p:nvSpPr>
          <p:cNvPr id="398" name="Google Shape;398;p30"/>
          <p:cNvSpPr txBox="1"/>
          <p:nvPr/>
        </p:nvSpPr>
        <p:spPr>
          <a:xfrm>
            <a:off x="245841" y="1538110"/>
            <a:ext cx="20295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419" sz="1300">
                <a:solidFill>
                  <a:schemeClr val="dk1"/>
                </a:solidFill>
              </a:rPr>
              <a:t>Training Dataset</a:t>
            </a:r>
            <a:endParaRPr sz="1300">
              <a:solidFill>
                <a:schemeClr val="dk1"/>
              </a:solidFill>
            </a:endParaRPr>
          </a:p>
        </p:txBody>
      </p:sp>
      <p:sp>
        <p:nvSpPr>
          <p:cNvPr id="399" name="Google Shape;399;p30"/>
          <p:cNvSpPr txBox="1"/>
          <p:nvPr/>
        </p:nvSpPr>
        <p:spPr>
          <a:xfrm>
            <a:off x="2381616" y="1538110"/>
            <a:ext cx="20295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419" sz="1300">
                <a:solidFill>
                  <a:schemeClr val="dk1"/>
                </a:solidFill>
              </a:rPr>
              <a:t>Output Models</a:t>
            </a:r>
            <a:endParaRPr sz="1300">
              <a:solidFill>
                <a:schemeClr val="dk1"/>
              </a:solidFill>
            </a:endParaRPr>
          </a:p>
        </p:txBody>
      </p:sp>
      <p:sp>
        <p:nvSpPr>
          <p:cNvPr id="400" name="Google Shape;400;p30"/>
          <p:cNvSpPr txBox="1"/>
          <p:nvPr/>
        </p:nvSpPr>
        <p:spPr>
          <a:xfrm>
            <a:off x="4517391" y="1538110"/>
            <a:ext cx="20295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419" sz="1300">
                <a:solidFill>
                  <a:schemeClr val="dk1"/>
                </a:solidFill>
              </a:rPr>
              <a:t>Training Dataset</a:t>
            </a:r>
            <a:endParaRPr sz="1300">
              <a:solidFill>
                <a:schemeClr val="dk1"/>
              </a:solidFill>
            </a:endParaRPr>
          </a:p>
        </p:txBody>
      </p:sp>
      <p:sp>
        <p:nvSpPr>
          <p:cNvPr id="401" name="Google Shape;401;p30"/>
          <p:cNvSpPr txBox="1"/>
          <p:nvPr/>
        </p:nvSpPr>
        <p:spPr>
          <a:xfrm>
            <a:off x="6653166" y="1538110"/>
            <a:ext cx="20295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419" sz="1300">
                <a:solidFill>
                  <a:schemeClr val="dk1"/>
                </a:solidFill>
              </a:rPr>
              <a:t>Output Models</a:t>
            </a:r>
            <a:endParaRPr sz="1300">
              <a:solidFill>
                <a:schemeClr val="dk1"/>
              </a:solidFill>
            </a:endParaRPr>
          </a:p>
        </p:txBody>
      </p:sp>
      <p:cxnSp>
        <p:nvCxnSpPr>
          <p:cNvPr id="402" name="Google Shape;402;p30"/>
          <p:cNvCxnSpPr/>
          <p:nvPr/>
        </p:nvCxnSpPr>
        <p:spPr>
          <a:xfrm>
            <a:off x="4482285" y="1221513"/>
            <a:ext cx="14100" cy="31395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31"/>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Limitations</a:t>
            </a:r>
            <a:r>
              <a:rPr lang="es-419"/>
              <a:t> and Next Steps</a:t>
            </a:r>
            <a:endParaRPr/>
          </a:p>
        </p:txBody>
      </p:sp>
      <p:sp>
        <p:nvSpPr>
          <p:cNvPr id="408" name="Google Shape;408;p31"/>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409" name="Google Shape;409;p31"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410" name="Google Shape;410;p31"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411" name="Google Shape;411;p31"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412" name="Google Shape;412;p31"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413" name="Google Shape;413;p31"/>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414" name="Google Shape;414;p31"/>
          <p:cNvSpPr txBox="1"/>
          <p:nvPr/>
        </p:nvSpPr>
        <p:spPr>
          <a:xfrm>
            <a:off x="486650" y="1052176"/>
            <a:ext cx="1983900" cy="3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419" sz="1800">
                <a:solidFill>
                  <a:srgbClr val="124484"/>
                </a:solidFill>
              </a:rPr>
              <a:t>Limitations</a:t>
            </a:r>
            <a:endParaRPr b="1" sz="1800">
              <a:solidFill>
                <a:srgbClr val="124484"/>
              </a:solidFill>
            </a:endParaRPr>
          </a:p>
        </p:txBody>
      </p:sp>
      <p:sp>
        <p:nvSpPr>
          <p:cNvPr id="415" name="Google Shape;415;p31"/>
          <p:cNvSpPr txBox="1"/>
          <p:nvPr/>
        </p:nvSpPr>
        <p:spPr>
          <a:xfrm>
            <a:off x="486650" y="1479489"/>
            <a:ext cx="8528700" cy="1147200"/>
          </a:xfrm>
          <a:prstGeom prst="rect">
            <a:avLst/>
          </a:prstGeom>
          <a:noFill/>
          <a:ln>
            <a:noFill/>
          </a:ln>
        </p:spPr>
        <p:txBody>
          <a:bodyPr anchorCtr="0" anchor="t" bIns="91425" lIns="91425" spcFirstLastPara="1" rIns="91425" wrap="square" tIns="91425">
            <a:noAutofit/>
          </a:bodyPr>
          <a:lstStyle/>
          <a:p>
            <a:pPr indent="-298450" lvl="0" marL="457200" rtl="0" algn="just">
              <a:lnSpc>
                <a:spcPct val="90000"/>
              </a:lnSpc>
              <a:spcBef>
                <a:spcPts val="1000"/>
              </a:spcBef>
              <a:spcAft>
                <a:spcPts val="0"/>
              </a:spcAft>
              <a:buClr>
                <a:schemeClr val="dk1"/>
              </a:buClr>
              <a:buSzPts val="1100"/>
              <a:buFont typeface="Lato"/>
              <a:buChar char="●"/>
            </a:pPr>
            <a:r>
              <a:rPr b="1" lang="es-419" sz="1100">
                <a:solidFill>
                  <a:schemeClr val="dk1"/>
                </a:solidFill>
                <a:latin typeface="Lato"/>
                <a:ea typeface="Lato"/>
                <a:cs typeface="Lato"/>
                <a:sym typeface="Lato"/>
              </a:rPr>
              <a:t>It is not possible to conduct a formal study on any specific type of cancer due to a lack of data.</a:t>
            </a:r>
            <a:endParaRPr b="1" sz="1100">
              <a:solidFill>
                <a:schemeClr val="dk1"/>
              </a:solidFill>
              <a:latin typeface="Lato"/>
              <a:ea typeface="Lato"/>
              <a:cs typeface="Lato"/>
              <a:sym typeface="Lato"/>
            </a:endParaRPr>
          </a:p>
          <a:p>
            <a:pPr indent="-298450" lvl="0" marL="457200" rtl="0" algn="just">
              <a:lnSpc>
                <a:spcPct val="90000"/>
              </a:lnSpc>
              <a:spcBef>
                <a:spcPts val="1000"/>
              </a:spcBef>
              <a:spcAft>
                <a:spcPts val="0"/>
              </a:spcAft>
              <a:buClr>
                <a:schemeClr val="dk1"/>
              </a:buClr>
              <a:buSzPts val="1100"/>
              <a:buFont typeface="Lato"/>
              <a:buChar char="●"/>
            </a:pPr>
            <a:r>
              <a:rPr b="1" lang="es-419" sz="1100">
                <a:solidFill>
                  <a:schemeClr val="dk1"/>
                </a:solidFill>
                <a:latin typeface="Lato"/>
                <a:ea typeface="Lato"/>
                <a:cs typeface="Lato"/>
                <a:sym typeface="Lato"/>
              </a:rPr>
              <a:t>‘Healthy’ tissues are liminal tissues between healthy tissue and cancerous tissue.</a:t>
            </a:r>
            <a:endParaRPr b="1" sz="1100">
              <a:solidFill>
                <a:schemeClr val="dk1"/>
              </a:solidFill>
              <a:latin typeface="Lato"/>
              <a:ea typeface="Lato"/>
              <a:cs typeface="Lato"/>
              <a:sym typeface="Lato"/>
            </a:endParaRPr>
          </a:p>
          <a:p>
            <a:pPr indent="-298450" lvl="0" marL="457200" rtl="0" algn="just">
              <a:lnSpc>
                <a:spcPct val="90000"/>
              </a:lnSpc>
              <a:spcBef>
                <a:spcPts val="1000"/>
              </a:spcBef>
              <a:spcAft>
                <a:spcPts val="0"/>
              </a:spcAft>
              <a:buClr>
                <a:schemeClr val="dk1"/>
              </a:buClr>
              <a:buSzPts val="1100"/>
              <a:buFont typeface="Lato"/>
              <a:buChar char="●"/>
            </a:pPr>
            <a:r>
              <a:rPr b="1" lang="es-419" sz="1100">
                <a:solidFill>
                  <a:schemeClr val="dk1"/>
                </a:solidFill>
                <a:latin typeface="Lato"/>
                <a:ea typeface="Lato"/>
                <a:cs typeface="Lato"/>
                <a:sym typeface="Lato"/>
              </a:rPr>
              <a:t>How can we adapt these metrics to diagnoses that have different prevalence rates among men and women?</a:t>
            </a:r>
            <a:endParaRPr b="1" sz="1100">
              <a:solidFill>
                <a:schemeClr val="dk1"/>
              </a:solidFill>
              <a:latin typeface="Lato"/>
              <a:ea typeface="Lato"/>
              <a:cs typeface="Lato"/>
              <a:sym typeface="Lato"/>
            </a:endParaRPr>
          </a:p>
          <a:p>
            <a:pPr indent="-298450" lvl="0" marL="457200" rtl="0" algn="just">
              <a:lnSpc>
                <a:spcPct val="90000"/>
              </a:lnSpc>
              <a:spcBef>
                <a:spcPts val="1000"/>
              </a:spcBef>
              <a:spcAft>
                <a:spcPts val="0"/>
              </a:spcAft>
              <a:buClr>
                <a:schemeClr val="dk1"/>
              </a:buClr>
              <a:buSzPts val="1100"/>
              <a:buFont typeface="Lato"/>
              <a:buChar char="●"/>
            </a:pPr>
            <a:r>
              <a:rPr b="1" lang="es-419" sz="1100">
                <a:solidFill>
                  <a:schemeClr val="dk1"/>
                </a:solidFill>
                <a:latin typeface="Lato"/>
                <a:ea typeface="Lato"/>
                <a:cs typeface="Lato"/>
                <a:sym typeface="Lato"/>
              </a:rPr>
              <a:t>Without access to a true Gold Standard, we relied on a medical expert team for pathology assessment.</a:t>
            </a:r>
            <a:endParaRPr b="1" sz="1100">
              <a:solidFill>
                <a:schemeClr val="dk1"/>
              </a:solidFill>
              <a:latin typeface="Lato"/>
              <a:ea typeface="Lato"/>
              <a:cs typeface="Lato"/>
              <a:sym typeface="Lato"/>
            </a:endParaRPr>
          </a:p>
        </p:txBody>
      </p:sp>
      <p:sp>
        <p:nvSpPr>
          <p:cNvPr id="416" name="Google Shape;416;p31"/>
          <p:cNvSpPr txBox="1"/>
          <p:nvPr/>
        </p:nvSpPr>
        <p:spPr>
          <a:xfrm>
            <a:off x="486650" y="3197925"/>
            <a:ext cx="8528700" cy="1200900"/>
          </a:xfrm>
          <a:prstGeom prst="rect">
            <a:avLst/>
          </a:prstGeom>
          <a:noFill/>
          <a:ln>
            <a:noFill/>
          </a:ln>
        </p:spPr>
        <p:txBody>
          <a:bodyPr anchorCtr="0" anchor="t" bIns="91425" lIns="91425" spcFirstLastPara="1" rIns="91425" wrap="square" tIns="91425">
            <a:noAutofit/>
          </a:bodyPr>
          <a:lstStyle/>
          <a:p>
            <a:pPr indent="-298450" lvl="0" marL="457200" rtl="0" algn="just">
              <a:lnSpc>
                <a:spcPct val="90000"/>
              </a:lnSpc>
              <a:spcBef>
                <a:spcPts val="1000"/>
              </a:spcBef>
              <a:spcAft>
                <a:spcPts val="0"/>
              </a:spcAft>
              <a:buClr>
                <a:schemeClr val="dk1"/>
              </a:buClr>
              <a:buSzPts val="1100"/>
              <a:buFont typeface="Lato"/>
              <a:buChar char="●"/>
            </a:pPr>
            <a:r>
              <a:rPr b="1" lang="es-419" sz="1100">
                <a:solidFill>
                  <a:schemeClr val="dk1"/>
                </a:solidFill>
                <a:latin typeface="Lato"/>
                <a:ea typeface="Lato"/>
                <a:cs typeface="Lato"/>
                <a:sym typeface="Lato"/>
              </a:rPr>
              <a:t>How can we adapt these metrics to diagnoses that have different prevalence rates among men and women?</a:t>
            </a:r>
            <a:endParaRPr b="1" sz="1100">
              <a:solidFill>
                <a:schemeClr val="dk1"/>
              </a:solidFill>
              <a:latin typeface="Lato"/>
              <a:ea typeface="Lato"/>
              <a:cs typeface="Lato"/>
              <a:sym typeface="Lato"/>
            </a:endParaRPr>
          </a:p>
          <a:p>
            <a:pPr indent="-298450" lvl="0" marL="457200" rtl="0" algn="just">
              <a:lnSpc>
                <a:spcPct val="90000"/>
              </a:lnSpc>
              <a:spcBef>
                <a:spcPts val="1000"/>
              </a:spcBef>
              <a:spcAft>
                <a:spcPts val="0"/>
              </a:spcAft>
              <a:buClr>
                <a:schemeClr val="dk1"/>
              </a:buClr>
              <a:buSzPts val="1100"/>
              <a:buFont typeface="Lato"/>
              <a:buChar char="●"/>
            </a:pPr>
            <a:r>
              <a:rPr b="1" lang="es-419" sz="1100">
                <a:solidFill>
                  <a:schemeClr val="dk1"/>
                </a:solidFill>
                <a:latin typeface="Lato"/>
                <a:ea typeface="Lato"/>
                <a:cs typeface="Lato"/>
                <a:sym typeface="Lato"/>
              </a:rPr>
              <a:t>How much do metrics need to differ between genders for it to be a significant change?</a:t>
            </a:r>
            <a:endParaRPr b="1" sz="1100">
              <a:solidFill>
                <a:schemeClr val="dk1"/>
              </a:solidFill>
              <a:latin typeface="Lato"/>
              <a:ea typeface="Lato"/>
              <a:cs typeface="Lato"/>
              <a:sym typeface="Lato"/>
            </a:endParaRPr>
          </a:p>
          <a:p>
            <a:pPr indent="-298450" lvl="0" marL="457200" rtl="0" algn="just">
              <a:lnSpc>
                <a:spcPct val="90000"/>
              </a:lnSpc>
              <a:spcBef>
                <a:spcPts val="1000"/>
              </a:spcBef>
              <a:spcAft>
                <a:spcPts val="0"/>
              </a:spcAft>
              <a:buClr>
                <a:schemeClr val="dk1"/>
              </a:buClr>
              <a:buSzPts val="1100"/>
              <a:buFont typeface="Lato"/>
              <a:buChar char="●"/>
            </a:pPr>
            <a:r>
              <a:rPr b="1" lang="es-419" sz="1100">
                <a:solidFill>
                  <a:schemeClr val="dk1"/>
                </a:solidFill>
                <a:latin typeface="Lato"/>
                <a:ea typeface="Lato"/>
                <a:cs typeface="Lato"/>
                <a:sym typeface="Lato"/>
              </a:rPr>
              <a:t>Can we identify which features are most important across all cancer types and use them to explain the model?</a:t>
            </a:r>
            <a:endParaRPr b="1" sz="1100">
              <a:solidFill>
                <a:schemeClr val="dk1"/>
              </a:solidFill>
              <a:latin typeface="Lato"/>
              <a:ea typeface="Lato"/>
              <a:cs typeface="Lato"/>
              <a:sym typeface="Lato"/>
            </a:endParaRPr>
          </a:p>
        </p:txBody>
      </p:sp>
      <p:sp>
        <p:nvSpPr>
          <p:cNvPr id="417" name="Google Shape;417;p31"/>
          <p:cNvSpPr txBox="1"/>
          <p:nvPr/>
        </p:nvSpPr>
        <p:spPr>
          <a:xfrm>
            <a:off x="486650" y="2747352"/>
            <a:ext cx="1983900" cy="3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419" sz="1800">
                <a:solidFill>
                  <a:srgbClr val="124484"/>
                </a:solidFill>
              </a:rPr>
              <a:t>Questions</a:t>
            </a:r>
            <a:endParaRPr b="1" sz="1800">
              <a:solidFill>
                <a:srgbClr val="124484"/>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32"/>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AHEAD Project</a:t>
            </a:r>
            <a:endParaRPr/>
          </a:p>
        </p:txBody>
      </p:sp>
      <p:sp>
        <p:nvSpPr>
          <p:cNvPr id="423" name="Google Shape;423;p32"/>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424" name="Google Shape;424;p32"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425" name="Google Shape;425;p32"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426" name="Google Shape;426;p32"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427" name="Google Shape;427;p32"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428" name="Google Shape;428;p32"/>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429" name="Google Shape;429;p32"/>
          <p:cNvSpPr txBox="1"/>
          <p:nvPr/>
        </p:nvSpPr>
        <p:spPr>
          <a:xfrm>
            <a:off x="5921275" y="1408700"/>
            <a:ext cx="3000000" cy="30477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20319" lvl="0" marL="6350" marR="0" rtl="0" algn="ctr">
              <a:lnSpc>
                <a:spcPct val="100000"/>
              </a:lnSpc>
              <a:spcBef>
                <a:spcPts val="0"/>
              </a:spcBef>
              <a:spcAft>
                <a:spcPts val="0"/>
              </a:spcAft>
              <a:buClr>
                <a:srgbClr val="000000"/>
              </a:buClr>
              <a:buSzPts val="2500"/>
              <a:buFont typeface="Arial"/>
              <a:buNone/>
            </a:pPr>
            <a:r>
              <a:rPr b="1" i="0" lang="es-419" sz="2500" u="none" cap="none" strike="noStrike">
                <a:solidFill>
                  <a:srgbClr val="000000"/>
                </a:solidFill>
                <a:latin typeface="Roboto"/>
                <a:ea typeface="Roboto"/>
                <a:cs typeface="Roboto"/>
                <a:sym typeface="Roboto"/>
              </a:rPr>
              <a:t>AHEAD</a:t>
            </a:r>
            <a:endParaRPr b="1" i="0" sz="1400" u="none" cap="none" strike="noStrike">
              <a:solidFill>
                <a:srgbClr val="000000"/>
              </a:solidFill>
              <a:latin typeface="Roboto"/>
              <a:ea typeface="Roboto"/>
              <a:cs typeface="Roboto"/>
              <a:sym typeface="Roboto"/>
            </a:endParaRPr>
          </a:p>
          <a:p>
            <a:pPr indent="20319" lvl="0" marL="6350" marR="0" rtl="0" algn="ctr">
              <a:lnSpc>
                <a:spcPct val="100000"/>
              </a:lnSpc>
              <a:spcBef>
                <a:spcPts val="600"/>
              </a:spcBef>
              <a:spcAft>
                <a:spcPts val="0"/>
              </a:spcAft>
              <a:buClr>
                <a:srgbClr val="000000"/>
              </a:buClr>
              <a:buSzPts val="1400"/>
              <a:buFont typeface="Arial"/>
              <a:buNone/>
            </a:pPr>
            <a:r>
              <a:rPr b="0" i="1" lang="es-419" sz="1400" u="none" cap="none" strike="noStrike">
                <a:solidFill>
                  <a:srgbClr val="000000"/>
                </a:solidFill>
                <a:latin typeface="Roboto"/>
                <a:ea typeface="Roboto"/>
                <a:cs typeface="Roboto"/>
                <a:sym typeface="Roboto"/>
              </a:rPr>
              <a:t>AI for Health: Evaluation of Applications &amp; Datasets</a:t>
            </a:r>
            <a:endParaRPr b="0" i="1" sz="1400" u="none" cap="none" strike="noStrike">
              <a:solidFill>
                <a:srgbClr val="000000"/>
              </a:solidFill>
              <a:latin typeface="Roboto"/>
              <a:ea typeface="Roboto"/>
              <a:cs typeface="Roboto"/>
              <a:sym typeface="Roboto"/>
            </a:endParaRPr>
          </a:p>
          <a:p>
            <a:pPr indent="20319" lvl="0" marL="6350" marR="0" rtl="0" algn="ctr">
              <a:lnSpc>
                <a:spcPct val="100000"/>
              </a:lnSpc>
              <a:spcBef>
                <a:spcPts val="600"/>
              </a:spcBef>
              <a:spcAft>
                <a:spcPts val="0"/>
              </a:spcAft>
              <a:buClr>
                <a:srgbClr val="000000"/>
              </a:buClr>
              <a:buSzPts val="1400"/>
              <a:buFont typeface="Arial"/>
              <a:buNone/>
            </a:pPr>
            <a:r>
              <a:t/>
            </a:r>
            <a:endParaRPr b="0" i="0" sz="1400" u="none" cap="none" strike="noStrike">
              <a:solidFill>
                <a:srgbClr val="000000"/>
              </a:solidFill>
              <a:latin typeface="Roboto"/>
              <a:ea typeface="Roboto"/>
              <a:cs typeface="Roboto"/>
              <a:sym typeface="Roboto"/>
            </a:endParaRPr>
          </a:p>
          <a:p>
            <a:pPr indent="20319" lvl="0" marL="6350" marR="0" rtl="0" algn="ctr">
              <a:lnSpc>
                <a:spcPct val="100000"/>
              </a:lnSpc>
              <a:spcBef>
                <a:spcPts val="600"/>
              </a:spcBef>
              <a:spcAft>
                <a:spcPts val="0"/>
              </a:spcAft>
              <a:buClr>
                <a:srgbClr val="000000"/>
              </a:buClr>
              <a:buSzPts val="1400"/>
              <a:buFont typeface="Arial"/>
              <a:buNone/>
            </a:pPr>
            <a:r>
              <a:rPr b="1" i="0" lang="es-419" sz="1400" u="none" cap="none" strike="noStrike">
                <a:solidFill>
                  <a:srgbClr val="000000"/>
                </a:solidFill>
                <a:latin typeface="Roboto"/>
                <a:ea typeface="Roboto"/>
                <a:cs typeface="Roboto"/>
                <a:sym typeface="Roboto"/>
              </a:rPr>
              <a:t>MARIE SKŁODOWSKA-CURIE ACTIONS</a:t>
            </a:r>
            <a:endParaRPr b="1" i="0" sz="1400" u="none" cap="none" strike="noStrike">
              <a:solidFill>
                <a:srgbClr val="000000"/>
              </a:solidFill>
              <a:latin typeface="Roboto"/>
              <a:ea typeface="Roboto"/>
              <a:cs typeface="Roboto"/>
              <a:sym typeface="Roboto"/>
            </a:endParaRPr>
          </a:p>
          <a:p>
            <a:pPr indent="20319" lvl="0" marL="6350" marR="0" rtl="0" algn="ctr">
              <a:lnSpc>
                <a:spcPct val="100000"/>
              </a:lnSpc>
              <a:spcBef>
                <a:spcPts val="600"/>
              </a:spcBef>
              <a:spcAft>
                <a:spcPts val="0"/>
              </a:spcAft>
              <a:buClr>
                <a:srgbClr val="000000"/>
              </a:buClr>
              <a:buSzPts val="1400"/>
              <a:buFont typeface="Arial"/>
              <a:buNone/>
            </a:pPr>
            <a:r>
              <a:t/>
            </a:r>
            <a:endParaRPr b="1" i="0" sz="1400" u="none" cap="none" strike="noStrike">
              <a:solidFill>
                <a:srgbClr val="000000"/>
              </a:solidFill>
              <a:latin typeface="Roboto"/>
              <a:ea typeface="Roboto"/>
              <a:cs typeface="Roboto"/>
              <a:sym typeface="Roboto"/>
            </a:endParaRPr>
          </a:p>
          <a:p>
            <a:pPr indent="20319" lvl="0" marL="6350" marR="0" rtl="0" algn="ctr">
              <a:lnSpc>
                <a:spcPct val="100000"/>
              </a:lnSpc>
              <a:spcBef>
                <a:spcPts val="600"/>
              </a:spcBef>
              <a:spcAft>
                <a:spcPts val="0"/>
              </a:spcAft>
              <a:buClr>
                <a:srgbClr val="000000"/>
              </a:buClr>
              <a:buSzPts val="1400"/>
              <a:buFont typeface="Arial"/>
              <a:buNone/>
            </a:pPr>
            <a:r>
              <a:t/>
            </a:r>
            <a:endParaRPr b="1" i="0" sz="1400" u="none" cap="none" strike="noStrike">
              <a:solidFill>
                <a:srgbClr val="000000"/>
              </a:solidFill>
              <a:latin typeface="Roboto"/>
              <a:ea typeface="Roboto"/>
              <a:cs typeface="Roboto"/>
              <a:sym typeface="Roboto"/>
            </a:endParaRPr>
          </a:p>
          <a:p>
            <a:pPr indent="20319" lvl="0" marL="6350" marR="0" rtl="0" algn="ctr">
              <a:lnSpc>
                <a:spcPct val="100000"/>
              </a:lnSpc>
              <a:spcBef>
                <a:spcPts val="600"/>
              </a:spcBef>
              <a:spcAft>
                <a:spcPts val="0"/>
              </a:spcAft>
              <a:buClr>
                <a:srgbClr val="000000"/>
              </a:buClr>
              <a:buSzPts val="1400"/>
              <a:buFont typeface="Arial"/>
              <a:buNone/>
            </a:pPr>
            <a:r>
              <a:rPr b="1" i="0" lang="es-419" sz="1400" u="none" cap="none" strike="noStrike">
                <a:solidFill>
                  <a:srgbClr val="000000"/>
                </a:solidFill>
                <a:latin typeface="Roboto"/>
                <a:ea typeface="Roboto"/>
                <a:cs typeface="Roboto"/>
                <a:sym typeface="Roboto"/>
              </a:rPr>
              <a:t>Staff Exchanges (SE)</a:t>
            </a:r>
            <a:endParaRPr b="0" i="0" sz="1400" u="none" cap="none" strike="noStrike">
              <a:solidFill>
                <a:srgbClr val="000000"/>
              </a:solidFill>
              <a:latin typeface="Roboto"/>
              <a:ea typeface="Roboto"/>
              <a:cs typeface="Roboto"/>
              <a:sym typeface="Roboto"/>
            </a:endParaRPr>
          </a:p>
          <a:p>
            <a:pPr indent="20319" lvl="0" marL="6350" marR="0" rtl="0" algn="ctr">
              <a:lnSpc>
                <a:spcPct val="100000"/>
              </a:lnSpc>
              <a:spcBef>
                <a:spcPts val="600"/>
              </a:spcBef>
              <a:spcAft>
                <a:spcPts val="600"/>
              </a:spcAft>
              <a:buClr>
                <a:srgbClr val="000000"/>
              </a:buClr>
              <a:buSzPts val="1400"/>
              <a:buFont typeface="Arial"/>
              <a:buNone/>
            </a:pPr>
            <a:r>
              <a:t/>
            </a:r>
            <a:endParaRPr b="0" i="0" sz="1400" u="none" cap="none" strike="noStrike">
              <a:solidFill>
                <a:srgbClr val="000000"/>
              </a:solidFill>
              <a:latin typeface="Times New Roman"/>
              <a:ea typeface="Times New Roman"/>
              <a:cs typeface="Times New Roman"/>
              <a:sym typeface="Times New Roman"/>
            </a:endParaRPr>
          </a:p>
        </p:txBody>
      </p:sp>
      <p:pic>
        <p:nvPicPr>
          <p:cNvPr id="430" name="Google Shape;430;p32"/>
          <p:cNvPicPr preferRelativeResize="0"/>
          <p:nvPr/>
        </p:nvPicPr>
        <p:blipFill rotWithShape="1">
          <a:blip r:embed="rId9">
            <a:alphaModFix/>
          </a:blip>
          <a:srcRect b="0" l="0" r="0" t="0"/>
          <a:stretch/>
        </p:blipFill>
        <p:spPr>
          <a:xfrm>
            <a:off x="6317200" y="887125"/>
            <a:ext cx="2263550" cy="475350"/>
          </a:xfrm>
          <a:prstGeom prst="rect">
            <a:avLst/>
          </a:prstGeom>
          <a:noFill/>
          <a:ln>
            <a:noFill/>
          </a:ln>
        </p:spPr>
      </p:pic>
      <p:pic>
        <p:nvPicPr>
          <p:cNvPr id="431" name="Google Shape;431;p32"/>
          <p:cNvPicPr preferRelativeResize="0"/>
          <p:nvPr/>
        </p:nvPicPr>
        <p:blipFill rotWithShape="1">
          <a:blip r:embed="rId10">
            <a:alphaModFix/>
          </a:blip>
          <a:srcRect b="0" l="0" r="0" t="0"/>
          <a:stretch/>
        </p:blipFill>
        <p:spPr>
          <a:xfrm>
            <a:off x="340350" y="1191650"/>
            <a:ext cx="1559875" cy="315875"/>
          </a:xfrm>
          <a:prstGeom prst="rect">
            <a:avLst/>
          </a:prstGeom>
          <a:noFill/>
          <a:ln>
            <a:noFill/>
          </a:ln>
        </p:spPr>
      </p:pic>
      <p:pic>
        <p:nvPicPr>
          <p:cNvPr id="432" name="Google Shape;432;p32"/>
          <p:cNvPicPr preferRelativeResize="0"/>
          <p:nvPr/>
        </p:nvPicPr>
        <p:blipFill rotWithShape="1">
          <a:blip r:embed="rId11">
            <a:alphaModFix/>
          </a:blip>
          <a:srcRect b="28040" l="9561" r="9553" t="21355"/>
          <a:stretch/>
        </p:blipFill>
        <p:spPr>
          <a:xfrm>
            <a:off x="340350" y="1836400"/>
            <a:ext cx="1559874" cy="487249"/>
          </a:xfrm>
          <a:prstGeom prst="rect">
            <a:avLst/>
          </a:prstGeom>
          <a:noFill/>
          <a:ln>
            <a:noFill/>
          </a:ln>
        </p:spPr>
      </p:pic>
      <p:pic>
        <p:nvPicPr>
          <p:cNvPr id="433" name="Google Shape;433;p32"/>
          <p:cNvPicPr preferRelativeResize="0"/>
          <p:nvPr/>
        </p:nvPicPr>
        <p:blipFill rotWithShape="1">
          <a:blip r:embed="rId12">
            <a:alphaModFix/>
          </a:blip>
          <a:srcRect b="0" l="0" r="0" t="0"/>
          <a:stretch/>
        </p:blipFill>
        <p:spPr>
          <a:xfrm>
            <a:off x="270354" y="2540816"/>
            <a:ext cx="1699860" cy="423300"/>
          </a:xfrm>
          <a:prstGeom prst="rect">
            <a:avLst/>
          </a:prstGeom>
          <a:noFill/>
          <a:ln>
            <a:noFill/>
          </a:ln>
        </p:spPr>
      </p:pic>
      <p:pic>
        <p:nvPicPr>
          <p:cNvPr id="434" name="Google Shape;434;p32"/>
          <p:cNvPicPr preferRelativeResize="0"/>
          <p:nvPr/>
        </p:nvPicPr>
        <p:blipFill rotWithShape="1">
          <a:blip r:embed="rId13">
            <a:alphaModFix/>
          </a:blip>
          <a:srcRect b="0" l="0" r="0" t="0"/>
          <a:stretch/>
        </p:blipFill>
        <p:spPr>
          <a:xfrm>
            <a:off x="406797" y="3181264"/>
            <a:ext cx="961000" cy="519550"/>
          </a:xfrm>
          <a:prstGeom prst="rect">
            <a:avLst/>
          </a:prstGeom>
          <a:solidFill>
            <a:srgbClr val="FFFFFF"/>
          </a:solidFill>
          <a:ln>
            <a:noFill/>
          </a:ln>
        </p:spPr>
      </p:pic>
      <p:pic>
        <p:nvPicPr>
          <p:cNvPr id="435" name="Google Shape;435;p32"/>
          <p:cNvPicPr preferRelativeResize="0"/>
          <p:nvPr/>
        </p:nvPicPr>
        <p:blipFill rotWithShape="1">
          <a:blip r:embed="rId14">
            <a:alphaModFix/>
          </a:blip>
          <a:srcRect b="0" l="0" r="0" t="0"/>
          <a:stretch/>
        </p:blipFill>
        <p:spPr>
          <a:xfrm>
            <a:off x="2343025" y="1097453"/>
            <a:ext cx="1699875" cy="504274"/>
          </a:xfrm>
          <a:prstGeom prst="rect">
            <a:avLst/>
          </a:prstGeom>
          <a:noFill/>
          <a:ln>
            <a:noFill/>
          </a:ln>
        </p:spPr>
      </p:pic>
      <p:pic>
        <p:nvPicPr>
          <p:cNvPr id="436" name="Google Shape;436;p32"/>
          <p:cNvPicPr preferRelativeResize="0"/>
          <p:nvPr/>
        </p:nvPicPr>
        <p:blipFill rotWithShape="1">
          <a:blip r:embed="rId15">
            <a:alphaModFix/>
          </a:blip>
          <a:srcRect b="0" l="0" r="0" t="0"/>
          <a:stretch/>
        </p:blipFill>
        <p:spPr>
          <a:xfrm>
            <a:off x="2578099" y="1626712"/>
            <a:ext cx="842038" cy="792480"/>
          </a:xfrm>
          <a:prstGeom prst="rect">
            <a:avLst/>
          </a:prstGeom>
          <a:noFill/>
          <a:ln>
            <a:noFill/>
          </a:ln>
        </p:spPr>
      </p:pic>
      <p:pic>
        <p:nvPicPr>
          <p:cNvPr id="437" name="Google Shape;437;p32"/>
          <p:cNvPicPr preferRelativeResize="0"/>
          <p:nvPr/>
        </p:nvPicPr>
        <p:blipFill rotWithShape="1">
          <a:blip r:embed="rId16">
            <a:alphaModFix/>
          </a:blip>
          <a:srcRect b="0" l="0" r="0" t="0"/>
          <a:stretch/>
        </p:blipFill>
        <p:spPr>
          <a:xfrm>
            <a:off x="2428196" y="2577951"/>
            <a:ext cx="1071867" cy="487250"/>
          </a:xfrm>
          <a:prstGeom prst="rect">
            <a:avLst/>
          </a:prstGeom>
          <a:noFill/>
          <a:ln>
            <a:noFill/>
          </a:ln>
        </p:spPr>
      </p:pic>
      <p:pic>
        <p:nvPicPr>
          <p:cNvPr id="438" name="Google Shape;438;p32"/>
          <p:cNvPicPr preferRelativeResize="0"/>
          <p:nvPr/>
        </p:nvPicPr>
        <p:blipFill rotWithShape="1">
          <a:blip r:embed="rId17">
            <a:alphaModFix/>
          </a:blip>
          <a:srcRect b="0" l="0" r="0" t="0"/>
          <a:stretch/>
        </p:blipFill>
        <p:spPr>
          <a:xfrm>
            <a:off x="2343022" y="3306075"/>
            <a:ext cx="1242191" cy="519550"/>
          </a:xfrm>
          <a:prstGeom prst="rect">
            <a:avLst/>
          </a:prstGeom>
          <a:noFill/>
          <a:ln>
            <a:noFill/>
          </a:ln>
        </p:spPr>
      </p:pic>
      <p:pic>
        <p:nvPicPr>
          <p:cNvPr id="439" name="Google Shape;439;p32"/>
          <p:cNvPicPr preferRelativeResize="0"/>
          <p:nvPr/>
        </p:nvPicPr>
        <p:blipFill rotWithShape="1">
          <a:blip r:embed="rId18">
            <a:alphaModFix/>
          </a:blip>
          <a:srcRect b="0" l="0" r="0" t="0"/>
          <a:stretch/>
        </p:blipFill>
        <p:spPr>
          <a:xfrm>
            <a:off x="340340" y="4033100"/>
            <a:ext cx="1354563" cy="423301"/>
          </a:xfrm>
          <a:prstGeom prst="rect">
            <a:avLst/>
          </a:prstGeom>
          <a:noFill/>
          <a:ln>
            <a:noFill/>
          </a:ln>
        </p:spPr>
      </p:pic>
      <p:pic>
        <p:nvPicPr>
          <p:cNvPr id="440" name="Google Shape;440;p32"/>
          <p:cNvPicPr preferRelativeResize="0"/>
          <p:nvPr/>
        </p:nvPicPr>
        <p:blipFill rotWithShape="1">
          <a:blip r:embed="rId19">
            <a:alphaModFix/>
          </a:blip>
          <a:srcRect b="0" l="0" r="0" t="0"/>
          <a:stretch/>
        </p:blipFill>
        <p:spPr>
          <a:xfrm>
            <a:off x="2257849" y="4016453"/>
            <a:ext cx="1242200" cy="456585"/>
          </a:xfrm>
          <a:prstGeom prst="rect">
            <a:avLst/>
          </a:prstGeom>
          <a:noFill/>
          <a:ln>
            <a:noFill/>
          </a:ln>
        </p:spPr>
      </p:pic>
      <p:pic>
        <p:nvPicPr>
          <p:cNvPr id="441" name="Google Shape;441;p32"/>
          <p:cNvPicPr preferRelativeResize="0"/>
          <p:nvPr/>
        </p:nvPicPr>
        <p:blipFill rotWithShape="1">
          <a:blip r:embed="rId20">
            <a:alphaModFix/>
          </a:blip>
          <a:srcRect b="0" l="0" r="0" t="0"/>
          <a:stretch/>
        </p:blipFill>
        <p:spPr>
          <a:xfrm>
            <a:off x="4240400" y="1216614"/>
            <a:ext cx="1292775" cy="265937"/>
          </a:xfrm>
          <a:prstGeom prst="rect">
            <a:avLst/>
          </a:prstGeom>
          <a:noFill/>
          <a:ln>
            <a:noFill/>
          </a:ln>
        </p:spPr>
      </p:pic>
      <p:pic>
        <p:nvPicPr>
          <p:cNvPr id="442" name="Google Shape;442;p32"/>
          <p:cNvPicPr preferRelativeResize="0"/>
          <p:nvPr/>
        </p:nvPicPr>
        <p:blipFill rotWithShape="1">
          <a:blip r:embed="rId21">
            <a:alphaModFix/>
          </a:blip>
          <a:srcRect b="0" l="0" r="0" t="0"/>
          <a:stretch/>
        </p:blipFill>
        <p:spPr>
          <a:xfrm>
            <a:off x="4097992" y="1827886"/>
            <a:ext cx="1354550" cy="475343"/>
          </a:xfrm>
          <a:prstGeom prst="rect">
            <a:avLst/>
          </a:prstGeom>
          <a:noFill/>
          <a:ln>
            <a:noFill/>
          </a:ln>
        </p:spPr>
      </p:pic>
      <p:pic>
        <p:nvPicPr>
          <p:cNvPr id="443" name="Google Shape;443;p32"/>
          <p:cNvPicPr preferRelativeResize="0"/>
          <p:nvPr/>
        </p:nvPicPr>
        <p:blipFill rotWithShape="1">
          <a:blip r:embed="rId22">
            <a:alphaModFix/>
          </a:blip>
          <a:srcRect b="27166" l="0" r="0" t="22572"/>
          <a:stretch/>
        </p:blipFill>
        <p:spPr>
          <a:xfrm>
            <a:off x="4064287" y="2614258"/>
            <a:ext cx="1292775" cy="649767"/>
          </a:xfrm>
          <a:prstGeom prst="rect">
            <a:avLst/>
          </a:prstGeom>
          <a:noFill/>
          <a:ln>
            <a:noFill/>
          </a:ln>
        </p:spPr>
      </p:pic>
      <p:pic>
        <p:nvPicPr>
          <p:cNvPr id="444" name="Google Shape;444;p32"/>
          <p:cNvPicPr preferRelativeResize="0"/>
          <p:nvPr/>
        </p:nvPicPr>
        <p:blipFill rotWithShape="1">
          <a:blip r:embed="rId23">
            <a:alphaModFix/>
          </a:blip>
          <a:srcRect b="0" l="0" r="0" t="0"/>
          <a:stretch/>
        </p:blipFill>
        <p:spPr>
          <a:xfrm>
            <a:off x="4062991" y="3575050"/>
            <a:ext cx="1559875" cy="5881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33"/>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AHEAD </a:t>
            </a:r>
            <a:r>
              <a:rPr lang="es-419"/>
              <a:t>Project</a:t>
            </a:r>
            <a:endParaRPr/>
          </a:p>
        </p:txBody>
      </p:sp>
      <p:sp>
        <p:nvSpPr>
          <p:cNvPr id="450" name="Google Shape;450;p33"/>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451" name="Google Shape;451;p33"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452" name="Google Shape;452;p33"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453" name="Google Shape;453;p33"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454" name="Google Shape;454;p33"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455" name="Google Shape;455;p33"/>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pic>
        <p:nvPicPr>
          <p:cNvPr descr="AHEAD - BBMRI-ERIC" id="456" name="Google Shape;456;p33"/>
          <p:cNvPicPr preferRelativeResize="0"/>
          <p:nvPr/>
        </p:nvPicPr>
        <p:blipFill>
          <a:blip r:embed="rId9">
            <a:alphaModFix/>
          </a:blip>
          <a:stretch>
            <a:fillRect/>
          </a:stretch>
        </p:blipFill>
        <p:spPr>
          <a:xfrm>
            <a:off x="79375" y="3924989"/>
            <a:ext cx="657450" cy="657450"/>
          </a:xfrm>
          <a:prstGeom prst="rect">
            <a:avLst/>
          </a:prstGeom>
          <a:noFill/>
          <a:ln>
            <a:noFill/>
          </a:ln>
        </p:spPr>
      </p:pic>
      <p:pic>
        <p:nvPicPr>
          <p:cNvPr id="457" name="Google Shape;457;p33"/>
          <p:cNvPicPr preferRelativeResize="0"/>
          <p:nvPr/>
        </p:nvPicPr>
        <p:blipFill>
          <a:blip r:embed="rId10">
            <a:alphaModFix/>
          </a:blip>
          <a:stretch>
            <a:fillRect/>
          </a:stretch>
        </p:blipFill>
        <p:spPr>
          <a:xfrm>
            <a:off x="176175" y="1408989"/>
            <a:ext cx="1685698" cy="354000"/>
          </a:xfrm>
          <a:prstGeom prst="rect">
            <a:avLst/>
          </a:prstGeom>
          <a:noFill/>
          <a:ln>
            <a:noFill/>
          </a:ln>
        </p:spPr>
      </p:pic>
      <p:sp>
        <p:nvSpPr>
          <p:cNvPr id="458" name="Google Shape;458;p33"/>
          <p:cNvSpPr/>
          <p:nvPr/>
        </p:nvSpPr>
        <p:spPr>
          <a:xfrm>
            <a:off x="3743006" y="1599376"/>
            <a:ext cx="1088100" cy="982800"/>
          </a:xfrm>
          <a:prstGeom prst="plus">
            <a:avLst>
              <a:gd fmla="val 25000" name="adj"/>
            </a:avLst>
          </a:prstGeom>
          <a:solidFill>
            <a:srgbClr val="A4C2F4"/>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Reliability</a:t>
            </a:r>
            <a:endParaRPr sz="1100">
              <a:latin typeface="Calibri"/>
              <a:ea typeface="Calibri"/>
              <a:cs typeface="Calibri"/>
              <a:sym typeface="Calibri"/>
            </a:endParaRPr>
          </a:p>
        </p:txBody>
      </p:sp>
      <p:sp>
        <p:nvSpPr>
          <p:cNvPr id="459" name="Google Shape;459;p33"/>
          <p:cNvSpPr/>
          <p:nvPr/>
        </p:nvSpPr>
        <p:spPr>
          <a:xfrm>
            <a:off x="4598944" y="2071408"/>
            <a:ext cx="1088100" cy="1088100"/>
          </a:xfrm>
          <a:prstGeom prst="plus">
            <a:avLst>
              <a:gd fmla="val 25000" name="adj"/>
            </a:avLst>
          </a:prstGeom>
          <a:solidFill>
            <a:srgbClr val="B6D7A8"/>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460" name="Google Shape;460;p33"/>
          <p:cNvSpPr/>
          <p:nvPr/>
        </p:nvSpPr>
        <p:spPr>
          <a:xfrm>
            <a:off x="4598944" y="983308"/>
            <a:ext cx="1088100" cy="1088100"/>
          </a:xfrm>
          <a:prstGeom prst="plus">
            <a:avLst>
              <a:gd fmla="val 25000" name="adj"/>
            </a:avLst>
          </a:prstGeom>
          <a:solidFill>
            <a:srgbClr val="B6D7A8"/>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461" name="Google Shape;461;p33"/>
          <p:cNvSpPr/>
          <p:nvPr/>
        </p:nvSpPr>
        <p:spPr>
          <a:xfrm>
            <a:off x="5457506" y="1599376"/>
            <a:ext cx="1088100" cy="982800"/>
          </a:xfrm>
          <a:prstGeom prst="plus">
            <a:avLst>
              <a:gd fmla="val 25000" name="adj"/>
            </a:avLst>
          </a:prstGeom>
          <a:solidFill>
            <a:srgbClr val="B6D7A8"/>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Accessibility</a:t>
            </a:r>
            <a:endParaRPr sz="1100">
              <a:latin typeface="Calibri"/>
              <a:ea typeface="Calibri"/>
              <a:cs typeface="Calibri"/>
              <a:sym typeface="Calibri"/>
            </a:endParaRPr>
          </a:p>
        </p:txBody>
      </p:sp>
      <p:sp>
        <p:nvSpPr>
          <p:cNvPr id="462" name="Google Shape;462;p33"/>
          <p:cNvSpPr/>
          <p:nvPr/>
        </p:nvSpPr>
        <p:spPr>
          <a:xfrm>
            <a:off x="3743006" y="2628076"/>
            <a:ext cx="1088100" cy="982800"/>
          </a:xfrm>
          <a:prstGeom prst="plus">
            <a:avLst>
              <a:gd fmla="val 25000" name="adj"/>
            </a:avLst>
          </a:prstGeom>
          <a:solidFill>
            <a:srgbClr val="A4C2F4"/>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Data Security</a:t>
            </a:r>
            <a:endParaRPr sz="1100">
              <a:latin typeface="Calibri"/>
              <a:ea typeface="Calibri"/>
              <a:cs typeface="Calibri"/>
              <a:sym typeface="Calibri"/>
            </a:endParaRPr>
          </a:p>
        </p:txBody>
      </p:sp>
      <p:sp>
        <p:nvSpPr>
          <p:cNvPr id="463" name="Google Shape;463;p33"/>
          <p:cNvSpPr/>
          <p:nvPr/>
        </p:nvSpPr>
        <p:spPr>
          <a:xfrm>
            <a:off x="4598944" y="3089289"/>
            <a:ext cx="1088100" cy="982800"/>
          </a:xfrm>
          <a:prstGeom prst="plus">
            <a:avLst>
              <a:gd fmla="val 25000" name="adj"/>
            </a:avLst>
          </a:prstGeom>
          <a:solidFill>
            <a:srgbClr val="A4C2F4"/>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Compliance</a:t>
            </a:r>
            <a:endParaRPr sz="1100">
              <a:latin typeface="Calibri"/>
              <a:ea typeface="Calibri"/>
              <a:cs typeface="Calibri"/>
              <a:sym typeface="Calibri"/>
            </a:endParaRPr>
          </a:p>
        </p:txBody>
      </p:sp>
      <p:sp>
        <p:nvSpPr>
          <p:cNvPr id="464" name="Google Shape;464;p33"/>
          <p:cNvSpPr/>
          <p:nvPr/>
        </p:nvSpPr>
        <p:spPr>
          <a:xfrm>
            <a:off x="5457506" y="2628076"/>
            <a:ext cx="1088100" cy="982800"/>
          </a:xfrm>
          <a:prstGeom prst="plus">
            <a:avLst>
              <a:gd fmla="val 25000" name="adj"/>
            </a:avLst>
          </a:prstGeom>
          <a:solidFill>
            <a:srgbClr val="B6D7A8"/>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Usability</a:t>
            </a:r>
            <a:endParaRPr sz="1100">
              <a:latin typeface="Calibri"/>
              <a:ea typeface="Calibri"/>
              <a:cs typeface="Calibri"/>
              <a:sym typeface="Calibri"/>
            </a:endParaRPr>
          </a:p>
        </p:txBody>
      </p:sp>
      <p:sp>
        <p:nvSpPr>
          <p:cNvPr id="465" name="Google Shape;465;p33"/>
          <p:cNvSpPr/>
          <p:nvPr/>
        </p:nvSpPr>
        <p:spPr>
          <a:xfrm>
            <a:off x="6332850" y="2124058"/>
            <a:ext cx="1088100" cy="982800"/>
          </a:xfrm>
          <a:prstGeom prst="plus">
            <a:avLst>
              <a:gd fmla="val 25000" name="adj"/>
            </a:avLst>
          </a:prstGeom>
          <a:solidFill>
            <a:srgbClr val="F9CB9C"/>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Patient impact</a:t>
            </a:r>
            <a:endParaRPr sz="1100">
              <a:latin typeface="Calibri"/>
              <a:ea typeface="Calibri"/>
              <a:cs typeface="Calibri"/>
              <a:sym typeface="Calibri"/>
            </a:endParaRPr>
          </a:p>
        </p:txBody>
      </p:sp>
      <p:sp>
        <p:nvSpPr>
          <p:cNvPr id="466" name="Google Shape;466;p33"/>
          <p:cNvSpPr/>
          <p:nvPr/>
        </p:nvSpPr>
        <p:spPr>
          <a:xfrm>
            <a:off x="6332850" y="1121683"/>
            <a:ext cx="1088100" cy="982800"/>
          </a:xfrm>
          <a:prstGeom prst="plus">
            <a:avLst>
              <a:gd fmla="val 25000" name="adj"/>
            </a:avLst>
          </a:prstGeom>
          <a:solidFill>
            <a:srgbClr val="F9CB9C"/>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Integration with other systems</a:t>
            </a:r>
            <a:endParaRPr sz="1100">
              <a:latin typeface="Calibri"/>
              <a:ea typeface="Calibri"/>
              <a:cs typeface="Calibri"/>
              <a:sym typeface="Calibri"/>
            </a:endParaRPr>
          </a:p>
        </p:txBody>
      </p:sp>
      <p:sp>
        <p:nvSpPr>
          <p:cNvPr id="467" name="Google Shape;467;p33"/>
          <p:cNvSpPr/>
          <p:nvPr/>
        </p:nvSpPr>
        <p:spPr>
          <a:xfrm>
            <a:off x="6332850" y="3126433"/>
            <a:ext cx="1088100" cy="982800"/>
          </a:xfrm>
          <a:prstGeom prst="plus">
            <a:avLst>
              <a:gd fmla="val 25000" name="adj"/>
            </a:avLst>
          </a:prstGeom>
          <a:solidFill>
            <a:srgbClr val="F9CB9C"/>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Ethical considerations</a:t>
            </a:r>
            <a:endParaRPr sz="1100">
              <a:latin typeface="Calibri"/>
              <a:ea typeface="Calibri"/>
              <a:cs typeface="Calibri"/>
              <a:sym typeface="Calibri"/>
            </a:endParaRPr>
          </a:p>
        </p:txBody>
      </p:sp>
      <p:sp>
        <p:nvSpPr>
          <p:cNvPr id="468" name="Google Shape;468;p33"/>
          <p:cNvSpPr/>
          <p:nvPr/>
        </p:nvSpPr>
        <p:spPr>
          <a:xfrm>
            <a:off x="2865038" y="2124058"/>
            <a:ext cx="1088100" cy="982800"/>
          </a:xfrm>
          <a:prstGeom prst="plus">
            <a:avLst>
              <a:gd fmla="val 25000" name="adj"/>
            </a:avLst>
          </a:prstGeom>
          <a:solidFill>
            <a:srgbClr val="A4C2F4"/>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Accessibility</a:t>
            </a:r>
            <a:endParaRPr sz="1100">
              <a:latin typeface="Calibri"/>
              <a:ea typeface="Calibri"/>
              <a:cs typeface="Calibri"/>
              <a:sym typeface="Calibri"/>
            </a:endParaRPr>
          </a:p>
        </p:txBody>
      </p:sp>
      <p:sp>
        <p:nvSpPr>
          <p:cNvPr id="469" name="Google Shape;469;p33"/>
          <p:cNvSpPr/>
          <p:nvPr/>
        </p:nvSpPr>
        <p:spPr>
          <a:xfrm>
            <a:off x="2865038" y="3102358"/>
            <a:ext cx="1088100" cy="982800"/>
          </a:xfrm>
          <a:prstGeom prst="plus">
            <a:avLst>
              <a:gd fmla="val 25000" name="adj"/>
            </a:avLst>
          </a:prstGeom>
          <a:solidFill>
            <a:srgbClr val="A4C2F4"/>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Traceability</a:t>
            </a:r>
            <a:endParaRPr sz="1100">
              <a:latin typeface="Calibri"/>
              <a:ea typeface="Calibri"/>
              <a:cs typeface="Calibri"/>
              <a:sym typeface="Calibri"/>
            </a:endParaRPr>
          </a:p>
        </p:txBody>
      </p:sp>
      <p:sp>
        <p:nvSpPr>
          <p:cNvPr id="470" name="Google Shape;470;p33"/>
          <p:cNvSpPr/>
          <p:nvPr/>
        </p:nvSpPr>
        <p:spPr>
          <a:xfrm>
            <a:off x="2865038" y="1121683"/>
            <a:ext cx="1088100" cy="982800"/>
          </a:xfrm>
          <a:prstGeom prst="plus">
            <a:avLst>
              <a:gd fmla="val 25000" name="adj"/>
            </a:avLst>
          </a:prstGeom>
          <a:solidFill>
            <a:srgbClr val="A4C2F4"/>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Efficiency</a:t>
            </a:r>
            <a:endParaRPr sz="1100">
              <a:latin typeface="Calibri"/>
              <a:ea typeface="Calibri"/>
              <a:cs typeface="Calibri"/>
              <a:sym typeface="Calibri"/>
            </a:endParaRPr>
          </a:p>
        </p:txBody>
      </p:sp>
      <p:sp>
        <p:nvSpPr>
          <p:cNvPr id="471" name="Google Shape;471;p33"/>
          <p:cNvSpPr/>
          <p:nvPr/>
        </p:nvSpPr>
        <p:spPr>
          <a:xfrm>
            <a:off x="2028506" y="1599376"/>
            <a:ext cx="1088100" cy="982800"/>
          </a:xfrm>
          <a:prstGeom prst="plus">
            <a:avLst>
              <a:gd fmla="val 25000" name="adj"/>
            </a:avLst>
          </a:prstGeom>
          <a:solidFill>
            <a:srgbClr val="A4C2F4"/>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Security</a:t>
            </a:r>
            <a:endParaRPr sz="1100">
              <a:latin typeface="Calibri"/>
              <a:ea typeface="Calibri"/>
              <a:cs typeface="Calibri"/>
              <a:sym typeface="Calibri"/>
            </a:endParaRPr>
          </a:p>
        </p:txBody>
      </p:sp>
      <p:sp>
        <p:nvSpPr>
          <p:cNvPr id="472" name="Google Shape;472;p33"/>
          <p:cNvSpPr/>
          <p:nvPr/>
        </p:nvSpPr>
        <p:spPr>
          <a:xfrm>
            <a:off x="7172006" y="2628076"/>
            <a:ext cx="1088100" cy="982800"/>
          </a:xfrm>
          <a:prstGeom prst="plus">
            <a:avLst>
              <a:gd fmla="val 25000" name="adj"/>
            </a:avLst>
          </a:prstGeom>
          <a:solidFill>
            <a:srgbClr val="F9CB9C"/>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Social norms</a:t>
            </a:r>
            <a:endParaRPr sz="1100">
              <a:latin typeface="Calibri"/>
              <a:ea typeface="Calibri"/>
              <a:cs typeface="Calibri"/>
              <a:sym typeface="Calibri"/>
            </a:endParaRPr>
          </a:p>
        </p:txBody>
      </p:sp>
      <p:sp>
        <p:nvSpPr>
          <p:cNvPr id="473" name="Google Shape;473;p33"/>
          <p:cNvSpPr/>
          <p:nvPr/>
        </p:nvSpPr>
        <p:spPr>
          <a:xfrm>
            <a:off x="3743006" y="3583464"/>
            <a:ext cx="1088100" cy="982800"/>
          </a:xfrm>
          <a:prstGeom prst="plus">
            <a:avLst>
              <a:gd fmla="val 25000" name="adj"/>
            </a:avLst>
          </a:prstGeom>
          <a:solidFill>
            <a:srgbClr val="A4C2F4"/>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Robustness</a:t>
            </a:r>
            <a:endParaRPr sz="1100">
              <a:latin typeface="Calibri"/>
              <a:ea typeface="Calibri"/>
              <a:cs typeface="Calibri"/>
              <a:sym typeface="Calibri"/>
            </a:endParaRPr>
          </a:p>
        </p:txBody>
      </p:sp>
      <p:sp>
        <p:nvSpPr>
          <p:cNvPr id="474" name="Google Shape;474;p33"/>
          <p:cNvSpPr/>
          <p:nvPr/>
        </p:nvSpPr>
        <p:spPr>
          <a:xfrm>
            <a:off x="7211605" y="1616927"/>
            <a:ext cx="1088100" cy="982800"/>
          </a:xfrm>
          <a:prstGeom prst="plus">
            <a:avLst>
              <a:gd fmla="val 25000" name="adj"/>
            </a:avLst>
          </a:prstGeom>
          <a:solidFill>
            <a:srgbClr val="F9CB9C"/>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Environmental impact</a:t>
            </a:r>
            <a:endParaRPr sz="1100">
              <a:latin typeface="Calibri"/>
              <a:ea typeface="Calibri"/>
              <a:cs typeface="Calibri"/>
              <a:sym typeface="Calibri"/>
            </a:endParaRPr>
          </a:p>
        </p:txBody>
      </p:sp>
      <p:sp>
        <p:nvSpPr>
          <p:cNvPr id="475" name="Google Shape;475;p33"/>
          <p:cNvSpPr/>
          <p:nvPr/>
        </p:nvSpPr>
        <p:spPr>
          <a:xfrm>
            <a:off x="5457506" y="3599626"/>
            <a:ext cx="1088100" cy="982800"/>
          </a:xfrm>
          <a:prstGeom prst="plus">
            <a:avLst>
              <a:gd fmla="val 25000" name="adj"/>
            </a:avLst>
          </a:prstGeom>
          <a:solidFill>
            <a:srgbClr val="B6D7A8"/>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Explainability</a:t>
            </a:r>
            <a:endParaRPr sz="1100">
              <a:latin typeface="Calibri"/>
              <a:ea typeface="Calibri"/>
              <a:cs typeface="Calibri"/>
              <a:sym typeface="Calibri"/>
            </a:endParaRPr>
          </a:p>
        </p:txBody>
      </p:sp>
      <p:sp>
        <p:nvSpPr>
          <p:cNvPr id="476" name="Google Shape;476;p33"/>
          <p:cNvSpPr/>
          <p:nvPr/>
        </p:nvSpPr>
        <p:spPr>
          <a:xfrm>
            <a:off x="7741575" y="3911495"/>
            <a:ext cx="1088100" cy="982800"/>
          </a:xfrm>
          <a:prstGeom prst="plus">
            <a:avLst>
              <a:gd fmla="val 25000" name="adj"/>
            </a:avLst>
          </a:prstGeom>
          <a:solidFill>
            <a:srgbClr val="F9CB9C"/>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Societal Indicators</a:t>
            </a:r>
            <a:endParaRPr sz="1100">
              <a:latin typeface="Calibri"/>
              <a:ea typeface="Calibri"/>
              <a:cs typeface="Calibri"/>
              <a:sym typeface="Calibri"/>
            </a:endParaRPr>
          </a:p>
        </p:txBody>
      </p:sp>
      <p:sp>
        <p:nvSpPr>
          <p:cNvPr id="477" name="Google Shape;477;p33"/>
          <p:cNvSpPr/>
          <p:nvPr/>
        </p:nvSpPr>
        <p:spPr>
          <a:xfrm>
            <a:off x="1092806" y="3488214"/>
            <a:ext cx="1088100" cy="982800"/>
          </a:xfrm>
          <a:prstGeom prst="plus">
            <a:avLst>
              <a:gd fmla="val 25000" name="adj"/>
            </a:avLst>
          </a:prstGeom>
          <a:solidFill>
            <a:srgbClr val="B6D7A8"/>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Human Interaction Indicators</a:t>
            </a:r>
            <a:endParaRPr sz="1100">
              <a:latin typeface="Calibri"/>
              <a:ea typeface="Calibri"/>
              <a:cs typeface="Calibri"/>
              <a:sym typeface="Calibri"/>
            </a:endParaRPr>
          </a:p>
        </p:txBody>
      </p:sp>
      <p:sp>
        <p:nvSpPr>
          <p:cNvPr id="478" name="Google Shape;478;p33"/>
          <p:cNvSpPr/>
          <p:nvPr/>
        </p:nvSpPr>
        <p:spPr>
          <a:xfrm>
            <a:off x="506006" y="2170445"/>
            <a:ext cx="1088100" cy="982800"/>
          </a:xfrm>
          <a:prstGeom prst="plus">
            <a:avLst>
              <a:gd fmla="val 25000" name="adj"/>
            </a:avLst>
          </a:prstGeom>
          <a:solidFill>
            <a:srgbClr val="A4C2F4"/>
          </a:solidFill>
          <a:ln cap="flat" cmpd="sng" w="76200">
            <a:solidFill>
              <a:srgbClr val="B7B7B7"/>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s-419" sz="1100">
                <a:latin typeface="Calibri"/>
                <a:ea typeface="Calibri"/>
                <a:cs typeface="Calibri"/>
                <a:sym typeface="Calibri"/>
              </a:rPr>
              <a:t>Technical Indicators</a:t>
            </a:r>
            <a:endParaRPr sz="1100">
              <a:latin typeface="Calibri"/>
              <a:ea typeface="Calibri"/>
              <a:cs typeface="Calibri"/>
              <a:sym typeface="Calibri"/>
            </a:endParaRPr>
          </a:p>
        </p:txBody>
      </p:sp>
      <p:sp>
        <p:nvSpPr>
          <p:cNvPr id="479" name="Google Shape;479;p33"/>
          <p:cNvSpPr txBox="1"/>
          <p:nvPr/>
        </p:nvSpPr>
        <p:spPr>
          <a:xfrm>
            <a:off x="4598950" y="1350364"/>
            <a:ext cx="10881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419" sz="1100">
                <a:solidFill>
                  <a:srgbClr val="000000"/>
                </a:solidFill>
                <a:latin typeface="Calibri"/>
                <a:ea typeface="Calibri"/>
                <a:cs typeface="Calibri"/>
                <a:sym typeface="Calibri"/>
              </a:rPr>
              <a:t>Fairness</a:t>
            </a:r>
            <a:endParaRPr/>
          </a:p>
        </p:txBody>
      </p:sp>
      <p:sp>
        <p:nvSpPr>
          <p:cNvPr id="480" name="Google Shape;480;p33"/>
          <p:cNvSpPr txBox="1"/>
          <p:nvPr/>
        </p:nvSpPr>
        <p:spPr>
          <a:xfrm>
            <a:off x="4598950" y="2322614"/>
            <a:ext cx="11079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419" sz="1100">
                <a:solidFill>
                  <a:srgbClr val="000000"/>
                </a:solidFill>
                <a:latin typeface="Calibri"/>
                <a:ea typeface="Calibri"/>
                <a:cs typeface="Calibri"/>
                <a:sym typeface="Calibri"/>
              </a:rPr>
              <a:t>Bias &amp; Intersectionality</a:t>
            </a:r>
            <a:endParaRPr sz="1100">
              <a:solidFill>
                <a:srgbClr val="000000"/>
              </a:solidFill>
              <a:latin typeface="Calibri"/>
              <a:ea typeface="Calibri"/>
              <a:cs typeface="Calibri"/>
              <a:sym typeface="Calibri"/>
            </a:endParaRPr>
          </a:p>
        </p:txBody>
      </p:sp>
      <p:pic>
        <p:nvPicPr>
          <p:cNvPr id="481" name="Google Shape;481;p33"/>
          <p:cNvPicPr preferRelativeResize="0"/>
          <p:nvPr/>
        </p:nvPicPr>
        <p:blipFill rotWithShape="1">
          <a:blip r:embed="rId11">
            <a:alphaModFix/>
          </a:blip>
          <a:srcRect b="18220" l="0" r="0" t="0"/>
          <a:stretch/>
        </p:blipFill>
        <p:spPr>
          <a:xfrm>
            <a:off x="8103663" y="879589"/>
            <a:ext cx="949060" cy="552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34"/>
          <p:cNvSpPr txBox="1"/>
          <p:nvPr>
            <p:ph type="ctrTitle"/>
          </p:nvPr>
        </p:nvSpPr>
        <p:spPr>
          <a:xfrm>
            <a:off x="1863751" y="1727125"/>
            <a:ext cx="5416500" cy="10095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rgbClr val="173A74"/>
              </a:buClr>
              <a:buSzPts val="5400"/>
              <a:buFont typeface="Arial"/>
              <a:buNone/>
            </a:pPr>
            <a:r>
              <a:rPr lang="es-419" sz="3000"/>
              <a:t>Thank you for your attention!</a:t>
            </a:r>
            <a:endParaRPr sz="3000"/>
          </a:p>
        </p:txBody>
      </p:sp>
      <p:sp>
        <p:nvSpPr>
          <p:cNvPr id="487" name="Google Shape;487;p34"/>
          <p:cNvSpPr txBox="1"/>
          <p:nvPr/>
        </p:nvSpPr>
        <p:spPr>
          <a:xfrm>
            <a:off x="4286267" y="4095158"/>
            <a:ext cx="4828500" cy="3693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900"/>
              <a:buFont typeface="Arial"/>
              <a:buNone/>
            </a:pPr>
            <a:r>
              <a:rPr b="1" i="0" lang="es-419" sz="900" u="none" cap="none" strike="noStrike">
                <a:solidFill>
                  <a:srgbClr val="1C3076"/>
                </a:solidFill>
                <a:latin typeface="Arial"/>
                <a:ea typeface="Arial"/>
                <a:cs typeface="Arial"/>
                <a:sym typeface="Arial"/>
              </a:rPr>
              <a:t>©</a:t>
            </a:r>
            <a:r>
              <a:rPr b="1" i="0" lang="es-419" sz="600" u="none" cap="none" strike="noStrike">
                <a:solidFill>
                  <a:srgbClr val="1C3076"/>
                </a:solidFill>
                <a:latin typeface="Arial"/>
                <a:ea typeface="Arial"/>
                <a:cs typeface="Arial"/>
                <a:sym typeface="Arial"/>
              </a:rPr>
              <a:t> 2025  Barcelona Supercomputing Center - Centro Nacional de Supercomputación. Author: (XXXX). </a:t>
            </a:r>
            <a:endParaRPr b="1" i="0" sz="600" u="none" cap="none" strike="noStrike">
              <a:solidFill>
                <a:srgbClr val="1C3076"/>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600"/>
              <a:buFont typeface="Arial"/>
              <a:buNone/>
            </a:pPr>
            <a:r>
              <a:rPr b="1" i="0" lang="es-419" sz="600" u="none" cap="none" strike="noStrike">
                <a:solidFill>
                  <a:srgbClr val="1C3076"/>
                </a:solidFill>
                <a:latin typeface="Arial"/>
                <a:ea typeface="Arial"/>
                <a:cs typeface="Arial"/>
                <a:sym typeface="Arial"/>
              </a:rPr>
              <a:t>Material licensed under</a:t>
            </a:r>
            <a:r>
              <a:rPr b="1" i="0" lang="es-419" sz="600" u="none" cap="none" strike="noStrike">
                <a:solidFill>
                  <a:srgbClr val="1C3076"/>
                </a:solidFill>
                <a:uFill>
                  <a:noFill/>
                </a:uFill>
                <a:latin typeface="Arial"/>
                <a:ea typeface="Arial"/>
                <a:cs typeface="Arial"/>
                <a:sym typeface="Arial"/>
                <a:hlinkClick r:id="rId3">
                  <a:extLst>
                    <a:ext uri="{A12FA001-AC4F-418D-AE19-62706E023703}">
                      <ahyp:hlinkClr val="tx"/>
                    </a:ext>
                  </a:extLst>
                </a:hlinkClick>
              </a:rPr>
              <a:t> </a:t>
            </a:r>
            <a:r>
              <a:rPr b="1" i="0" lang="es-419" sz="600" u="sng" cap="none" strike="noStrike">
                <a:solidFill>
                  <a:srgbClr val="1C3076"/>
                </a:solidFill>
                <a:latin typeface="Arial"/>
                <a:ea typeface="Arial"/>
                <a:cs typeface="Arial"/>
                <a:sym typeface="Arial"/>
                <a:hlinkClick r:id="rId4">
                  <a:extLst>
                    <a:ext uri="{A12FA001-AC4F-418D-AE19-62706E023703}">
                      <ahyp:hlinkClr val="tx"/>
                    </a:ext>
                  </a:extLst>
                </a:hlinkClick>
              </a:rPr>
              <a:t>CC BY-NC-4.0</a:t>
            </a:r>
            <a:r>
              <a:rPr b="1" i="0" lang="es-419" sz="600" u="none" cap="none" strike="noStrike">
                <a:solidFill>
                  <a:srgbClr val="1C3076"/>
                </a:solidFill>
                <a:latin typeface="Arial"/>
                <a:ea typeface="Arial"/>
                <a:cs typeface="Arial"/>
                <a:sym typeface="Arial"/>
              </a:rPr>
              <a:t>.</a:t>
            </a:r>
            <a:endParaRPr b="0" i="0" sz="800" u="none" cap="none" strike="noStrike">
              <a:solidFill>
                <a:srgbClr val="1C3076"/>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8"/>
          <p:cNvSpPr txBox="1"/>
          <p:nvPr>
            <p:ph type="title"/>
          </p:nvPr>
        </p:nvSpPr>
        <p:spPr>
          <a:xfrm>
            <a:off x="0" y="300050"/>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Metrics are important, but...</a:t>
            </a:r>
            <a:endParaRPr/>
          </a:p>
        </p:txBody>
      </p:sp>
      <p:sp>
        <p:nvSpPr>
          <p:cNvPr id="106" name="Google Shape;106;p18"/>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107" name="Google Shape;107;p18"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108" name="Google Shape;108;p18"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109" name="Google Shape;109;p18"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110" name="Google Shape;110;p18"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111" name="Google Shape;111;p18"/>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112" name="Google Shape;112;p18"/>
          <p:cNvSpPr txBox="1"/>
          <p:nvPr/>
        </p:nvSpPr>
        <p:spPr>
          <a:xfrm>
            <a:off x="117900" y="1204550"/>
            <a:ext cx="8908200" cy="26445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b="1" lang="es-419" sz="1800">
                <a:solidFill>
                  <a:schemeClr val="dk1"/>
                </a:solidFill>
              </a:rPr>
              <a:t>Do we know how to </a:t>
            </a:r>
            <a:r>
              <a:rPr b="1" lang="es-419" sz="1800">
                <a:solidFill>
                  <a:schemeClr val="dk1"/>
                </a:solidFill>
              </a:rPr>
              <a:t>use</a:t>
            </a:r>
            <a:r>
              <a:rPr b="1" lang="es-419" sz="1800">
                <a:solidFill>
                  <a:schemeClr val="dk1"/>
                </a:solidFill>
              </a:rPr>
              <a:t> them to interpret correctly?</a:t>
            </a:r>
            <a:endParaRPr b="1" sz="1800">
              <a:solidFill>
                <a:schemeClr val="dk1"/>
              </a:solidFill>
            </a:endParaRPr>
          </a:p>
          <a:p>
            <a:pPr indent="0" lvl="0" marL="457200" rtl="0" algn="l">
              <a:spcBef>
                <a:spcPts val="0"/>
              </a:spcBef>
              <a:spcAft>
                <a:spcPts val="0"/>
              </a:spcAft>
              <a:buNone/>
            </a:pPr>
            <a:r>
              <a:t/>
            </a:r>
            <a:endParaRPr b="1" sz="1800">
              <a:solidFill>
                <a:schemeClr val="dk1"/>
              </a:solidFill>
            </a:endParaRPr>
          </a:p>
          <a:p>
            <a:pPr indent="-342900" lvl="0" marL="457200" rtl="0" algn="l">
              <a:spcBef>
                <a:spcPts val="0"/>
              </a:spcBef>
              <a:spcAft>
                <a:spcPts val="0"/>
              </a:spcAft>
              <a:buClr>
                <a:schemeClr val="dk1"/>
              </a:buClr>
              <a:buSzPts val="1800"/>
              <a:buChar char="●"/>
            </a:pPr>
            <a:r>
              <a:rPr b="1" lang="es-419" sz="1800">
                <a:solidFill>
                  <a:schemeClr val="dk1"/>
                </a:solidFill>
              </a:rPr>
              <a:t>Do we know how to use them to choose the right model?</a:t>
            </a:r>
            <a:endParaRPr b="1" sz="1800">
              <a:solidFill>
                <a:schemeClr val="dk1"/>
              </a:solidFill>
            </a:endParaRPr>
          </a:p>
          <a:p>
            <a:pPr indent="0" lvl="0" marL="457200" rtl="0" algn="l">
              <a:spcBef>
                <a:spcPts val="0"/>
              </a:spcBef>
              <a:spcAft>
                <a:spcPts val="0"/>
              </a:spcAft>
              <a:buNone/>
            </a:pPr>
            <a:r>
              <a:t/>
            </a:r>
            <a:endParaRPr b="1" sz="1800">
              <a:solidFill>
                <a:schemeClr val="dk1"/>
              </a:solidFill>
            </a:endParaRPr>
          </a:p>
          <a:p>
            <a:pPr indent="-342900" lvl="0" marL="457200" rtl="0" algn="l">
              <a:spcBef>
                <a:spcPts val="0"/>
              </a:spcBef>
              <a:spcAft>
                <a:spcPts val="0"/>
              </a:spcAft>
              <a:buClr>
                <a:schemeClr val="dk1"/>
              </a:buClr>
              <a:buSzPts val="1800"/>
              <a:buChar char="●"/>
            </a:pPr>
            <a:r>
              <a:rPr b="1" lang="es-419" sz="1800">
                <a:solidFill>
                  <a:schemeClr val="dk1"/>
                </a:solidFill>
              </a:rPr>
              <a:t>Do they guarantee our models will work in other contexts?</a:t>
            </a:r>
            <a:endParaRPr b="1" sz="1800">
              <a:solidFill>
                <a:schemeClr val="dk1"/>
              </a:solidFill>
            </a:endParaRPr>
          </a:p>
          <a:p>
            <a:pPr indent="0" lvl="0" marL="457200" rtl="0" algn="l">
              <a:spcBef>
                <a:spcPts val="0"/>
              </a:spcBef>
              <a:spcAft>
                <a:spcPts val="0"/>
              </a:spcAft>
              <a:buNone/>
            </a:pPr>
            <a:r>
              <a:t/>
            </a:r>
            <a:endParaRPr b="1" sz="18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9"/>
          <p:cNvSpPr txBox="1"/>
          <p:nvPr>
            <p:ph type="title"/>
          </p:nvPr>
        </p:nvSpPr>
        <p:spPr>
          <a:xfrm>
            <a:off x="0" y="311225"/>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Do we know how to apply them to interpret correctly?</a:t>
            </a:r>
            <a:endParaRPr/>
          </a:p>
        </p:txBody>
      </p:sp>
      <p:sp>
        <p:nvSpPr>
          <p:cNvPr id="118" name="Google Shape;118;p19"/>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119" name="Google Shape;119;p19"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120" name="Google Shape;120;p19"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121" name="Google Shape;121;p19"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122" name="Google Shape;122;p19"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graphicFrame>
        <p:nvGraphicFramePr>
          <p:cNvPr id="123" name="Google Shape;123;p19"/>
          <p:cNvGraphicFramePr/>
          <p:nvPr/>
        </p:nvGraphicFramePr>
        <p:xfrm>
          <a:off x="163435" y="1576931"/>
          <a:ext cx="3000000" cy="3000000"/>
        </p:xfrm>
        <a:graphic>
          <a:graphicData uri="http://schemas.openxmlformats.org/drawingml/2006/table">
            <a:tbl>
              <a:tblPr bandRow="1" firstRow="1">
                <a:noFill/>
                <a:tableStyleId>{6800121C-88D4-4B98-B338-21F20856D190}</a:tableStyleId>
              </a:tblPr>
              <a:tblGrid>
                <a:gridCol w="611700"/>
                <a:gridCol w="1189025"/>
                <a:gridCol w="1379200"/>
              </a:tblGrid>
              <a:tr h="362675">
                <a:tc>
                  <a:txBody>
                    <a:bodyPr/>
                    <a:lstStyle/>
                    <a:p>
                      <a:pPr indent="0" lvl="0" marL="0" marR="0" rtl="0" algn="ctr">
                        <a:lnSpc>
                          <a:spcPct val="100000"/>
                        </a:lnSpc>
                        <a:spcBef>
                          <a:spcPts val="0"/>
                        </a:spcBef>
                        <a:spcAft>
                          <a:spcPts val="0"/>
                        </a:spcAft>
                        <a:buClr>
                          <a:srgbClr val="000000"/>
                        </a:buClr>
                        <a:buSzPts val="1100"/>
                        <a:buFont typeface="Arial"/>
                        <a:buNone/>
                      </a:pPr>
                      <a:r>
                        <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0" lang="es-419" sz="1100">
                          <a:latin typeface="Arial"/>
                          <a:ea typeface="Arial"/>
                          <a:cs typeface="Arial"/>
                          <a:sym typeface="Arial"/>
                        </a:rPr>
                        <a:t>POSITIVE</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chemeClr val="lt1"/>
                        </a:buClr>
                        <a:buSzPts val="1100"/>
                        <a:buFont typeface="Arial"/>
                        <a:buNone/>
                      </a:pPr>
                      <a:r>
                        <a:rPr b="0" lang="es-419" sz="1100">
                          <a:latin typeface="Arial"/>
                          <a:ea typeface="Arial"/>
                          <a:cs typeface="Arial"/>
                          <a:sym typeface="Arial"/>
                        </a:rPr>
                        <a:t>NEGATIVE</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r>
              <a:tr h="360125">
                <a:tc>
                  <a:txBody>
                    <a:bodyPr/>
                    <a:lstStyle/>
                    <a:p>
                      <a:pPr indent="0" lvl="0" marL="0" marR="0" rtl="0" algn="ctr">
                        <a:lnSpc>
                          <a:spcPct val="100000"/>
                        </a:lnSpc>
                        <a:spcBef>
                          <a:spcPts val="0"/>
                        </a:spcBef>
                        <a:spcAft>
                          <a:spcPts val="0"/>
                        </a:spcAft>
                        <a:buClr>
                          <a:srgbClr val="000000"/>
                        </a:buClr>
                        <a:buSzPts val="1100"/>
                        <a:buFont typeface="Arial"/>
                        <a:buNone/>
                      </a:pPr>
                      <a:r>
                        <a:rPr lang="es-419" sz="1100">
                          <a:solidFill>
                            <a:schemeClr val="lt1"/>
                          </a:solidFill>
                          <a:latin typeface="Arial"/>
                          <a:ea typeface="Arial"/>
                          <a:cs typeface="Arial"/>
                          <a:sym typeface="Arial"/>
                        </a:rPr>
                        <a:t>TRUE</a:t>
                      </a:r>
                      <a:endParaRPr sz="1100" u="none" cap="none" strike="noStrike">
                        <a:solidFill>
                          <a:schemeClr val="lt1"/>
                        </a:solidFil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chemeClr val="dk1"/>
                        </a:buClr>
                        <a:buSzPts val="800"/>
                        <a:buFont typeface="Arial"/>
                        <a:buNone/>
                      </a:pPr>
                      <a:r>
                        <a:rPr lang="es-419" sz="1100">
                          <a:latin typeface="Arial"/>
                          <a:ea typeface="Arial"/>
                          <a:cs typeface="Arial"/>
                          <a:sym typeface="Arial"/>
                        </a:rPr>
                        <a:t>180</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s-419" sz="1100">
                          <a:latin typeface="Arial"/>
                          <a:ea typeface="Arial"/>
                          <a:cs typeface="Arial"/>
                          <a:sym typeface="Arial"/>
                        </a:rPr>
                        <a:t>700</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0125">
                <a:tc>
                  <a:txBody>
                    <a:bodyPr/>
                    <a:lstStyle/>
                    <a:p>
                      <a:pPr indent="0" lvl="0" marL="0" marR="0" rtl="0" algn="ctr">
                        <a:lnSpc>
                          <a:spcPct val="100000"/>
                        </a:lnSpc>
                        <a:spcBef>
                          <a:spcPts val="0"/>
                        </a:spcBef>
                        <a:spcAft>
                          <a:spcPts val="0"/>
                        </a:spcAft>
                        <a:buClr>
                          <a:srgbClr val="000000"/>
                        </a:buClr>
                        <a:buSzPts val="1100"/>
                        <a:buFont typeface="Arial"/>
                        <a:buNone/>
                      </a:pPr>
                      <a:r>
                        <a:rPr lang="es-419" sz="1100">
                          <a:solidFill>
                            <a:schemeClr val="lt1"/>
                          </a:solidFill>
                          <a:latin typeface="Arial"/>
                          <a:ea typeface="Arial"/>
                          <a:cs typeface="Arial"/>
                          <a:sym typeface="Arial"/>
                        </a:rPr>
                        <a:t>FALSE</a:t>
                      </a:r>
                      <a:endParaRPr sz="1100" u="none" cap="none" strike="noStrike">
                        <a:solidFill>
                          <a:schemeClr val="lt1"/>
                        </a:solidFil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chemeClr val="dk1"/>
                        </a:buClr>
                        <a:buSzPts val="800"/>
                        <a:buFont typeface="Arial"/>
                        <a:buNone/>
                      </a:pPr>
                      <a:r>
                        <a:rPr lang="es-419" sz="1100">
                          <a:latin typeface="Arial"/>
                          <a:ea typeface="Arial"/>
                          <a:cs typeface="Arial"/>
                          <a:sym typeface="Arial"/>
                        </a:rPr>
                        <a:t>100</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s-419" sz="1100">
                          <a:latin typeface="Arial"/>
                          <a:ea typeface="Arial"/>
                          <a:cs typeface="Arial"/>
                          <a:sym typeface="Arial"/>
                        </a:rPr>
                        <a:t>20</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24" name="Google Shape;124;p19"/>
          <p:cNvSpPr txBox="1"/>
          <p:nvPr/>
        </p:nvSpPr>
        <p:spPr>
          <a:xfrm>
            <a:off x="663342" y="1049350"/>
            <a:ext cx="2180100" cy="415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419" sz="1500">
                <a:solidFill>
                  <a:schemeClr val="dk1"/>
                </a:solidFill>
              </a:rPr>
              <a:t>MALE (n=1000)</a:t>
            </a:r>
            <a:endParaRPr b="1" sz="1500">
              <a:solidFill>
                <a:schemeClr val="dk1"/>
              </a:solidFill>
            </a:endParaRPr>
          </a:p>
        </p:txBody>
      </p:sp>
      <p:sp>
        <p:nvSpPr>
          <p:cNvPr id="125" name="Google Shape;125;p19"/>
          <p:cNvSpPr txBox="1"/>
          <p:nvPr/>
        </p:nvSpPr>
        <p:spPr>
          <a:xfrm>
            <a:off x="4031472" y="1015275"/>
            <a:ext cx="2180100" cy="415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419" sz="1500">
                <a:solidFill>
                  <a:schemeClr val="dk1"/>
                </a:solidFill>
              </a:rPr>
              <a:t>FEMALE (n=1000)</a:t>
            </a:r>
            <a:endParaRPr b="1" sz="1500">
              <a:solidFill>
                <a:schemeClr val="dk1"/>
              </a:solidFill>
            </a:endParaRPr>
          </a:p>
        </p:txBody>
      </p:sp>
      <p:sp>
        <p:nvSpPr>
          <p:cNvPr id="126" name="Google Shape;126;p19"/>
          <p:cNvSpPr/>
          <p:nvPr/>
        </p:nvSpPr>
        <p:spPr>
          <a:xfrm>
            <a:off x="163405" y="3083325"/>
            <a:ext cx="3180000" cy="1188600"/>
          </a:xfrm>
          <a:prstGeom prst="roundRect">
            <a:avLst>
              <a:gd fmla="val 16667" name="adj"/>
            </a:avLst>
          </a:prstGeom>
          <a:solidFill>
            <a:schemeClr val="lt2"/>
          </a:solidFill>
          <a:ln cap="flat" cmpd="sng" w="28575">
            <a:solidFill>
              <a:srgbClr val="1C307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7" name="Google Shape;127;p19"/>
          <p:cNvSpPr txBox="1"/>
          <p:nvPr/>
        </p:nvSpPr>
        <p:spPr>
          <a:xfrm>
            <a:off x="263180" y="3073600"/>
            <a:ext cx="2972100" cy="118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419" sz="1100">
                <a:solidFill>
                  <a:srgbClr val="1C3076"/>
                </a:solidFill>
              </a:rPr>
              <a:t>Classic Metrics</a:t>
            </a:r>
            <a:endParaRPr b="1" sz="1100">
              <a:solidFill>
                <a:srgbClr val="1C3076"/>
              </a:solidFill>
            </a:endParaRPr>
          </a:p>
          <a:p>
            <a:pPr indent="0" lvl="0" marL="0" rtl="0" algn="l">
              <a:spcBef>
                <a:spcPts val="0"/>
              </a:spcBef>
              <a:spcAft>
                <a:spcPts val="0"/>
              </a:spcAft>
              <a:buNone/>
            </a:pPr>
            <a:r>
              <a:t/>
            </a:r>
            <a:endParaRPr b="1" sz="700">
              <a:solidFill>
                <a:schemeClr val="dk1"/>
              </a:solidFill>
            </a:endParaRPr>
          </a:p>
          <a:p>
            <a:pPr indent="0" lvl="0" marL="0" rtl="0" algn="l">
              <a:lnSpc>
                <a:spcPct val="150000"/>
              </a:lnSpc>
              <a:spcBef>
                <a:spcPts val="0"/>
              </a:spcBef>
              <a:spcAft>
                <a:spcPts val="0"/>
              </a:spcAft>
              <a:buNone/>
            </a:pPr>
            <a:r>
              <a:rPr b="1" lang="es-419" sz="900">
                <a:solidFill>
                  <a:schemeClr val="dk1"/>
                </a:solidFill>
              </a:rPr>
              <a:t>Sensitivity (TPR): </a:t>
            </a:r>
            <a:r>
              <a:rPr lang="es-419" sz="900">
                <a:solidFill>
                  <a:schemeClr val="dk1"/>
                </a:solidFill>
              </a:rPr>
              <a:t>180/200 = 90.0%</a:t>
            </a:r>
            <a:endParaRPr sz="900">
              <a:solidFill>
                <a:schemeClr val="dk1"/>
              </a:solidFill>
            </a:endParaRPr>
          </a:p>
          <a:p>
            <a:pPr indent="0" lvl="0" marL="0" rtl="0" algn="l">
              <a:lnSpc>
                <a:spcPct val="150000"/>
              </a:lnSpc>
              <a:spcBef>
                <a:spcPts val="0"/>
              </a:spcBef>
              <a:spcAft>
                <a:spcPts val="0"/>
              </a:spcAft>
              <a:buNone/>
            </a:pPr>
            <a:r>
              <a:rPr b="1" lang="es-419" sz="900">
                <a:solidFill>
                  <a:schemeClr val="dk1"/>
                </a:solidFill>
              </a:rPr>
              <a:t>Specificity (TNR): </a:t>
            </a:r>
            <a:r>
              <a:rPr lang="es-419" sz="900">
                <a:solidFill>
                  <a:schemeClr val="dk1"/>
                </a:solidFill>
              </a:rPr>
              <a:t>700/800 = 87.5%</a:t>
            </a:r>
            <a:endParaRPr sz="900">
              <a:solidFill>
                <a:schemeClr val="dk1"/>
              </a:solidFill>
            </a:endParaRPr>
          </a:p>
          <a:p>
            <a:pPr indent="0" lvl="0" marL="0" rtl="0" algn="l">
              <a:lnSpc>
                <a:spcPct val="150000"/>
              </a:lnSpc>
              <a:spcBef>
                <a:spcPts val="0"/>
              </a:spcBef>
              <a:spcAft>
                <a:spcPts val="0"/>
              </a:spcAft>
              <a:buNone/>
            </a:pPr>
            <a:r>
              <a:rPr b="1" lang="es-419" sz="900">
                <a:solidFill>
                  <a:schemeClr val="dk1"/>
                </a:solidFill>
              </a:rPr>
              <a:t>Accuracy: </a:t>
            </a:r>
            <a:r>
              <a:rPr lang="es-419" sz="900">
                <a:solidFill>
                  <a:schemeClr val="dk1"/>
                </a:solidFill>
              </a:rPr>
              <a:t>(180+100)</a:t>
            </a:r>
            <a:r>
              <a:rPr lang="es-419" sz="900">
                <a:solidFill>
                  <a:schemeClr val="dk1"/>
                </a:solidFill>
              </a:rPr>
              <a:t>/1000 = 88.0%</a:t>
            </a:r>
            <a:endParaRPr sz="900">
              <a:solidFill>
                <a:schemeClr val="dk1"/>
              </a:solidFill>
            </a:endParaRPr>
          </a:p>
          <a:p>
            <a:pPr indent="0" lvl="0" marL="0" rtl="0" algn="l">
              <a:lnSpc>
                <a:spcPct val="150000"/>
              </a:lnSpc>
              <a:spcBef>
                <a:spcPts val="0"/>
              </a:spcBef>
              <a:spcAft>
                <a:spcPts val="0"/>
              </a:spcAft>
              <a:buNone/>
            </a:pPr>
            <a:r>
              <a:rPr b="1" lang="es-419" sz="900">
                <a:solidFill>
                  <a:schemeClr val="dk1"/>
                </a:solidFill>
              </a:rPr>
              <a:t>False</a:t>
            </a:r>
            <a:r>
              <a:rPr b="1" lang="es-419" sz="900">
                <a:solidFill>
                  <a:schemeClr val="dk1"/>
                </a:solidFill>
              </a:rPr>
              <a:t> </a:t>
            </a:r>
            <a:r>
              <a:rPr b="1" lang="es-419" sz="900">
                <a:solidFill>
                  <a:schemeClr val="dk1"/>
                </a:solidFill>
              </a:rPr>
              <a:t>Positive Rate: </a:t>
            </a:r>
            <a:r>
              <a:rPr lang="es-419" sz="900">
                <a:solidFill>
                  <a:schemeClr val="dk1"/>
                </a:solidFill>
              </a:rPr>
              <a:t>100/800</a:t>
            </a:r>
            <a:r>
              <a:rPr lang="es-419" sz="900">
                <a:solidFill>
                  <a:schemeClr val="dk1"/>
                </a:solidFill>
              </a:rPr>
              <a:t>= 12.5%</a:t>
            </a:r>
            <a:endParaRPr sz="900">
              <a:solidFill>
                <a:schemeClr val="dk1"/>
              </a:solidFill>
            </a:endParaRPr>
          </a:p>
        </p:txBody>
      </p:sp>
      <p:graphicFrame>
        <p:nvGraphicFramePr>
          <p:cNvPr id="128" name="Google Shape;128;p19"/>
          <p:cNvGraphicFramePr/>
          <p:nvPr/>
        </p:nvGraphicFramePr>
        <p:xfrm>
          <a:off x="3531552" y="1584582"/>
          <a:ext cx="3000000" cy="3000000"/>
        </p:xfrm>
        <a:graphic>
          <a:graphicData uri="http://schemas.openxmlformats.org/drawingml/2006/table">
            <a:tbl>
              <a:tblPr bandRow="1" firstRow="1">
                <a:noFill/>
                <a:tableStyleId>{6800121C-88D4-4B98-B338-21F20856D190}</a:tableStyleId>
              </a:tblPr>
              <a:tblGrid>
                <a:gridCol w="611700"/>
                <a:gridCol w="1189025"/>
                <a:gridCol w="1379200"/>
              </a:tblGrid>
              <a:tr h="362675">
                <a:tc>
                  <a:txBody>
                    <a:bodyPr/>
                    <a:lstStyle/>
                    <a:p>
                      <a:pPr indent="0" lvl="0" marL="0" marR="0" rtl="0" algn="ctr">
                        <a:lnSpc>
                          <a:spcPct val="100000"/>
                        </a:lnSpc>
                        <a:spcBef>
                          <a:spcPts val="0"/>
                        </a:spcBef>
                        <a:spcAft>
                          <a:spcPts val="0"/>
                        </a:spcAft>
                        <a:buClr>
                          <a:srgbClr val="000000"/>
                        </a:buClr>
                        <a:buSzPts val="1100"/>
                        <a:buFont typeface="Arial"/>
                        <a:buNone/>
                      </a:pPr>
                      <a:r>
                        <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0" lang="es-419" sz="1100">
                          <a:latin typeface="Arial"/>
                          <a:ea typeface="Arial"/>
                          <a:cs typeface="Arial"/>
                          <a:sym typeface="Arial"/>
                        </a:rPr>
                        <a:t>POSITIVE</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chemeClr val="lt1"/>
                        </a:buClr>
                        <a:buSzPts val="1100"/>
                        <a:buFont typeface="Arial"/>
                        <a:buNone/>
                      </a:pPr>
                      <a:r>
                        <a:rPr b="0" lang="es-419" sz="1100">
                          <a:latin typeface="Arial"/>
                          <a:ea typeface="Arial"/>
                          <a:cs typeface="Arial"/>
                          <a:sym typeface="Arial"/>
                        </a:rPr>
                        <a:t>NEGATIVE</a:t>
                      </a:r>
                      <a:endParaRPr b="0" sz="1100" u="none" cap="none" strike="noStrike">
                        <a:solidFill>
                          <a:schemeClr val="lt1"/>
                        </a:solidFill>
                        <a:latin typeface="Arial"/>
                        <a:ea typeface="Arial"/>
                        <a:cs typeface="Arial"/>
                        <a:sym typeface="Arial"/>
                      </a:endParaRPr>
                    </a:p>
                  </a:txBody>
                  <a:tcPr marT="81900" marB="81900" marR="132275" marL="77600"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1C3076"/>
                    </a:solidFill>
                  </a:tcPr>
                </a:tc>
              </a:tr>
              <a:tr h="360125">
                <a:tc>
                  <a:txBody>
                    <a:bodyPr/>
                    <a:lstStyle/>
                    <a:p>
                      <a:pPr indent="0" lvl="0" marL="0" marR="0" rtl="0" algn="ctr">
                        <a:lnSpc>
                          <a:spcPct val="100000"/>
                        </a:lnSpc>
                        <a:spcBef>
                          <a:spcPts val="0"/>
                        </a:spcBef>
                        <a:spcAft>
                          <a:spcPts val="0"/>
                        </a:spcAft>
                        <a:buClr>
                          <a:srgbClr val="000000"/>
                        </a:buClr>
                        <a:buSzPts val="1100"/>
                        <a:buFont typeface="Arial"/>
                        <a:buNone/>
                      </a:pPr>
                      <a:r>
                        <a:rPr lang="es-419" sz="1100">
                          <a:solidFill>
                            <a:schemeClr val="lt1"/>
                          </a:solidFill>
                          <a:latin typeface="Arial"/>
                          <a:ea typeface="Arial"/>
                          <a:cs typeface="Arial"/>
                          <a:sym typeface="Arial"/>
                        </a:rPr>
                        <a:t>TRUE</a:t>
                      </a:r>
                      <a:endParaRPr sz="1100" u="none" cap="none" strike="noStrike">
                        <a:solidFill>
                          <a:schemeClr val="lt1"/>
                        </a:solidFil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chemeClr val="dk1"/>
                        </a:buClr>
                        <a:buSzPts val="800"/>
                        <a:buFont typeface="Arial"/>
                        <a:buNone/>
                      </a:pPr>
                      <a:r>
                        <a:rPr lang="es-419" sz="1100">
                          <a:latin typeface="Arial"/>
                          <a:ea typeface="Arial"/>
                          <a:cs typeface="Arial"/>
                          <a:sym typeface="Arial"/>
                        </a:rPr>
                        <a:t>180</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s-419" sz="1100">
                          <a:latin typeface="Arial"/>
                          <a:ea typeface="Arial"/>
                          <a:cs typeface="Arial"/>
                          <a:sym typeface="Arial"/>
                        </a:rPr>
                        <a:t>30</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0125">
                <a:tc>
                  <a:txBody>
                    <a:bodyPr/>
                    <a:lstStyle/>
                    <a:p>
                      <a:pPr indent="0" lvl="0" marL="0" marR="0" rtl="0" algn="ctr">
                        <a:lnSpc>
                          <a:spcPct val="100000"/>
                        </a:lnSpc>
                        <a:spcBef>
                          <a:spcPts val="0"/>
                        </a:spcBef>
                        <a:spcAft>
                          <a:spcPts val="0"/>
                        </a:spcAft>
                        <a:buClr>
                          <a:srgbClr val="000000"/>
                        </a:buClr>
                        <a:buSzPts val="1100"/>
                        <a:buFont typeface="Arial"/>
                        <a:buNone/>
                      </a:pPr>
                      <a:r>
                        <a:rPr lang="es-419" sz="1100">
                          <a:solidFill>
                            <a:schemeClr val="lt1"/>
                          </a:solidFill>
                          <a:latin typeface="Arial"/>
                          <a:ea typeface="Arial"/>
                          <a:cs typeface="Arial"/>
                          <a:sym typeface="Arial"/>
                        </a:rPr>
                        <a:t>FALSE</a:t>
                      </a:r>
                      <a:endParaRPr sz="1100" u="none" cap="none" strike="noStrike">
                        <a:solidFill>
                          <a:schemeClr val="lt1"/>
                        </a:solidFil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1C3076"/>
                    </a:solidFill>
                  </a:tcPr>
                </a:tc>
                <a:tc>
                  <a:txBody>
                    <a:bodyPr/>
                    <a:lstStyle/>
                    <a:p>
                      <a:pPr indent="0" lvl="0" marL="0" marR="0" rtl="0" algn="ctr">
                        <a:lnSpc>
                          <a:spcPct val="100000"/>
                        </a:lnSpc>
                        <a:spcBef>
                          <a:spcPts val="0"/>
                        </a:spcBef>
                        <a:spcAft>
                          <a:spcPts val="0"/>
                        </a:spcAft>
                        <a:buClr>
                          <a:schemeClr val="dk1"/>
                        </a:buClr>
                        <a:buSzPts val="800"/>
                        <a:buFont typeface="Arial"/>
                        <a:buNone/>
                      </a:pPr>
                      <a:r>
                        <a:rPr lang="es-419" sz="1100">
                          <a:latin typeface="Arial"/>
                          <a:ea typeface="Arial"/>
                          <a:cs typeface="Arial"/>
                          <a:sym typeface="Arial"/>
                        </a:rPr>
                        <a:t>770</a:t>
                      </a:r>
                      <a:endParaRPr b="0" i="0" sz="1100" u="none" cap="none" strike="noStrike">
                        <a:solidFill>
                          <a:schemeClr val="dk1"/>
                        </a:solidFill>
                        <a:latin typeface="Arial"/>
                        <a:ea typeface="Arial"/>
                        <a:cs typeface="Arial"/>
                        <a:sym typeface="Arial"/>
                      </a:endParaRPr>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100"/>
                        <a:buFont typeface="Arial"/>
                        <a:buNone/>
                      </a:pPr>
                      <a:r>
                        <a:rPr lang="es-419" sz="1100">
                          <a:latin typeface="Arial"/>
                          <a:ea typeface="Arial"/>
                          <a:cs typeface="Arial"/>
                          <a:sym typeface="Arial"/>
                        </a:rPr>
                        <a:t>20</a:t>
                      </a:r>
                      <a:endParaRPr sz="1100" u="none" cap="none" strike="noStrike"/>
                    </a:p>
                  </a:txBody>
                  <a:tcPr marT="34300" marB="34300" marR="68600" marL="686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129" name="Google Shape;129;p19"/>
          <p:cNvSpPr/>
          <p:nvPr/>
        </p:nvSpPr>
        <p:spPr>
          <a:xfrm>
            <a:off x="3531522" y="3090976"/>
            <a:ext cx="3180000" cy="1188600"/>
          </a:xfrm>
          <a:prstGeom prst="roundRect">
            <a:avLst>
              <a:gd fmla="val 16667" name="adj"/>
            </a:avLst>
          </a:prstGeom>
          <a:solidFill>
            <a:schemeClr val="lt2"/>
          </a:solidFill>
          <a:ln cap="flat" cmpd="sng" w="28575">
            <a:solidFill>
              <a:srgbClr val="1C307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 name="Google Shape;130;p19"/>
          <p:cNvSpPr txBox="1"/>
          <p:nvPr/>
        </p:nvSpPr>
        <p:spPr>
          <a:xfrm>
            <a:off x="3631297" y="3081251"/>
            <a:ext cx="2972100" cy="1188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419" sz="1100">
                <a:solidFill>
                  <a:srgbClr val="1C3076"/>
                </a:solidFill>
              </a:rPr>
              <a:t>Classic Metrics</a:t>
            </a:r>
            <a:endParaRPr b="1" sz="1100">
              <a:solidFill>
                <a:srgbClr val="1C3076"/>
              </a:solidFill>
            </a:endParaRPr>
          </a:p>
          <a:p>
            <a:pPr indent="0" lvl="0" marL="0" rtl="0" algn="l">
              <a:spcBef>
                <a:spcPts val="0"/>
              </a:spcBef>
              <a:spcAft>
                <a:spcPts val="0"/>
              </a:spcAft>
              <a:buNone/>
            </a:pPr>
            <a:r>
              <a:t/>
            </a:r>
            <a:endParaRPr b="1" sz="700">
              <a:solidFill>
                <a:schemeClr val="dk1"/>
              </a:solidFill>
            </a:endParaRPr>
          </a:p>
          <a:p>
            <a:pPr indent="0" lvl="0" marL="0" rtl="0" algn="l">
              <a:lnSpc>
                <a:spcPct val="150000"/>
              </a:lnSpc>
              <a:spcBef>
                <a:spcPts val="0"/>
              </a:spcBef>
              <a:spcAft>
                <a:spcPts val="0"/>
              </a:spcAft>
              <a:buNone/>
            </a:pPr>
            <a:r>
              <a:rPr b="1" lang="es-419" sz="900">
                <a:solidFill>
                  <a:schemeClr val="dk1"/>
                </a:solidFill>
              </a:rPr>
              <a:t>Sensitivity (TPR): </a:t>
            </a:r>
            <a:r>
              <a:rPr lang="es-419" sz="900">
                <a:solidFill>
                  <a:schemeClr val="dk1"/>
                </a:solidFill>
              </a:rPr>
              <a:t>180/200 = 90.0%</a:t>
            </a:r>
            <a:endParaRPr sz="900">
              <a:solidFill>
                <a:schemeClr val="dk1"/>
              </a:solidFill>
            </a:endParaRPr>
          </a:p>
          <a:p>
            <a:pPr indent="0" lvl="0" marL="0" rtl="0" algn="l">
              <a:lnSpc>
                <a:spcPct val="150000"/>
              </a:lnSpc>
              <a:spcBef>
                <a:spcPts val="0"/>
              </a:spcBef>
              <a:spcAft>
                <a:spcPts val="0"/>
              </a:spcAft>
              <a:buNone/>
            </a:pPr>
            <a:r>
              <a:rPr b="1" lang="es-419" sz="900">
                <a:solidFill>
                  <a:schemeClr val="dk1"/>
                </a:solidFill>
              </a:rPr>
              <a:t>Specificity (TNR): </a:t>
            </a:r>
            <a:r>
              <a:rPr lang="es-419" sz="900">
                <a:solidFill>
                  <a:schemeClr val="dk1"/>
                </a:solidFill>
              </a:rPr>
              <a:t>770/800 = 96.2%</a:t>
            </a:r>
            <a:endParaRPr sz="900">
              <a:solidFill>
                <a:schemeClr val="dk1"/>
              </a:solidFill>
            </a:endParaRPr>
          </a:p>
          <a:p>
            <a:pPr indent="0" lvl="0" marL="0" rtl="0" algn="l">
              <a:lnSpc>
                <a:spcPct val="150000"/>
              </a:lnSpc>
              <a:spcBef>
                <a:spcPts val="0"/>
              </a:spcBef>
              <a:spcAft>
                <a:spcPts val="0"/>
              </a:spcAft>
              <a:buNone/>
            </a:pPr>
            <a:r>
              <a:rPr b="1" lang="es-419" sz="900">
                <a:solidFill>
                  <a:schemeClr val="dk1"/>
                </a:solidFill>
              </a:rPr>
              <a:t>Accuracy: </a:t>
            </a:r>
            <a:r>
              <a:rPr lang="es-419" sz="900">
                <a:solidFill>
                  <a:schemeClr val="dk1"/>
                </a:solidFill>
              </a:rPr>
              <a:t>(180+770)</a:t>
            </a:r>
            <a:r>
              <a:rPr lang="es-419" sz="900">
                <a:solidFill>
                  <a:schemeClr val="dk1"/>
                </a:solidFill>
              </a:rPr>
              <a:t>/1000 = 95.00%</a:t>
            </a:r>
            <a:endParaRPr sz="900">
              <a:solidFill>
                <a:schemeClr val="dk1"/>
              </a:solidFill>
            </a:endParaRPr>
          </a:p>
          <a:p>
            <a:pPr indent="0" lvl="0" marL="0" rtl="0" algn="l">
              <a:lnSpc>
                <a:spcPct val="150000"/>
              </a:lnSpc>
              <a:spcBef>
                <a:spcPts val="0"/>
              </a:spcBef>
              <a:spcAft>
                <a:spcPts val="0"/>
              </a:spcAft>
              <a:buNone/>
            </a:pPr>
            <a:r>
              <a:rPr b="1" lang="es-419" sz="900">
                <a:solidFill>
                  <a:schemeClr val="dk1"/>
                </a:solidFill>
              </a:rPr>
              <a:t>False </a:t>
            </a:r>
            <a:r>
              <a:rPr b="1" lang="es-419" sz="900">
                <a:solidFill>
                  <a:schemeClr val="dk1"/>
                </a:solidFill>
              </a:rPr>
              <a:t>Positive Rate: </a:t>
            </a:r>
            <a:r>
              <a:rPr lang="es-419" sz="900">
                <a:solidFill>
                  <a:schemeClr val="dk1"/>
                </a:solidFill>
              </a:rPr>
              <a:t>30/8</a:t>
            </a:r>
            <a:r>
              <a:rPr lang="es-419" sz="900">
                <a:solidFill>
                  <a:schemeClr val="dk1"/>
                </a:solidFill>
              </a:rPr>
              <a:t>00 = 3.75%</a:t>
            </a:r>
            <a:endParaRPr sz="900">
              <a:solidFill>
                <a:schemeClr val="dk1"/>
              </a:solidFill>
            </a:endParaRPr>
          </a:p>
        </p:txBody>
      </p:sp>
      <p:sp>
        <p:nvSpPr>
          <p:cNvPr id="131" name="Google Shape;131;p19"/>
          <p:cNvSpPr txBox="1"/>
          <p:nvPr/>
        </p:nvSpPr>
        <p:spPr>
          <a:xfrm>
            <a:off x="887555" y="2787888"/>
            <a:ext cx="936600" cy="16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419" sz="800">
                <a:solidFill>
                  <a:schemeClr val="dk1"/>
                </a:solidFill>
              </a:rPr>
              <a:t>actual sick:200</a:t>
            </a:r>
            <a:endParaRPr b="1" sz="800">
              <a:solidFill>
                <a:schemeClr val="dk1"/>
              </a:solidFill>
            </a:endParaRPr>
          </a:p>
        </p:txBody>
      </p:sp>
      <p:sp>
        <p:nvSpPr>
          <p:cNvPr id="132" name="Google Shape;132;p19"/>
          <p:cNvSpPr txBox="1"/>
          <p:nvPr/>
        </p:nvSpPr>
        <p:spPr>
          <a:xfrm>
            <a:off x="2081330" y="2787899"/>
            <a:ext cx="1059300" cy="16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419" sz="800">
                <a:solidFill>
                  <a:schemeClr val="dk1"/>
                </a:solidFill>
              </a:rPr>
              <a:t>actual Health:800</a:t>
            </a:r>
            <a:endParaRPr b="1" sz="800">
              <a:solidFill>
                <a:schemeClr val="dk1"/>
              </a:solidFill>
            </a:endParaRPr>
          </a:p>
        </p:txBody>
      </p:sp>
      <p:sp>
        <p:nvSpPr>
          <p:cNvPr id="133" name="Google Shape;133;p19"/>
          <p:cNvSpPr txBox="1"/>
          <p:nvPr/>
        </p:nvSpPr>
        <p:spPr>
          <a:xfrm>
            <a:off x="4281222" y="2790663"/>
            <a:ext cx="936600" cy="16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419" sz="800">
                <a:solidFill>
                  <a:schemeClr val="dk1"/>
                </a:solidFill>
              </a:rPr>
              <a:t>actual sick:200</a:t>
            </a:r>
            <a:endParaRPr b="1" sz="800">
              <a:solidFill>
                <a:schemeClr val="dk1"/>
              </a:solidFill>
            </a:endParaRPr>
          </a:p>
        </p:txBody>
      </p:sp>
      <p:sp>
        <p:nvSpPr>
          <p:cNvPr id="134" name="Google Shape;134;p19"/>
          <p:cNvSpPr txBox="1"/>
          <p:nvPr/>
        </p:nvSpPr>
        <p:spPr>
          <a:xfrm>
            <a:off x="5474997" y="2790674"/>
            <a:ext cx="1059300" cy="16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419" sz="800">
                <a:solidFill>
                  <a:schemeClr val="dk1"/>
                </a:solidFill>
              </a:rPr>
              <a:t>actual Health:800</a:t>
            </a:r>
            <a:endParaRPr b="1" sz="800">
              <a:solidFill>
                <a:schemeClr val="dk1"/>
              </a:solidFill>
            </a:endParaRPr>
          </a:p>
        </p:txBody>
      </p:sp>
      <p:sp>
        <p:nvSpPr>
          <p:cNvPr id="135" name="Google Shape;135;p19"/>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136" name="Google Shape;136;p19"/>
          <p:cNvSpPr txBox="1"/>
          <p:nvPr/>
        </p:nvSpPr>
        <p:spPr>
          <a:xfrm>
            <a:off x="6764736" y="1238482"/>
            <a:ext cx="2328900" cy="31524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rPr b="1" lang="es-419" sz="1100">
                <a:solidFill>
                  <a:schemeClr val="dk1"/>
                </a:solidFill>
              </a:rPr>
              <a:t>Sensitivity (TPR):</a:t>
            </a:r>
            <a:r>
              <a:rPr lang="es-419" sz="1100">
                <a:solidFill>
                  <a:schemeClr val="dk1"/>
                </a:solidFill>
              </a:rPr>
              <a:t> The proportion of actual positive cases that are correctly identified as positive.</a:t>
            </a:r>
            <a:endParaRPr sz="1100">
              <a:solidFill>
                <a:schemeClr val="dk1"/>
              </a:solidFill>
            </a:endParaRPr>
          </a:p>
          <a:p>
            <a:pPr indent="0" lvl="0" marL="0" rtl="0" algn="just">
              <a:lnSpc>
                <a:spcPct val="115000"/>
              </a:lnSpc>
              <a:spcBef>
                <a:spcPts val="1200"/>
              </a:spcBef>
              <a:spcAft>
                <a:spcPts val="0"/>
              </a:spcAft>
              <a:buNone/>
            </a:pPr>
            <a:r>
              <a:rPr b="1" lang="es-419" sz="1100">
                <a:solidFill>
                  <a:schemeClr val="dk1"/>
                </a:solidFill>
              </a:rPr>
              <a:t>Specificity (TNR):</a:t>
            </a:r>
            <a:r>
              <a:rPr lang="es-419" sz="1100">
                <a:solidFill>
                  <a:schemeClr val="dk1"/>
                </a:solidFill>
              </a:rPr>
              <a:t> The proportion of actual negative cases that are correctly identified as negative.</a:t>
            </a:r>
            <a:endParaRPr sz="1100">
              <a:solidFill>
                <a:schemeClr val="dk1"/>
              </a:solidFill>
            </a:endParaRPr>
          </a:p>
          <a:p>
            <a:pPr indent="0" lvl="0" marL="0" rtl="0" algn="just">
              <a:lnSpc>
                <a:spcPct val="115000"/>
              </a:lnSpc>
              <a:spcBef>
                <a:spcPts val="1200"/>
              </a:spcBef>
              <a:spcAft>
                <a:spcPts val="0"/>
              </a:spcAft>
              <a:buNone/>
            </a:pPr>
            <a:r>
              <a:rPr b="1" lang="es-419" sz="1100">
                <a:solidFill>
                  <a:schemeClr val="dk1"/>
                </a:solidFill>
              </a:rPr>
              <a:t>Accuracy:</a:t>
            </a:r>
            <a:r>
              <a:rPr lang="es-419" sz="1100">
                <a:solidFill>
                  <a:schemeClr val="dk1"/>
                </a:solidFill>
              </a:rPr>
              <a:t> The proportion of all cases (both positive and negative) that are correctly classified.</a:t>
            </a:r>
            <a:endParaRPr sz="1100">
              <a:solidFill>
                <a:schemeClr val="dk1"/>
              </a:solidFill>
            </a:endParaRPr>
          </a:p>
          <a:p>
            <a:pPr indent="0" lvl="0" marL="0" rtl="0" algn="just">
              <a:lnSpc>
                <a:spcPct val="115000"/>
              </a:lnSpc>
              <a:spcBef>
                <a:spcPts val="1200"/>
              </a:spcBef>
              <a:spcAft>
                <a:spcPts val="1200"/>
              </a:spcAft>
              <a:buNone/>
            </a:pPr>
            <a:r>
              <a:rPr b="1" lang="es-419" sz="1100">
                <a:solidFill>
                  <a:schemeClr val="dk1"/>
                </a:solidFill>
              </a:rPr>
              <a:t>False Positive Rate:</a:t>
            </a:r>
            <a:r>
              <a:rPr lang="es-419" sz="1100">
                <a:solidFill>
                  <a:schemeClr val="dk1"/>
                </a:solidFill>
              </a:rPr>
              <a:t> The proportion of actual negative cases that are incorrectly identified as positive.</a:t>
            </a:r>
            <a:endParaRPr sz="11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0"/>
          <p:cNvSpPr txBox="1"/>
          <p:nvPr>
            <p:ph type="title"/>
          </p:nvPr>
        </p:nvSpPr>
        <p:spPr>
          <a:xfrm>
            <a:off x="25" y="286200"/>
            <a:ext cx="9144000" cy="600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2100"/>
              <a:buFont typeface="Arial"/>
              <a:buNone/>
            </a:pPr>
            <a:r>
              <a:rPr lang="es-419"/>
              <a:t>Do we know how to apply them to interpret correctly?</a:t>
            </a:r>
            <a:endParaRPr/>
          </a:p>
        </p:txBody>
      </p:sp>
      <p:sp>
        <p:nvSpPr>
          <p:cNvPr id="142" name="Google Shape;142;p20"/>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sp>
        <p:nvSpPr>
          <p:cNvPr id="143" name="Google Shape;143;p20"/>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a:t>
            </a:r>
            <a:r>
              <a:rPr b="0" i="0" lang="es-419" sz="800" u="none" cap="none" strike="noStrike">
                <a:solidFill>
                  <a:srgbClr val="000000"/>
                </a:solidFill>
                <a:latin typeface="Montserrat"/>
                <a:ea typeface="Montserrat"/>
                <a:cs typeface="Montserrat"/>
                <a:sym typeface="Montserrat"/>
              </a:rPr>
              <a:t>th </a:t>
            </a:r>
            <a:r>
              <a:rPr lang="es-419" sz="800">
                <a:latin typeface="Montserrat"/>
                <a:ea typeface="Montserrat"/>
                <a:cs typeface="Montserrat"/>
                <a:sym typeface="Montserrat"/>
              </a:rPr>
              <a:t>October</a:t>
            </a:r>
            <a:r>
              <a:rPr b="0" i="0" lang="es-419" sz="800" u="none" cap="none" strike="noStrike">
                <a:solidFill>
                  <a:srgbClr val="000000"/>
                </a:solidFill>
                <a:latin typeface="Montserrat"/>
                <a:ea typeface="Montserrat"/>
                <a:cs typeface="Montserrat"/>
                <a:sym typeface="Montserrat"/>
              </a:rPr>
              <a:t> 2025)</a:t>
            </a:r>
            <a:endParaRPr b="0" i="0" sz="800" u="none" cap="none" strike="noStrike">
              <a:solidFill>
                <a:srgbClr val="000000"/>
              </a:solidFill>
              <a:latin typeface="Montserrat"/>
              <a:ea typeface="Montserrat"/>
              <a:cs typeface="Montserrat"/>
              <a:sym typeface="Montserrat"/>
            </a:endParaRPr>
          </a:p>
        </p:txBody>
      </p:sp>
      <p:pic>
        <p:nvPicPr>
          <p:cNvPr id="144" name="Google Shape;144;p20"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145" name="Google Shape;145;p20"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146" name="Google Shape;146;p20"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147" name="Google Shape;147;p20"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148" name="Google Shape;148;p20"/>
          <p:cNvSpPr txBox="1"/>
          <p:nvPr/>
        </p:nvSpPr>
        <p:spPr>
          <a:xfrm>
            <a:off x="580500" y="1569725"/>
            <a:ext cx="1234800" cy="5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49" name="Google Shape;149;p20"/>
          <p:cNvSpPr txBox="1"/>
          <p:nvPr/>
        </p:nvSpPr>
        <p:spPr>
          <a:xfrm>
            <a:off x="2048150" y="1108025"/>
            <a:ext cx="4905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419" sz="1800">
                <a:solidFill>
                  <a:srgbClr val="1C3076"/>
                </a:solidFill>
              </a:rPr>
              <a:t>Fairness Metrics Comparison</a:t>
            </a:r>
            <a:endParaRPr b="1" sz="1800">
              <a:solidFill>
                <a:srgbClr val="1C3076"/>
              </a:solidFill>
            </a:endParaRPr>
          </a:p>
        </p:txBody>
      </p:sp>
      <p:sp>
        <p:nvSpPr>
          <p:cNvPr id="150" name="Google Shape;150;p20"/>
          <p:cNvSpPr txBox="1"/>
          <p:nvPr/>
        </p:nvSpPr>
        <p:spPr>
          <a:xfrm>
            <a:off x="204375" y="1578331"/>
            <a:ext cx="3389400" cy="723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s-419" sz="1300">
                <a:solidFill>
                  <a:schemeClr val="dk1"/>
                </a:solidFill>
              </a:rPr>
              <a:t>Disparate Impact (DI = 0.75)</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sz="1100">
                <a:solidFill>
                  <a:schemeClr val="dk1"/>
                </a:solidFill>
              </a:rPr>
              <a:t>Ratio of positive outcome rates across groups.</a:t>
            </a:r>
            <a:endParaRPr sz="1100">
              <a:solidFill>
                <a:schemeClr val="dk1"/>
              </a:solidFill>
            </a:endParaRPr>
          </a:p>
          <a:p>
            <a:pPr indent="0" lvl="0" marL="0" rtl="0" algn="l">
              <a:spcBef>
                <a:spcPts val="1200"/>
              </a:spcBef>
              <a:spcAft>
                <a:spcPts val="0"/>
              </a:spcAft>
              <a:buNone/>
            </a:pPr>
            <a:r>
              <a:t/>
            </a:r>
            <a:endParaRPr sz="1800">
              <a:solidFill>
                <a:schemeClr val="dk2"/>
              </a:solidFill>
            </a:endParaRPr>
          </a:p>
        </p:txBody>
      </p:sp>
      <p:pic>
        <p:nvPicPr>
          <p:cNvPr id="151" name="Google Shape;151;p20"/>
          <p:cNvPicPr preferRelativeResize="0"/>
          <p:nvPr/>
        </p:nvPicPr>
        <p:blipFill>
          <a:blip r:embed="rId9">
            <a:alphaModFix/>
          </a:blip>
          <a:stretch>
            <a:fillRect/>
          </a:stretch>
        </p:blipFill>
        <p:spPr>
          <a:xfrm>
            <a:off x="204375" y="2358900"/>
            <a:ext cx="1281303" cy="723900"/>
          </a:xfrm>
          <a:prstGeom prst="rect">
            <a:avLst/>
          </a:prstGeom>
          <a:noFill/>
          <a:ln>
            <a:noFill/>
          </a:ln>
        </p:spPr>
      </p:pic>
      <p:sp>
        <p:nvSpPr>
          <p:cNvPr id="152" name="Google Shape;152;p20"/>
          <p:cNvSpPr txBox="1"/>
          <p:nvPr/>
        </p:nvSpPr>
        <p:spPr>
          <a:xfrm>
            <a:off x="204375" y="3082800"/>
            <a:ext cx="3389400" cy="73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s-419" sz="1300">
                <a:solidFill>
                  <a:schemeClr val="dk1"/>
                </a:solidFill>
              </a:rPr>
              <a:t>Statistical Parity Difference (SPD = -0.07)</a:t>
            </a:r>
            <a:endParaRPr b="1" sz="1300">
              <a:solidFill>
                <a:schemeClr val="dk1"/>
              </a:solidFill>
            </a:endParaRPr>
          </a:p>
          <a:p>
            <a:pPr indent="0" lvl="0" marL="0" rtl="0" algn="l">
              <a:lnSpc>
                <a:spcPct val="115000"/>
              </a:lnSpc>
              <a:spcBef>
                <a:spcPts val="1200"/>
              </a:spcBef>
              <a:spcAft>
                <a:spcPts val="1200"/>
              </a:spcAft>
              <a:buNone/>
            </a:pPr>
            <a:r>
              <a:rPr lang="es-419" sz="1100">
                <a:solidFill>
                  <a:schemeClr val="dk1"/>
                </a:solidFill>
              </a:rPr>
              <a:t>Difference in positive outcome rates across groups.</a:t>
            </a:r>
            <a:endParaRPr sz="1100">
              <a:solidFill>
                <a:schemeClr val="dk1"/>
              </a:solidFill>
            </a:endParaRPr>
          </a:p>
        </p:txBody>
      </p:sp>
      <p:pic>
        <p:nvPicPr>
          <p:cNvPr id="153" name="Google Shape;153;p20"/>
          <p:cNvPicPr preferRelativeResize="0"/>
          <p:nvPr/>
        </p:nvPicPr>
        <p:blipFill>
          <a:blip r:embed="rId10">
            <a:alphaModFix/>
          </a:blip>
          <a:stretch>
            <a:fillRect/>
          </a:stretch>
        </p:blipFill>
        <p:spPr>
          <a:xfrm>
            <a:off x="204375" y="3846388"/>
            <a:ext cx="2077591" cy="510975"/>
          </a:xfrm>
          <a:prstGeom prst="rect">
            <a:avLst/>
          </a:prstGeom>
          <a:noFill/>
          <a:ln>
            <a:noFill/>
          </a:ln>
        </p:spPr>
      </p:pic>
      <p:sp>
        <p:nvSpPr>
          <p:cNvPr id="154" name="Google Shape;154;p20"/>
          <p:cNvSpPr txBox="1"/>
          <p:nvPr/>
        </p:nvSpPr>
        <p:spPr>
          <a:xfrm>
            <a:off x="4344434" y="1578325"/>
            <a:ext cx="4581600" cy="93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s-419" sz="1300">
                <a:solidFill>
                  <a:schemeClr val="dk1"/>
                </a:solidFill>
              </a:rPr>
              <a:t>Average Odds Difference (AOD = </a:t>
            </a:r>
            <a:r>
              <a:rPr b="1" lang="es-419" sz="1300">
                <a:solidFill>
                  <a:schemeClr val="dk1"/>
                </a:solidFill>
              </a:rPr>
              <a:t>-0.04375</a:t>
            </a:r>
            <a:r>
              <a:rPr b="1" lang="es-419" sz="1300">
                <a:solidFill>
                  <a:schemeClr val="dk1"/>
                </a:solidFill>
              </a:rPr>
              <a:t>)</a:t>
            </a:r>
            <a:endParaRPr b="1" sz="1500">
              <a:solidFill>
                <a:schemeClr val="dk1"/>
              </a:solidFill>
            </a:endParaRPr>
          </a:p>
          <a:p>
            <a:pPr indent="0" lvl="0" marL="0" rtl="0" algn="l">
              <a:lnSpc>
                <a:spcPct val="115000"/>
              </a:lnSpc>
              <a:spcBef>
                <a:spcPts val="1200"/>
              </a:spcBef>
              <a:spcAft>
                <a:spcPts val="1200"/>
              </a:spcAft>
              <a:buNone/>
            </a:pPr>
            <a:r>
              <a:rPr lang="es-419" sz="1100">
                <a:solidFill>
                  <a:schemeClr val="dk1"/>
                </a:solidFill>
              </a:rPr>
              <a:t>Average of two differences between groups: difference in TPR (Sensitivity) and difference in FPR (False Positive Rate)</a:t>
            </a:r>
            <a:endParaRPr sz="1100">
              <a:solidFill>
                <a:schemeClr val="dk1"/>
              </a:solidFill>
            </a:endParaRPr>
          </a:p>
        </p:txBody>
      </p:sp>
      <p:sp>
        <p:nvSpPr>
          <p:cNvPr id="155" name="Google Shape;155;p20"/>
          <p:cNvSpPr txBox="1"/>
          <p:nvPr/>
        </p:nvSpPr>
        <p:spPr>
          <a:xfrm>
            <a:off x="4344435" y="3082800"/>
            <a:ext cx="4343100" cy="667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s-419" sz="1300">
                <a:solidFill>
                  <a:schemeClr val="dk1"/>
                </a:solidFill>
              </a:rPr>
              <a:t>Equal Opportunity Difference (EOD = 0)</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s-419" sz="1100">
                <a:solidFill>
                  <a:schemeClr val="dk1"/>
                </a:solidFill>
              </a:rPr>
              <a:t>Difference in true positive rates across groups.</a:t>
            </a:r>
            <a:endParaRPr sz="1100">
              <a:solidFill>
                <a:schemeClr val="dk1"/>
              </a:solidFill>
            </a:endParaRPr>
          </a:p>
          <a:p>
            <a:pPr indent="0" lvl="0" marL="0" rtl="0" algn="l">
              <a:spcBef>
                <a:spcPts val="1200"/>
              </a:spcBef>
              <a:spcAft>
                <a:spcPts val="0"/>
              </a:spcAft>
              <a:buNone/>
            </a:pPr>
            <a:r>
              <a:t/>
            </a:r>
            <a:endParaRPr sz="1800">
              <a:solidFill>
                <a:schemeClr val="dk2"/>
              </a:solidFill>
            </a:endParaRPr>
          </a:p>
        </p:txBody>
      </p:sp>
      <p:pic>
        <p:nvPicPr>
          <p:cNvPr id="156" name="Google Shape;156;p20"/>
          <p:cNvPicPr preferRelativeResize="0"/>
          <p:nvPr/>
        </p:nvPicPr>
        <p:blipFill>
          <a:blip r:embed="rId11">
            <a:alphaModFix/>
          </a:blip>
          <a:stretch>
            <a:fillRect/>
          </a:stretch>
        </p:blipFill>
        <p:spPr>
          <a:xfrm>
            <a:off x="4344435" y="3842549"/>
            <a:ext cx="2061961" cy="518653"/>
          </a:xfrm>
          <a:prstGeom prst="rect">
            <a:avLst/>
          </a:prstGeom>
          <a:noFill/>
          <a:ln>
            <a:noFill/>
          </a:ln>
        </p:spPr>
      </p:pic>
      <p:sp>
        <p:nvSpPr>
          <p:cNvPr id="157" name="Google Shape;157;p20"/>
          <p:cNvSpPr txBox="1"/>
          <p:nvPr/>
        </p:nvSpPr>
        <p:spPr>
          <a:xfrm>
            <a:off x="1485675" y="2478550"/>
            <a:ext cx="1803600" cy="5187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s-419" sz="800">
                <a:solidFill>
                  <a:schemeClr val="dk2"/>
                </a:solidFill>
              </a:rPr>
              <a:t>Women are 25% less likely to receive a positive diagnosis overall.</a:t>
            </a:r>
            <a:endParaRPr sz="800">
              <a:solidFill>
                <a:schemeClr val="dk2"/>
              </a:solidFill>
            </a:endParaRPr>
          </a:p>
        </p:txBody>
      </p:sp>
      <p:sp>
        <p:nvSpPr>
          <p:cNvPr id="158" name="Google Shape;158;p20"/>
          <p:cNvSpPr txBox="1"/>
          <p:nvPr/>
        </p:nvSpPr>
        <p:spPr>
          <a:xfrm>
            <a:off x="2281975" y="3842525"/>
            <a:ext cx="1803600" cy="5187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s-419" sz="900">
                <a:solidFill>
                  <a:schemeClr val="dk2"/>
                </a:solidFill>
              </a:rPr>
              <a:t>For every 100 patients, 7 fewer women receive a positive diagnosis compared to men.</a:t>
            </a:r>
            <a:endParaRPr sz="900">
              <a:solidFill>
                <a:schemeClr val="dk2"/>
              </a:solidFill>
            </a:endParaRPr>
          </a:p>
        </p:txBody>
      </p:sp>
      <p:sp>
        <p:nvSpPr>
          <p:cNvPr id="159" name="Google Shape;159;p20"/>
          <p:cNvSpPr txBox="1"/>
          <p:nvPr/>
        </p:nvSpPr>
        <p:spPr>
          <a:xfrm>
            <a:off x="6533537" y="3857050"/>
            <a:ext cx="2077500" cy="5187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s-419" sz="900">
                <a:solidFill>
                  <a:schemeClr val="dk2"/>
                </a:solidFill>
              </a:rPr>
              <a:t>If you are ill, you have the same probability (90%) of being diagnosed, regardless of your gender.</a:t>
            </a:r>
            <a:endParaRPr sz="900">
              <a:solidFill>
                <a:schemeClr val="dk2"/>
              </a:solidFill>
            </a:endParaRPr>
          </a:p>
        </p:txBody>
      </p:sp>
      <p:pic>
        <p:nvPicPr>
          <p:cNvPr id="160" name="Google Shape;160;p20"/>
          <p:cNvPicPr preferRelativeResize="0"/>
          <p:nvPr/>
        </p:nvPicPr>
        <p:blipFill rotWithShape="1">
          <a:blip r:embed="rId12">
            <a:alphaModFix/>
          </a:blip>
          <a:srcRect b="0" l="2667" r="0" t="0"/>
          <a:stretch/>
        </p:blipFill>
        <p:spPr>
          <a:xfrm>
            <a:off x="4426569" y="2643025"/>
            <a:ext cx="2484250" cy="332724"/>
          </a:xfrm>
          <a:prstGeom prst="rect">
            <a:avLst/>
          </a:prstGeom>
          <a:noFill/>
          <a:ln>
            <a:noFill/>
          </a:ln>
        </p:spPr>
      </p:pic>
      <p:sp>
        <p:nvSpPr>
          <p:cNvPr id="161" name="Google Shape;161;p20"/>
          <p:cNvSpPr txBox="1"/>
          <p:nvPr/>
        </p:nvSpPr>
        <p:spPr>
          <a:xfrm>
            <a:off x="6928100" y="2537575"/>
            <a:ext cx="1998000" cy="5187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lang="es-419" sz="900">
                <a:solidFill>
                  <a:schemeClr val="dk2"/>
                </a:solidFill>
              </a:rPr>
              <a:t>Healthy men are 3.3 times more likely to receive false positives than healthy women.</a:t>
            </a:r>
            <a:endParaRPr sz="900">
              <a:solidFill>
                <a:schemeClr val="dk2"/>
              </a:solidFill>
            </a:endParaRPr>
          </a:p>
        </p:txBody>
      </p:sp>
      <p:sp>
        <p:nvSpPr>
          <p:cNvPr id="162" name="Google Shape;162;p20"/>
          <p:cNvSpPr txBox="1"/>
          <p:nvPr/>
        </p:nvSpPr>
        <p:spPr>
          <a:xfrm>
            <a:off x="399075" y="43573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00">
                <a:solidFill>
                  <a:schemeClr val="dk1"/>
                </a:solidFill>
              </a:rPr>
              <a:t>Saplicki &amp; Bante, 2022</a:t>
            </a:r>
            <a:r>
              <a:rPr lang="es-419" sz="700">
                <a:solidFill>
                  <a:schemeClr val="dk1"/>
                </a:solidFill>
              </a:rPr>
              <a:t>, </a:t>
            </a:r>
            <a:r>
              <a:rPr i="1" lang="es-419" sz="700">
                <a:solidFill>
                  <a:schemeClr val="dk1"/>
                </a:solidFill>
              </a:rPr>
              <a:t>Medium (IBM Data Science in Practice)</a:t>
            </a:r>
            <a:endParaRPr i="1" sz="700">
              <a:solidFill>
                <a:schemeClr val="dk1"/>
              </a:solidFill>
            </a:endParaRPr>
          </a:p>
          <a:p>
            <a:pPr indent="0" lvl="0" marL="0" rtl="0" algn="l">
              <a:spcBef>
                <a:spcPts val="0"/>
              </a:spcBef>
              <a:spcAft>
                <a:spcPts val="0"/>
              </a:spcAft>
              <a:buNone/>
            </a:pPr>
            <a:r>
              <a:rPr i="1" lang="es-419" sz="700">
                <a:solidFill>
                  <a:schemeClr val="dk1"/>
                </a:solidFill>
              </a:rPr>
              <a:t>Fairness Explained: Definitions and Metrics</a:t>
            </a:r>
            <a:r>
              <a:rPr lang="es-419" sz="700">
                <a:solidFill>
                  <a:schemeClr val="dk1"/>
                </a:solidFill>
              </a:rPr>
              <a:t> </a:t>
            </a:r>
            <a:endParaRPr sz="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1"/>
          <p:cNvSpPr txBox="1"/>
          <p:nvPr>
            <p:ph type="title"/>
          </p:nvPr>
        </p:nvSpPr>
        <p:spPr>
          <a:xfrm>
            <a:off x="0" y="2679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None/>
            </a:pPr>
            <a:r>
              <a:rPr lang="es-419"/>
              <a:t>Do we know how to use them to choose the right model?</a:t>
            </a:r>
            <a:endParaRPr/>
          </a:p>
        </p:txBody>
      </p:sp>
      <p:sp>
        <p:nvSpPr>
          <p:cNvPr id="168" name="Google Shape;168;p21"/>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169" name="Google Shape;169;p21"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170" name="Google Shape;170;p21"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171" name="Google Shape;171;p21"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172" name="Google Shape;172;p21"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173" name="Google Shape;173;p21"/>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pic>
        <p:nvPicPr>
          <p:cNvPr id="174" name="Google Shape;174;p21"/>
          <p:cNvPicPr preferRelativeResize="0"/>
          <p:nvPr/>
        </p:nvPicPr>
        <p:blipFill rotWithShape="1">
          <a:blip r:embed="rId9">
            <a:alphaModFix/>
          </a:blip>
          <a:srcRect b="0" l="0" r="0" t="0"/>
          <a:stretch/>
        </p:blipFill>
        <p:spPr>
          <a:xfrm>
            <a:off x="566629" y="956706"/>
            <a:ext cx="4359722" cy="3651421"/>
          </a:xfrm>
          <a:prstGeom prst="rect">
            <a:avLst/>
          </a:prstGeom>
          <a:noFill/>
          <a:ln>
            <a:noFill/>
          </a:ln>
        </p:spPr>
      </p:pic>
      <p:sp>
        <p:nvSpPr>
          <p:cNvPr id="175" name="Google Shape;175;p21"/>
          <p:cNvSpPr txBox="1"/>
          <p:nvPr/>
        </p:nvSpPr>
        <p:spPr>
          <a:xfrm>
            <a:off x="3876758" y="4223692"/>
            <a:ext cx="4610700" cy="360300"/>
          </a:xfrm>
          <a:prstGeom prst="rect">
            <a:avLst/>
          </a:prstGeom>
          <a:noFill/>
          <a:ln>
            <a:noFill/>
          </a:ln>
        </p:spPr>
        <p:txBody>
          <a:bodyPr anchorCtr="0" anchor="ctr" bIns="82300" lIns="82300" spcFirstLastPara="1" rIns="82300" wrap="square" tIns="82300">
            <a:noAutofit/>
          </a:bodyPr>
          <a:lstStyle/>
          <a:p>
            <a:pPr indent="0" lvl="0" marL="0" marR="0" rtl="0" algn="r">
              <a:lnSpc>
                <a:spcPct val="100000"/>
              </a:lnSpc>
              <a:spcBef>
                <a:spcPts val="0"/>
              </a:spcBef>
              <a:spcAft>
                <a:spcPts val="0"/>
              </a:spcAft>
              <a:buClr>
                <a:srgbClr val="000000"/>
              </a:buClr>
              <a:buSzPts val="900"/>
              <a:buFont typeface="Arial"/>
              <a:buNone/>
            </a:pPr>
            <a:r>
              <a:rPr b="0" i="0" lang="es-419" sz="900" u="none" cap="none" strike="noStrike">
                <a:solidFill>
                  <a:srgbClr val="000000"/>
                </a:solidFill>
                <a:latin typeface="Arial"/>
                <a:ea typeface="Arial"/>
                <a:cs typeface="Arial"/>
                <a:sym typeface="Arial"/>
              </a:rPr>
              <a:t>Curz et al. </a:t>
            </a:r>
            <a:r>
              <a:rPr b="0" i="1" lang="es-419" sz="900" u="none" cap="none" strike="noStrike">
                <a:solidFill>
                  <a:srgbClr val="000000"/>
                </a:solidFill>
                <a:latin typeface="Arial"/>
                <a:ea typeface="Arial"/>
                <a:cs typeface="Arial"/>
                <a:sym typeface="Arial"/>
              </a:rPr>
              <a:t>Promoting Fairness through Hyperparameter Optimization.</a:t>
            </a:r>
            <a:r>
              <a:rPr b="0" i="0" lang="es-419" sz="900" u="none" cap="none" strike="noStrike">
                <a:solidFill>
                  <a:srgbClr val="000000"/>
                </a:solidFill>
                <a:latin typeface="Arial"/>
                <a:ea typeface="Arial"/>
                <a:cs typeface="Arial"/>
                <a:sym typeface="Arial"/>
              </a:rPr>
              <a:t> ICLR 2021 Workshop on Responsible AI</a:t>
            </a:r>
            <a:endParaRPr b="0" i="0" sz="900" u="none" cap="none" strike="noStrike">
              <a:solidFill>
                <a:srgbClr val="000000"/>
              </a:solidFill>
              <a:latin typeface="Arial"/>
              <a:ea typeface="Arial"/>
              <a:cs typeface="Arial"/>
              <a:sym typeface="Arial"/>
            </a:endParaRPr>
          </a:p>
        </p:txBody>
      </p:sp>
      <p:sp>
        <p:nvSpPr>
          <p:cNvPr id="176" name="Google Shape;176;p21"/>
          <p:cNvSpPr txBox="1"/>
          <p:nvPr/>
        </p:nvSpPr>
        <p:spPr>
          <a:xfrm>
            <a:off x="5199815" y="1536038"/>
            <a:ext cx="3178500" cy="1164000"/>
          </a:xfrm>
          <a:prstGeom prst="rect">
            <a:avLst/>
          </a:prstGeom>
          <a:noFill/>
          <a:ln>
            <a:noFill/>
          </a:ln>
        </p:spPr>
        <p:txBody>
          <a:bodyPr anchorCtr="0" anchor="t" bIns="82300" lIns="82300" spcFirstLastPara="1" rIns="82300" wrap="square" tIns="82300">
            <a:spAutoFit/>
          </a:bodyPr>
          <a:lstStyle/>
          <a:p>
            <a:pPr indent="0" lvl="0" marL="0" marR="0" rtl="0" algn="l">
              <a:lnSpc>
                <a:spcPct val="100000"/>
              </a:lnSpc>
              <a:spcBef>
                <a:spcPts val="0"/>
              </a:spcBef>
              <a:spcAft>
                <a:spcPts val="0"/>
              </a:spcAft>
              <a:buClr>
                <a:srgbClr val="000000"/>
              </a:buClr>
              <a:buSzPts val="1080"/>
              <a:buFont typeface="Arial"/>
              <a:buNone/>
            </a:pPr>
            <a:r>
              <a:rPr b="0" i="0" lang="es-419" sz="1080" u="none" cap="none" strike="noStrike">
                <a:solidFill>
                  <a:srgbClr val="000000"/>
                </a:solidFill>
                <a:latin typeface="Arial"/>
                <a:ea typeface="Arial"/>
                <a:cs typeface="Arial"/>
                <a:sym typeface="Arial"/>
              </a:rPr>
              <a:t>Dataset: Feedzai Account Opening Fraud dataset</a:t>
            </a:r>
            <a:endParaRPr b="0" i="0" sz="108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80"/>
              <a:buFont typeface="Arial"/>
              <a:buNone/>
            </a:pPr>
            <a:r>
              <a:t/>
            </a:r>
            <a:endParaRPr b="0" i="0" sz="108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80"/>
              <a:buFont typeface="Arial"/>
              <a:buNone/>
            </a:pPr>
            <a:r>
              <a:rPr b="0" i="0" lang="es-419" sz="1080" u="none" cap="none" strike="noStrike">
                <a:solidFill>
                  <a:srgbClr val="000000"/>
                </a:solidFill>
                <a:latin typeface="Arial"/>
                <a:ea typeface="Arial"/>
                <a:cs typeface="Arial"/>
                <a:sym typeface="Arial"/>
              </a:rPr>
              <a:t>Models: Neural Network (NN), Random Forest (RF), Decision Tree (DT), Logistic Regression (LR), LightGBM (LGBM), Exponentiated Gradient reduction for fair classification (EG)</a:t>
            </a:r>
            <a:endParaRPr b="0" i="0" sz="108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2"/>
          <p:cNvSpPr txBox="1"/>
          <p:nvPr>
            <p:ph type="title"/>
          </p:nvPr>
        </p:nvSpPr>
        <p:spPr>
          <a:xfrm>
            <a:off x="0" y="267925"/>
            <a:ext cx="9144000" cy="600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lang="es-419"/>
              <a:t>Do they guarantee our models will work in other contexts?</a:t>
            </a:r>
            <a:endParaRPr/>
          </a:p>
        </p:txBody>
      </p:sp>
      <p:sp>
        <p:nvSpPr>
          <p:cNvPr id="182" name="Google Shape;182;p22"/>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183" name="Google Shape;183;p22"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184" name="Google Shape;184;p22"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185" name="Google Shape;185;p22"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186" name="Google Shape;186;p22"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187" name="Google Shape;187;p22"/>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pic>
        <p:nvPicPr>
          <p:cNvPr id="188" name="Google Shape;188;p22"/>
          <p:cNvPicPr preferRelativeResize="0"/>
          <p:nvPr/>
        </p:nvPicPr>
        <p:blipFill>
          <a:blip r:embed="rId9">
            <a:alphaModFix/>
          </a:blip>
          <a:stretch>
            <a:fillRect/>
          </a:stretch>
        </p:blipFill>
        <p:spPr>
          <a:xfrm>
            <a:off x="4620475" y="962450"/>
            <a:ext cx="4168110" cy="3500427"/>
          </a:xfrm>
          <a:prstGeom prst="rect">
            <a:avLst/>
          </a:prstGeom>
          <a:noFill/>
          <a:ln>
            <a:noFill/>
          </a:ln>
        </p:spPr>
      </p:pic>
      <p:sp>
        <p:nvSpPr>
          <p:cNvPr id="189" name="Google Shape;189;p22"/>
          <p:cNvSpPr txBox="1"/>
          <p:nvPr/>
        </p:nvSpPr>
        <p:spPr>
          <a:xfrm>
            <a:off x="277700" y="1079600"/>
            <a:ext cx="3162900" cy="3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300">
                <a:solidFill>
                  <a:srgbClr val="124484"/>
                </a:solidFill>
                <a:latin typeface="Lato"/>
                <a:ea typeface="Lato"/>
                <a:cs typeface="Lato"/>
                <a:sym typeface="Lato"/>
              </a:rPr>
              <a:t>What is a demographic ‘shortcut’?</a:t>
            </a:r>
            <a:endParaRPr b="1" sz="1300">
              <a:solidFill>
                <a:srgbClr val="124484"/>
              </a:solidFill>
              <a:latin typeface="Lato"/>
              <a:ea typeface="Lato"/>
              <a:cs typeface="Lato"/>
              <a:sym typeface="Lato"/>
            </a:endParaRPr>
          </a:p>
        </p:txBody>
      </p:sp>
      <p:sp>
        <p:nvSpPr>
          <p:cNvPr id="190" name="Google Shape;190;p22"/>
          <p:cNvSpPr txBox="1"/>
          <p:nvPr/>
        </p:nvSpPr>
        <p:spPr>
          <a:xfrm>
            <a:off x="3184400" y="43367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00">
                <a:solidFill>
                  <a:schemeClr val="dk1"/>
                </a:solidFill>
              </a:rPr>
              <a:t>Yang et al., 2024, </a:t>
            </a:r>
            <a:r>
              <a:rPr b="1" i="1" lang="es-419" sz="700">
                <a:solidFill>
                  <a:schemeClr val="dk1"/>
                </a:solidFill>
              </a:rPr>
              <a:t>Nature Medicine</a:t>
            </a:r>
            <a:endParaRPr b="1" i="1" sz="700">
              <a:solidFill>
                <a:schemeClr val="dk1"/>
              </a:solidFill>
            </a:endParaRPr>
          </a:p>
          <a:p>
            <a:pPr indent="0" lvl="0" marL="0" rtl="0" algn="l">
              <a:spcBef>
                <a:spcPts val="0"/>
              </a:spcBef>
              <a:spcAft>
                <a:spcPts val="0"/>
              </a:spcAft>
              <a:buNone/>
            </a:pPr>
            <a:r>
              <a:rPr i="1" lang="es-419" sz="700">
                <a:solidFill>
                  <a:schemeClr val="dk1"/>
                </a:solidFill>
              </a:rPr>
              <a:t>The limits of fair medical imaging AI in real-world generalization</a:t>
            </a:r>
            <a:endParaRPr sz="700"/>
          </a:p>
        </p:txBody>
      </p:sp>
      <p:sp>
        <p:nvSpPr>
          <p:cNvPr id="191" name="Google Shape;191;p22"/>
          <p:cNvSpPr txBox="1"/>
          <p:nvPr/>
        </p:nvSpPr>
        <p:spPr>
          <a:xfrm>
            <a:off x="277700" y="1416800"/>
            <a:ext cx="4342800" cy="738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s-419" sz="1200">
                <a:solidFill>
                  <a:schemeClr val="dk1"/>
                </a:solidFill>
              </a:rPr>
              <a:t>The </a:t>
            </a:r>
            <a:r>
              <a:rPr lang="es-419" sz="1200">
                <a:solidFill>
                  <a:schemeClr val="dk1"/>
                </a:solidFill>
              </a:rPr>
              <a:t>model learns implicit demographic attributes (such as age, gender, or race) as a signal which is correlated with the label in the dataset but is not the actual medical cause.</a:t>
            </a:r>
            <a:endParaRPr sz="1200">
              <a:solidFill>
                <a:schemeClr val="dk1"/>
              </a:solidFill>
            </a:endParaRPr>
          </a:p>
        </p:txBody>
      </p:sp>
      <p:sp>
        <p:nvSpPr>
          <p:cNvPr id="192" name="Google Shape;192;p22"/>
          <p:cNvSpPr txBox="1"/>
          <p:nvPr/>
        </p:nvSpPr>
        <p:spPr>
          <a:xfrm>
            <a:off x="277700" y="2278369"/>
            <a:ext cx="4382100" cy="1108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s-419" sz="1000"/>
              <a:t>AUROC (Area Under the ROC Curve)</a:t>
            </a:r>
            <a:r>
              <a:rPr lang="es-419" sz="1000"/>
              <a:t> measures how well a model separates two classes (0.5 means random, 1.0 means perfect separation)</a:t>
            </a:r>
            <a:endParaRPr sz="1000"/>
          </a:p>
          <a:p>
            <a:pPr indent="0" lvl="0" marL="0" rtl="0" algn="just">
              <a:spcBef>
                <a:spcPts val="0"/>
              </a:spcBef>
              <a:spcAft>
                <a:spcPts val="0"/>
              </a:spcAft>
              <a:buNone/>
            </a:pPr>
            <a:r>
              <a:t/>
            </a:r>
            <a:endParaRPr sz="1000"/>
          </a:p>
          <a:p>
            <a:pPr indent="0" lvl="0" marL="0" rtl="0" algn="just">
              <a:spcBef>
                <a:spcPts val="0"/>
              </a:spcBef>
              <a:spcAft>
                <a:spcPts val="0"/>
              </a:spcAft>
              <a:buNone/>
            </a:pPr>
            <a:r>
              <a:rPr b="1" lang="es-419" sz="1000"/>
              <a:t>F</a:t>
            </a:r>
            <a:r>
              <a:rPr b="1" lang="es-419" sz="1000"/>
              <a:t>airness Gap </a:t>
            </a:r>
            <a:r>
              <a:rPr lang="es-419" sz="1000"/>
              <a:t>measures the difference in error rates (FPR or FNR) between demographic subgroups.</a:t>
            </a:r>
            <a:endParaRPr sz="1000"/>
          </a:p>
          <a:p>
            <a:pPr indent="0" lvl="0" marL="0" rtl="0" algn="just">
              <a:spcBef>
                <a:spcPts val="0"/>
              </a:spcBef>
              <a:spcAft>
                <a:spcPts val="0"/>
              </a:spcAft>
              <a:buNone/>
            </a:pPr>
            <a:r>
              <a:t/>
            </a:r>
            <a:endParaRPr sz="1000"/>
          </a:p>
        </p:txBody>
      </p:sp>
      <p:sp>
        <p:nvSpPr>
          <p:cNvPr id="193" name="Google Shape;193;p22"/>
          <p:cNvSpPr txBox="1"/>
          <p:nvPr/>
        </p:nvSpPr>
        <p:spPr>
          <a:xfrm>
            <a:off x="294800" y="3390533"/>
            <a:ext cx="4308600" cy="5109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rtl="0" algn="just">
              <a:spcBef>
                <a:spcPts val="0"/>
              </a:spcBef>
              <a:spcAft>
                <a:spcPts val="0"/>
              </a:spcAft>
              <a:buNone/>
            </a:pPr>
            <a:r>
              <a:rPr lang="es-419" sz="1200">
                <a:solidFill>
                  <a:schemeClr val="dk1"/>
                </a:solidFill>
              </a:rPr>
              <a:t>The better the model can predict a demographic attribute from its representation, the greater the fairness gap.</a:t>
            </a:r>
            <a:endParaRPr sz="12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3"/>
          <p:cNvSpPr txBox="1"/>
          <p:nvPr>
            <p:ph type="title"/>
          </p:nvPr>
        </p:nvSpPr>
        <p:spPr>
          <a:xfrm>
            <a:off x="0" y="267925"/>
            <a:ext cx="9144000" cy="600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lang="es-419"/>
              <a:t>Do they guarantee our models will work in other contexts?</a:t>
            </a:r>
            <a:endParaRPr/>
          </a:p>
        </p:txBody>
      </p:sp>
      <p:sp>
        <p:nvSpPr>
          <p:cNvPr id="199" name="Google Shape;199;p23"/>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200" name="Google Shape;200;p23"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201" name="Google Shape;201;p23"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202" name="Google Shape;202;p23"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203" name="Google Shape;203;p23"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204" name="Google Shape;204;p23"/>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205" name="Google Shape;205;p23"/>
          <p:cNvSpPr txBox="1"/>
          <p:nvPr/>
        </p:nvSpPr>
        <p:spPr>
          <a:xfrm>
            <a:off x="4102625" y="37232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00">
                <a:solidFill>
                  <a:schemeClr val="dk1"/>
                </a:solidFill>
              </a:rPr>
              <a:t>Yang et al., 2024, </a:t>
            </a:r>
            <a:r>
              <a:rPr b="1" i="1" lang="es-419" sz="700">
                <a:solidFill>
                  <a:schemeClr val="dk1"/>
                </a:solidFill>
              </a:rPr>
              <a:t>Nature Medicine</a:t>
            </a:r>
            <a:endParaRPr b="1" i="1" sz="700">
              <a:solidFill>
                <a:schemeClr val="dk1"/>
              </a:solidFill>
            </a:endParaRPr>
          </a:p>
          <a:p>
            <a:pPr indent="0" lvl="0" marL="0" rtl="0" algn="l">
              <a:spcBef>
                <a:spcPts val="0"/>
              </a:spcBef>
              <a:spcAft>
                <a:spcPts val="0"/>
              </a:spcAft>
              <a:buNone/>
            </a:pPr>
            <a:r>
              <a:rPr i="1" lang="es-419" sz="700">
                <a:solidFill>
                  <a:schemeClr val="dk1"/>
                </a:solidFill>
              </a:rPr>
              <a:t>The limits of fair medical imaging AI in real-world generalization</a:t>
            </a:r>
            <a:endParaRPr sz="700"/>
          </a:p>
        </p:txBody>
      </p:sp>
      <p:sp>
        <p:nvSpPr>
          <p:cNvPr id="206" name="Google Shape;206;p23"/>
          <p:cNvSpPr txBox="1"/>
          <p:nvPr/>
        </p:nvSpPr>
        <p:spPr>
          <a:xfrm>
            <a:off x="97720" y="1096150"/>
            <a:ext cx="4007400" cy="1108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s-419" sz="1000"/>
              <a:t>In-Distribution (within the training distribution): </a:t>
            </a:r>
            <a:r>
              <a:rPr lang="es-419" sz="1000"/>
              <a:t>data from the same hospital/dataset where you trained and validated the model.</a:t>
            </a:r>
            <a:endParaRPr sz="1000"/>
          </a:p>
          <a:p>
            <a:pPr indent="0" lvl="0" marL="0" rtl="0" algn="just">
              <a:spcBef>
                <a:spcPts val="0"/>
              </a:spcBef>
              <a:spcAft>
                <a:spcPts val="0"/>
              </a:spcAft>
              <a:buNone/>
            </a:pPr>
            <a:r>
              <a:t/>
            </a:r>
            <a:endParaRPr sz="1000"/>
          </a:p>
          <a:p>
            <a:pPr indent="0" lvl="0" marL="0" rtl="0" algn="just">
              <a:spcBef>
                <a:spcPts val="0"/>
              </a:spcBef>
              <a:spcAft>
                <a:spcPts val="0"/>
              </a:spcAft>
              <a:buNone/>
            </a:pPr>
            <a:r>
              <a:rPr b="1" lang="es-419" sz="1000"/>
              <a:t>Out-Of-Distribution: </a:t>
            </a:r>
            <a:r>
              <a:rPr lang="es-419" sz="1000"/>
              <a:t>data from hospitals, scans or populations not seen during training.</a:t>
            </a:r>
            <a:endParaRPr sz="1000"/>
          </a:p>
          <a:p>
            <a:pPr indent="0" lvl="0" marL="0" rtl="0" algn="just">
              <a:spcBef>
                <a:spcPts val="0"/>
              </a:spcBef>
              <a:spcAft>
                <a:spcPts val="0"/>
              </a:spcAft>
              <a:buNone/>
            </a:pPr>
            <a:r>
              <a:t/>
            </a:r>
            <a:endParaRPr sz="1000"/>
          </a:p>
        </p:txBody>
      </p:sp>
      <p:sp>
        <p:nvSpPr>
          <p:cNvPr id="207" name="Google Shape;207;p23"/>
          <p:cNvSpPr txBox="1"/>
          <p:nvPr/>
        </p:nvSpPr>
        <p:spPr>
          <a:xfrm>
            <a:off x="97720" y="2184967"/>
            <a:ext cx="4007400" cy="1108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s-419" sz="1200">
                <a:solidFill>
                  <a:schemeClr val="dk1"/>
                </a:solidFill>
              </a:rPr>
              <a:t>If the model uses this information as a shortcut to predict diseases, its behavior by subgroup depends on how these signals are distributed:</a:t>
            </a:r>
            <a:endParaRPr sz="1200">
              <a:solidFill>
                <a:schemeClr val="dk1"/>
              </a:solidFill>
            </a:endParaRPr>
          </a:p>
          <a:p>
            <a:pPr indent="0" lvl="0" marL="0" rtl="0" algn="just">
              <a:spcBef>
                <a:spcPts val="0"/>
              </a:spcBef>
              <a:spcAft>
                <a:spcPts val="0"/>
              </a:spcAft>
              <a:buNone/>
            </a:pPr>
            <a:r>
              <a:t/>
            </a:r>
            <a:endParaRPr sz="1200">
              <a:solidFill>
                <a:schemeClr val="dk1"/>
              </a:solidFill>
            </a:endParaRPr>
          </a:p>
          <a:p>
            <a:pPr indent="0" lvl="0" marL="0" rtl="0" algn="just">
              <a:spcBef>
                <a:spcPts val="0"/>
              </a:spcBef>
              <a:spcAft>
                <a:spcPts val="0"/>
              </a:spcAft>
              <a:buNone/>
            </a:pPr>
            <a:r>
              <a:t/>
            </a:r>
            <a:endParaRPr sz="1200">
              <a:solidFill>
                <a:schemeClr val="dk1"/>
              </a:solidFill>
            </a:endParaRPr>
          </a:p>
        </p:txBody>
      </p:sp>
      <p:pic>
        <p:nvPicPr>
          <p:cNvPr id="208" name="Google Shape;208;p23"/>
          <p:cNvPicPr preferRelativeResize="0"/>
          <p:nvPr/>
        </p:nvPicPr>
        <p:blipFill rotWithShape="1">
          <a:blip r:embed="rId9">
            <a:alphaModFix/>
          </a:blip>
          <a:srcRect b="0" l="0" r="0" t="0"/>
          <a:stretch/>
        </p:blipFill>
        <p:spPr>
          <a:xfrm>
            <a:off x="4246525" y="1287116"/>
            <a:ext cx="4854901" cy="2436134"/>
          </a:xfrm>
          <a:prstGeom prst="rect">
            <a:avLst/>
          </a:prstGeom>
          <a:noFill/>
          <a:ln>
            <a:noFill/>
          </a:ln>
        </p:spPr>
      </p:pic>
      <p:sp>
        <p:nvSpPr>
          <p:cNvPr id="209" name="Google Shape;209;p23"/>
          <p:cNvSpPr txBox="1"/>
          <p:nvPr/>
        </p:nvSpPr>
        <p:spPr>
          <a:xfrm>
            <a:off x="97720" y="3016306"/>
            <a:ext cx="4007400" cy="11082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just">
              <a:spcBef>
                <a:spcPts val="0"/>
              </a:spcBef>
              <a:spcAft>
                <a:spcPts val="0"/>
              </a:spcAft>
              <a:buNone/>
            </a:pPr>
            <a:r>
              <a:rPr lang="es-419" sz="1200"/>
              <a:t>A</a:t>
            </a:r>
            <a:r>
              <a:rPr lang="es-419" sz="1200"/>
              <a:t>verage performance can be maintained if the clinical signal detector continues to function, but the way errors are distributed among groups may change significantly because shortcuts no longer correlate equally with diseases.</a:t>
            </a: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4"/>
          <p:cNvSpPr txBox="1"/>
          <p:nvPr>
            <p:ph type="title"/>
          </p:nvPr>
        </p:nvSpPr>
        <p:spPr>
          <a:xfrm>
            <a:off x="0" y="289913"/>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BAIHA: Bias in AI-Healthcare Applications</a:t>
            </a:r>
            <a:endParaRPr/>
          </a:p>
        </p:txBody>
      </p:sp>
      <p:sp>
        <p:nvSpPr>
          <p:cNvPr id="215" name="Google Shape;215;p24"/>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216" name="Google Shape;216;p24"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217" name="Google Shape;217;p24" title="b4w_logo.png"/>
          <p:cNvPicPr preferRelativeResize="0"/>
          <p:nvPr/>
        </p:nvPicPr>
        <p:blipFill>
          <a:blip r:embed="rId6">
            <a:alphaModFix/>
          </a:blip>
          <a:stretch>
            <a:fillRect/>
          </a:stretch>
        </p:blipFill>
        <p:spPr>
          <a:xfrm>
            <a:off x="8058441" y="406825"/>
            <a:ext cx="1059175" cy="323100"/>
          </a:xfrm>
          <a:prstGeom prst="rect">
            <a:avLst/>
          </a:prstGeom>
          <a:noFill/>
          <a:ln>
            <a:noFill/>
          </a:ln>
        </p:spPr>
      </p:pic>
      <p:pic>
        <p:nvPicPr>
          <p:cNvPr id="218" name="Google Shape;218;p24" title="EN_Co-fundedbytheEU_RGB_POS.png"/>
          <p:cNvPicPr preferRelativeResize="0"/>
          <p:nvPr/>
        </p:nvPicPr>
        <p:blipFill>
          <a:blip r:embed="rId7">
            <a:alphaModFix/>
          </a:blip>
          <a:stretch>
            <a:fillRect/>
          </a:stretch>
        </p:blipFill>
        <p:spPr>
          <a:xfrm>
            <a:off x="1251386" y="4674052"/>
            <a:ext cx="1218237" cy="272050"/>
          </a:xfrm>
          <a:prstGeom prst="rect">
            <a:avLst/>
          </a:prstGeom>
          <a:noFill/>
          <a:ln>
            <a:noFill/>
          </a:ln>
        </p:spPr>
      </p:pic>
      <p:sp>
        <p:nvSpPr>
          <p:cNvPr id="219" name="Google Shape;219;p24"/>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220" name="Google Shape;220;p24"/>
          <p:cNvSpPr txBox="1"/>
          <p:nvPr/>
        </p:nvSpPr>
        <p:spPr>
          <a:xfrm>
            <a:off x="292475" y="972651"/>
            <a:ext cx="3876600" cy="4590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None/>
            </a:pPr>
            <a:r>
              <a:rPr b="1" lang="es-419" sz="1700">
                <a:solidFill>
                  <a:srgbClr val="000000"/>
                </a:solidFill>
                <a:latin typeface="Lato"/>
                <a:ea typeface="Lato"/>
                <a:cs typeface="Lato"/>
                <a:sym typeface="Lato"/>
              </a:rPr>
              <a:t>Transdisciplinary Community</a:t>
            </a:r>
            <a:endParaRPr b="1" sz="1700">
              <a:solidFill>
                <a:srgbClr val="000000"/>
              </a:solidFill>
              <a:latin typeface="Lato"/>
              <a:ea typeface="Lato"/>
              <a:cs typeface="Lato"/>
              <a:sym typeface="Lato"/>
            </a:endParaRPr>
          </a:p>
        </p:txBody>
      </p:sp>
      <p:grpSp>
        <p:nvGrpSpPr>
          <p:cNvPr id="221" name="Google Shape;221;p24"/>
          <p:cNvGrpSpPr/>
          <p:nvPr/>
        </p:nvGrpSpPr>
        <p:grpSpPr>
          <a:xfrm>
            <a:off x="292475" y="2462214"/>
            <a:ext cx="4155460" cy="545372"/>
            <a:chOff x="1305806" y="3693846"/>
            <a:chExt cx="5049161" cy="715524"/>
          </a:xfrm>
        </p:grpSpPr>
        <p:sp>
          <p:nvSpPr>
            <p:cNvPr id="222" name="Google Shape;222;p24"/>
            <p:cNvSpPr txBox="1"/>
            <p:nvPr/>
          </p:nvSpPr>
          <p:spPr>
            <a:xfrm>
              <a:off x="1305806" y="3693846"/>
              <a:ext cx="5049000" cy="3909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1200"/>
                </a:spcAft>
                <a:buClr>
                  <a:srgbClr val="000000"/>
                </a:buClr>
                <a:buSzPts val="1600"/>
                <a:buFont typeface="Lato"/>
                <a:buNone/>
              </a:pPr>
              <a:r>
                <a:rPr b="1" lang="es-419" sz="1300">
                  <a:solidFill>
                    <a:srgbClr val="124484"/>
                  </a:solidFill>
                  <a:latin typeface="Lato"/>
                  <a:ea typeface="Lato"/>
                  <a:cs typeface="Lato"/>
                  <a:sym typeface="Lato"/>
                </a:rPr>
                <a:t>NGOs &amp; Patient Organizations</a:t>
              </a:r>
              <a:endParaRPr b="1" sz="100">
                <a:solidFill>
                  <a:srgbClr val="124484"/>
                </a:solidFill>
                <a:latin typeface="Calibri"/>
                <a:ea typeface="Calibri"/>
                <a:cs typeface="Calibri"/>
                <a:sym typeface="Calibri"/>
              </a:endParaRPr>
            </a:p>
          </p:txBody>
        </p:sp>
        <p:sp>
          <p:nvSpPr>
            <p:cNvPr id="223" name="Google Shape;223;p24"/>
            <p:cNvSpPr txBox="1"/>
            <p:nvPr/>
          </p:nvSpPr>
          <p:spPr>
            <a:xfrm>
              <a:off x="1315267" y="3972270"/>
              <a:ext cx="5039700" cy="4371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1200"/>
                </a:spcAft>
                <a:buClr>
                  <a:srgbClr val="0B5394"/>
                </a:buClr>
                <a:buSzPts val="1400"/>
                <a:buFont typeface="Lato"/>
                <a:buNone/>
              </a:pPr>
              <a:r>
                <a:rPr lang="es-419" sz="1100">
                  <a:solidFill>
                    <a:schemeClr val="dk1"/>
                  </a:solidFill>
                  <a:latin typeface="Lato"/>
                  <a:ea typeface="Lato"/>
                  <a:cs typeface="Lato"/>
                  <a:sym typeface="Lato"/>
                </a:rPr>
                <a:t>Contribute patient and social perspectives</a:t>
              </a:r>
              <a:endParaRPr sz="5700">
                <a:solidFill>
                  <a:schemeClr val="dk1"/>
                </a:solidFill>
                <a:latin typeface="Calibri"/>
                <a:ea typeface="Calibri"/>
                <a:cs typeface="Calibri"/>
                <a:sym typeface="Calibri"/>
              </a:endParaRPr>
            </a:p>
          </p:txBody>
        </p:sp>
      </p:grpSp>
      <p:grpSp>
        <p:nvGrpSpPr>
          <p:cNvPr id="224" name="Google Shape;224;p24"/>
          <p:cNvGrpSpPr/>
          <p:nvPr/>
        </p:nvGrpSpPr>
        <p:grpSpPr>
          <a:xfrm>
            <a:off x="292475" y="1890792"/>
            <a:ext cx="3811403" cy="504276"/>
            <a:chOff x="1305789" y="2949179"/>
            <a:chExt cx="5309100" cy="661606"/>
          </a:xfrm>
        </p:grpSpPr>
        <p:sp>
          <p:nvSpPr>
            <p:cNvPr id="225" name="Google Shape;225;p24"/>
            <p:cNvSpPr txBox="1"/>
            <p:nvPr/>
          </p:nvSpPr>
          <p:spPr>
            <a:xfrm>
              <a:off x="1305807" y="2949179"/>
              <a:ext cx="4159200" cy="3372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0"/>
                </a:spcAft>
                <a:buClr>
                  <a:srgbClr val="000000"/>
                </a:buClr>
                <a:buSzPts val="1600"/>
                <a:buFont typeface="Lato"/>
                <a:buNone/>
              </a:pPr>
              <a:r>
                <a:rPr b="1" lang="es-419" sz="1300">
                  <a:solidFill>
                    <a:srgbClr val="124484"/>
                  </a:solidFill>
                  <a:latin typeface="Lato"/>
                  <a:ea typeface="Lato"/>
                  <a:cs typeface="Lato"/>
                  <a:sym typeface="Lato"/>
                </a:rPr>
                <a:t>Sw Engineers</a:t>
              </a:r>
              <a:endParaRPr sz="1100">
                <a:solidFill>
                  <a:srgbClr val="124484"/>
                </a:solidFill>
                <a:latin typeface="Lato"/>
                <a:ea typeface="Lato"/>
                <a:cs typeface="Lato"/>
                <a:sym typeface="Lato"/>
              </a:endParaRPr>
            </a:p>
            <a:p>
              <a:pPr indent="0" lvl="0" marL="0" marR="0" rtl="0" algn="l">
                <a:lnSpc>
                  <a:spcPct val="100000"/>
                </a:lnSpc>
                <a:spcBef>
                  <a:spcPts val="1200"/>
                </a:spcBef>
                <a:spcAft>
                  <a:spcPts val="0"/>
                </a:spcAft>
                <a:buClr>
                  <a:srgbClr val="000000"/>
                </a:buClr>
                <a:buSzPts val="300"/>
                <a:buFont typeface="Calibri"/>
                <a:buNone/>
              </a:pPr>
              <a:r>
                <a:t/>
              </a:r>
              <a:endParaRPr sz="300">
                <a:solidFill>
                  <a:srgbClr val="44546A"/>
                </a:solidFill>
                <a:latin typeface="Lato"/>
                <a:ea typeface="Lato"/>
                <a:cs typeface="Lato"/>
                <a:sym typeface="Lato"/>
              </a:endParaRPr>
            </a:p>
          </p:txBody>
        </p:sp>
        <p:sp>
          <p:nvSpPr>
            <p:cNvPr id="226" name="Google Shape;226;p24"/>
            <p:cNvSpPr txBox="1"/>
            <p:nvPr/>
          </p:nvSpPr>
          <p:spPr>
            <a:xfrm>
              <a:off x="1305789" y="3234885"/>
              <a:ext cx="5309100" cy="3759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1200"/>
                </a:spcAft>
                <a:buClr>
                  <a:srgbClr val="0B5394"/>
                </a:buClr>
                <a:buSzPts val="1400"/>
                <a:buFont typeface="Lato"/>
                <a:buNone/>
              </a:pPr>
              <a:r>
                <a:rPr lang="es-419" sz="1100">
                  <a:solidFill>
                    <a:schemeClr val="dk1"/>
                  </a:solidFill>
                  <a:latin typeface="Lato"/>
                  <a:ea typeface="Lato"/>
                  <a:cs typeface="Lato"/>
                  <a:sym typeface="Lato"/>
                </a:rPr>
                <a:t>Maintain the technical infrastructure for AI benchmarking</a:t>
              </a:r>
              <a:endParaRPr sz="5700">
                <a:solidFill>
                  <a:schemeClr val="dk1"/>
                </a:solidFill>
                <a:latin typeface="Calibri"/>
                <a:ea typeface="Calibri"/>
                <a:cs typeface="Calibri"/>
                <a:sym typeface="Calibri"/>
              </a:endParaRPr>
            </a:p>
          </p:txBody>
        </p:sp>
      </p:grpSp>
      <p:grpSp>
        <p:nvGrpSpPr>
          <p:cNvPr id="227" name="Google Shape;227;p24"/>
          <p:cNvGrpSpPr/>
          <p:nvPr/>
        </p:nvGrpSpPr>
        <p:grpSpPr>
          <a:xfrm>
            <a:off x="292475" y="1420350"/>
            <a:ext cx="3938309" cy="439015"/>
            <a:chOff x="1313136" y="2364051"/>
            <a:chExt cx="4785308" cy="575984"/>
          </a:xfrm>
        </p:grpSpPr>
        <p:sp>
          <p:nvSpPr>
            <p:cNvPr id="228" name="Google Shape;228;p24"/>
            <p:cNvSpPr txBox="1"/>
            <p:nvPr/>
          </p:nvSpPr>
          <p:spPr>
            <a:xfrm>
              <a:off x="1313136" y="2364051"/>
              <a:ext cx="4152000" cy="3372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0"/>
                </a:spcAft>
                <a:buClr>
                  <a:srgbClr val="000000"/>
                </a:buClr>
                <a:buSzPts val="1600"/>
                <a:buFont typeface="Lato"/>
                <a:buNone/>
              </a:pPr>
              <a:r>
                <a:rPr b="1" lang="es-419" sz="1300">
                  <a:solidFill>
                    <a:srgbClr val="124484"/>
                  </a:solidFill>
                  <a:latin typeface="Lato"/>
                  <a:ea typeface="Lato"/>
                  <a:cs typeface="Lato"/>
                  <a:sym typeface="Lato"/>
                </a:rPr>
                <a:t>Medical Experts</a:t>
              </a:r>
              <a:endParaRPr b="1" sz="1300">
                <a:solidFill>
                  <a:srgbClr val="124484"/>
                </a:solidFill>
                <a:latin typeface="Lato"/>
                <a:ea typeface="Lato"/>
                <a:cs typeface="Lato"/>
                <a:sym typeface="Lato"/>
              </a:endParaRPr>
            </a:p>
            <a:p>
              <a:pPr indent="0" lvl="0" marL="0" marR="0" rtl="0" algn="l">
                <a:lnSpc>
                  <a:spcPct val="100000"/>
                </a:lnSpc>
                <a:spcBef>
                  <a:spcPts val="1200"/>
                </a:spcBef>
                <a:spcAft>
                  <a:spcPts val="0"/>
                </a:spcAft>
                <a:buClr>
                  <a:srgbClr val="000000"/>
                </a:buClr>
                <a:buSzPts val="300"/>
                <a:buFont typeface="Calibri"/>
                <a:buNone/>
              </a:pPr>
              <a:r>
                <a:t/>
              </a:r>
              <a:endParaRPr sz="300">
                <a:solidFill>
                  <a:srgbClr val="44546A"/>
                </a:solidFill>
                <a:latin typeface="Calibri"/>
                <a:ea typeface="Calibri"/>
                <a:cs typeface="Calibri"/>
                <a:sym typeface="Calibri"/>
              </a:endParaRPr>
            </a:p>
          </p:txBody>
        </p:sp>
        <p:sp>
          <p:nvSpPr>
            <p:cNvPr id="229" name="Google Shape;229;p24"/>
            <p:cNvSpPr txBox="1"/>
            <p:nvPr/>
          </p:nvSpPr>
          <p:spPr>
            <a:xfrm>
              <a:off x="1313144" y="2602835"/>
              <a:ext cx="4785300" cy="3372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1200"/>
                </a:spcAft>
                <a:buClr>
                  <a:srgbClr val="0B5394"/>
                </a:buClr>
                <a:buSzPts val="1400"/>
                <a:buFont typeface="Lato"/>
                <a:buNone/>
              </a:pPr>
              <a:r>
                <a:rPr lang="es-419" sz="1100">
                  <a:solidFill>
                    <a:schemeClr val="dk1"/>
                  </a:solidFill>
                  <a:latin typeface="Lato"/>
                  <a:ea typeface="Lato"/>
                  <a:cs typeface="Lato"/>
                  <a:sym typeface="Lato"/>
                </a:rPr>
                <a:t>Offer medical insights for AI model assessment</a:t>
              </a:r>
              <a:endParaRPr sz="5700">
                <a:solidFill>
                  <a:schemeClr val="dk1"/>
                </a:solidFill>
                <a:latin typeface="Lato"/>
                <a:ea typeface="Lato"/>
                <a:cs typeface="Lato"/>
                <a:sym typeface="Lato"/>
              </a:endParaRPr>
            </a:p>
          </p:txBody>
        </p:sp>
      </p:grpSp>
      <p:sp>
        <p:nvSpPr>
          <p:cNvPr id="230" name="Google Shape;230;p24"/>
          <p:cNvSpPr txBox="1"/>
          <p:nvPr/>
        </p:nvSpPr>
        <p:spPr>
          <a:xfrm>
            <a:off x="4667200" y="851548"/>
            <a:ext cx="3962400" cy="9516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800"/>
              </a:spcBef>
              <a:spcAft>
                <a:spcPts val="0"/>
              </a:spcAft>
              <a:buNone/>
            </a:pPr>
            <a:r>
              <a:rPr b="1" lang="es-419" sz="1700">
                <a:solidFill>
                  <a:srgbClr val="000000"/>
                </a:solidFill>
                <a:latin typeface="Lato"/>
                <a:ea typeface="Lato"/>
                <a:cs typeface="Lato"/>
                <a:sym typeface="Lato"/>
              </a:rPr>
              <a:t>B</a:t>
            </a:r>
            <a:r>
              <a:rPr b="1" lang="es-419" sz="1700">
                <a:solidFill>
                  <a:srgbClr val="1155CC"/>
                </a:solidFill>
                <a:latin typeface="Lato"/>
                <a:ea typeface="Lato"/>
                <a:cs typeface="Lato"/>
                <a:sym typeface="Lato"/>
              </a:rPr>
              <a:t>AI</a:t>
            </a:r>
            <a:r>
              <a:rPr b="1" lang="es-419" sz="1700">
                <a:solidFill>
                  <a:srgbClr val="000000"/>
                </a:solidFill>
                <a:latin typeface="Lato"/>
                <a:ea typeface="Lato"/>
                <a:cs typeface="Lato"/>
                <a:sym typeface="Lato"/>
              </a:rPr>
              <a:t>HA Evaluation </a:t>
            </a:r>
            <a:endParaRPr b="1" sz="1700">
              <a:solidFill>
                <a:srgbClr val="000000"/>
              </a:solidFill>
              <a:latin typeface="Lato"/>
              <a:ea typeface="Lato"/>
              <a:cs typeface="Lato"/>
              <a:sym typeface="Lato"/>
            </a:endParaRPr>
          </a:p>
          <a:p>
            <a:pPr indent="0" lvl="0" marL="5182" marR="12358" rtl="0" algn="just">
              <a:lnSpc>
                <a:spcPct val="130000"/>
              </a:lnSpc>
              <a:spcBef>
                <a:spcPts val="0"/>
              </a:spcBef>
              <a:spcAft>
                <a:spcPts val="0"/>
              </a:spcAft>
              <a:buClr>
                <a:srgbClr val="000000"/>
              </a:buClr>
              <a:buSzPts val="1100"/>
              <a:buFont typeface="Arial"/>
              <a:buNone/>
            </a:pPr>
            <a:r>
              <a:rPr b="1" lang="es-419" sz="1100">
                <a:solidFill>
                  <a:schemeClr val="dk1"/>
                </a:solidFill>
                <a:latin typeface="Lato"/>
                <a:ea typeface="Lato"/>
                <a:cs typeface="Lato"/>
                <a:sym typeface="Lato"/>
              </a:rPr>
              <a:t>OpenEBench</a:t>
            </a:r>
            <a:r>
              <a:rPr lang="es-419" sz="1100">
                <a:solidFill>
                  <a:schemeClr val="dk1"/>
                </a:solidFill>
                <a:latin typeface="Lato"/>
                <a:ea typeface="Lato"/>
                <a:cs typeface="Lato"/>
                <a:sym typeface="Lato"/>
              </a:rPr>
              <a:t> is an </a:t>
            </a:r>
            <a:r>
              <a:rPr b="1" lang="es-419" sz="1100">
                <a:solidFill>
                  <a:schemeClr val="dk1"/>
                </a:solidFill>
                <a:latin typeface="Lato"/>
                <a:ea typeface="Lato"/>
                <a:cs typeface="Lato"/>
                <a:sym typeface="Lato"/>
              </a:rPr>
              <a:t>ELIXIR</a:t>
            </a:r>
            <a:r>
              <a:rPr lang="es-419" sz="1100">
                <a:solidFill>
                  <a:schemeClr val="dk1"/>
                </a:solidFill>
                <a:latin typeface="Lato"/>
                <a:ea typeface="Lato"/>
                <a:cs typeface="Lato"/>
                <a:sym typeface="Lato"/>
              </a:rPr>
              <a:t> platform for benchmarking and monitoring bioinformatics tools, web servers, and workflows.</a:t>
            </a:r>
            <a:endParaRPr sz="1100">
              <a:solidFill>
                <a:schemeClr val="dk1"/>
              </a:solidFill>
              <a:latin typeface="Lato"/>
              <a:ea typeface="Lato"/>
              <a:cs typeface="Lato"/>
              <a:sym typeface="Lato"/>
            </a:endParaRPr>
          </a:p>
          <a:p>
            <a:pPr indent="0" lvl="0" marL="0" marR="12358" rtl="0" algn="just">
              <a:lnSpc>
                <a:spcPct val="130000"/>
              </a:lnSpc>
              <a:spcBef>
                <a:spcPts val="0"/>
              </a:spcBef>
              <a:spcAft>
                <a:spcPts val="0"/>
              </a:spcAft>
              <a:buClr>
                <a:srgbClr val="000000"/>
              </a:buClr>
              <a:buSzPts val="1100"/>
              <a:buFont typeface="Arial"/>
              <a:buNone/>
            </a:pPr>
            <a:r>
              <a:t/>
            </a:r>
            <a:endParaRPr sz="1200">
              <a:solidFill>
                <a:srgbClr val="000000"/>
              </a:solidFill>
            </a:endParaRPr>
          </a:p>
        </p:txBody>
      </p:sp>
      <p:grpSp>
        <p:nvGrpSpPr>
          <p:cNvPr id="231" name="Google Shape;231;p24"/>
          <p:cNvGrpSpPr/>
          <p:nvPr/>
        </p:nvGrpSpPr>
        <p:grpSpPr>
          <a:xfrm>
            <a:off x="4762974" y="2014201"/>
            <a:ext cx="3457575" cy="3028950"/>
            <a:chOff x="-15239" y="-10115489"/>
            <a:chExt cx="2480326" cy="2379753"/>
          </a:xfrm>
        </p:grpSpPr>
        <p:pic>
          <p:nvPicPr>
            <p:cNvPr id="232" name="Google Shape;232;p24"/>
            <p:cNvPicPr preferRelativeResize="0"/>
            <p:nvPr/>
          </p:nvPicPr>
          <p:blipFill rotWithShape="1">
            <a:blip r:embed="rId8">
              <a:alphaModFix/>
            </a:blip>
            <a:srcRect b="-280" l="4826" r="42661" t="280"/>
            <a:stretch/>
          </p:blipFill>
          <p:spPr>
            <a:xfrm>
              <a:off x="-15239" y="-10115489"/>
              <a:ext cx="1912375" cy="2379753"/>
            </a:xfrm>
            <a:prstGeom prst="rect">
              <a:avLst/>
            </a:prstGeom>
            <a:noFill/>
            <a:ln>
              <a:noFill/>
            </a:ln>
          </p:spPr>
        </p:pic>
        <p:grpSp>
          <p:nvGrpSpPr>
            <p:cNvPr id="233" name="Google Shape;233;p24"/>
            <p:cNvGrpSpPr/>
            <p:nvPr/>
          </p:nvGrpSpPr>
          <p:grpSpPr>
            <a:xfrm>
              <a:off x="1882679" y="-9556021"/>
              <a:ext cx="582407" cy="1399589"/>
              <a:chOff x="1882679" y="-9497246"/>
              <a:chExt cx="582407" cy="1399589"/>
            </a:xfrm>
          </p:grpSpPr>
          <p:pic>
            <p:nvPicPr>
              <p:cNvPr id="234" name="Google Shape;234;p24"/>
              <p:cNvPicPr preferRelativeResize="0"/>
              <p:nvPr/>
            </p:nvPicPr>
            <p:blipFill rotWithShape="1">
              <a:blip r:embed="rId8">
                <a:alphaModFix/>
              </a:blip>
              <a:srcRect b="37521" l="74820" r="9189" t="43693"/>
              <a:stretch/>
            </p:blipFill>
            <p:spPr>
              <a:xfrm>
                <a:off x="1882679" y="-8544726"/>
                <a:ext cx="582407" cy="447069"/>
              </a:xfrm>
              <a:prstGeom prst="rect">
                <a:avLst/>
              </a:prstGeom>
              <a:noFill/>
              <a:ln>
                <a:noFill/>
              </a:ln>
            </p:spPr>
          </p:pic>
          <p:pic>
            <p:nvPicPr>
              <p:cNvPr id="235" name="Google Shape;235;p24"/>
              <p:cNvPicPr preferRelativeResize="0"/>
              <p:nvPr/>
            </p:nvPicPr>
            <p:blipFill rotWithShape="1">
              <a:blip r:embed="rId8">
                <a:alphaModFix/>
              </a:blip>
              <a:srcRect b="38708" l="57697" r="30032" t="39276"/>
              <a:stretch/>
            </p:blipFill>
            <p:spPr>
              <a:xfrm>
                <a:off x="1964894" y="-9497246"/>
                <a:ext cx="446895" cy="523940"/>
              </a:xfrm>
              <a:prstGeom prst="rect">
                <a:avLst/>
              </a:prstGeom>
              <a:noFill/>
              <a:ln>
                <a:noFill/>
              </a:ln>
            </p:spPr>
          </p:pic>
        </p:grpSp>
      </p:grpSp>
      <p:sp>
        <p:nvSpPr>
          <p:cNvPr id="236" name="Google Shape;236;p24"/>
          <p:cNvSpPr/>
          <p:nvPr/>
        </p:nvSpPr>
        <p:spPr>
          <a:xfrm>
            <a:off x="4930475" y="2459101"/>
            <a:ext cx="781200" cy="270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0000"/>
              </a:solidFill>
            </a:endParaRPr>
          </a:p>
        </p:txBody>
      </p:sp>
      <p:grpSp>
        <p:nvGrpSpPr>
          <p:cNvPr id="237" name="Google Shape;237;p24"/>
          <p:cNvGrpSpPr/>
          <p:nvPr/>
        </p:nvGrpSpPr>
        <p:grpSpPr>
          <a:xfrm>
            <a:off x="292475" y="3555066"/>
            <a:ext cx="4155574" cy="459474"/>
            <a:chOff x="1252116" y="5164781"/>
            <a:chExt cx="5049300" cy="602825"/>
          </a:xfrm>
        </p:grpSpPr>
        <p:sp>
          <p:nvSpPr>
            <p:cNvPr id="238" name="Google Shape;238;p24"/>
            <p:cNvSpPr txBox="1"/>
            <p:nvPr/>
          </p:nvSpPr>
          <p:spPr>
            <a:xfrm>
              <a:off x="1252116" y="5164781"/>
              <a:ext cx="4510800" cy="3372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0"/>
                </a:spcAft>
                <a:buClr>
                  <a:srgbClr val="000000"/>
                </a:buClr>
                <a:buSzPts val="1100"/>
                <a:buFont typeface="Arial"/>
                <a:buNone/>
              </a:pPr>
              <a:r>
                <a:rPr b="1" lang="es-419" sz="1300">
                  <a:solidFill>
                    <a:srgbClr val="124484"/>
                  </a:solidFill>
                  <a:latin typeface="Lato"/>
                  <a:ea typeface="Lato"/>
                  <a:cs typeface="Lato"/>
                  <a:sym typeface="Lato"/>
                </a:rPr>
                <a:t>AI Developers</a:t>
              </a:r>
              <a:endParaRPr b="1" sz="1100">
                <a:solidFill>
                  <a:srgbClr val="124484"/>
                </a:solidFill>
                <a:latin typeface="Lato"/>
                <a:ea typeface="Lato"/>
                <a:cs typeface="Lato"/>
                <a:sym typeface="Lato"/>
              </a:endParaRPr>
            </a:p>
            <a:p>
              <a:pPr indent="0" lvl="0" marL="0" marR="0" rtl="0" algn="l">
                <a:lnSpc>
                  <a:spcPct val="40000"/>
                </a:lnSpc>
                <a:spcBef>
                  <a:spcPts val="1200"/>
                </a:spcBef>
                <a:spcAft>
                  <a:spcPts val="0"/>
                </a:spcAft>
                <a:buClr>
                  <a:srgbClr val="000000"/>
                </a:buClr>
                <a:buSzPts val="1400"/>
                <a:buFont typeface="Calibri"/>
                <a:buNone/>
              </a:pPr>
              <a:r>
                <a:t/>
              </a:r>
              <a:endParaRPr sz="1300">
                <a:solidFill>
                  <a:srgbClr val="0B5394"/>
                </a:solidFill>
                <a:latin typeface="Lato"/>
                <a:ea typeface="Lato"/>
                <a:cs typeface="Lato"/>
                <a:sym typeface="Lato"/>
              </a:endParaRPr>
            </a:p>
            <a:p>
              <a:pPr indent="0" lvl="0" marL="0" marR="0" rtl="0" algn="l">
                <a:lnSpc>
                  <a:spcPct val="100000"/>
                </a:lnSpc>
                <a:spcBef>
                  <a:spcPts val="1200"/>
                </a:spcBef>
                <a:spcAft>
                  <a:spcPts val="0"/>
                </a:spcAft>
                <a:buClr>
                  <a:srgbClr val="000000"/>
                </a:buClr>
                <a:buSzPts val="300"/>
                <a:buFont typeface="Calibri"/>
                <a:buNone/>
              </a:pPr>
              <a:r>
                <a:t/>
              </a:r>
              <a:endParaRPr sz="300">
                <a:solidFill>
                  <a:srgbClr val="44546A"/>
                </a:solidFill>
                <a:latin typeface="Calibri"/>
                <a:ea typeface="Calibri"/>
                <a:cs typeface="Calibri"/>
                <a:sym typeface="Calibri"/>
              </a:endParaRPr>
            </a:p>
          </p:txBody>
        </p:sp>
        <p:sp>
          <p:nvSpPr>
            <p:cNvPr id="239" name="Google Shape;239;p24"/>
            <p:cNvSpPr txBox="1"/>
            <p:nvPr/>
          </p:nvSpPr>
          <p:spPr>
            <a:xfrm>
              <a:off x="1252116" y="5430406"/>
              <a:ext cx="5049300" cy="3372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1200"/>
                </a:spcAft>
                <a:buClr>
                  <a:srgbClr val="0B5394"/>
                </a:buClr>
                <a:buSzPts val="1400"/>
                <a:buFont typeface="Lato"/>
                <a:buNone/>
              </a:pPr>
              <a:r>
                <a:rPr lang="es-419" sz="1100">
                  <a:solidFill>
                    <a:schemeClr val="dk1"/>
                  </a:solidFill>
                  <a:latin typeface="Lato"/>
                  <a:ea typeface="Lato"/>
                  <a:cs typeface="Lato"/>
                  <a:sym typeface="Lato"/>
                </a:rPr>
                <a:t>Design and implement AI algorithms and health apps</a:t>
              </a:r>
              <a:endParaRPr sz="5700">
                <a:solidFill>
                  <a:schemeClr val="dk1"/>
                </a:solidFill>
                <a:latin typeface="Calibri"/>
                <a:ea typeface="Calibri"/>
                <a:cs typeface="Calibri"/>
                <a:sym typeface="Calibri"/>
              </a:endParaRPr>
            </a:p>
          </p:txBody>
        </p:sp>
      </p:grpSp>
      <p:grpSp>
        <p:nvGrpSpPr>
          <p:cNvPr id="240" name="Google Shape;240;p24"/>
          <p:cNvGrpSpPr/>
          <p:nvPr/>
        </p:nvGrpSpPr>
        <p:grpSpPr>
          <a:xfrm>
            <a:off x="292475" y="4060777"/>
            <a:ext cx="3683522" cy="457874"/>
            <a:chOff x="1287013" y="5828270"/>
            <a:chExt cx="4475726" cy="600727"/>
          </a:xfrm>
        </p:grpSpPr>
        <p:sp>
          <p:nvSpPr>
            <p:cNvPr id="241" name="Google Shape;241;p24"/>
            <p:cNvSpPr txBox="1"/>
            <p:nvPr/>
          </p:nvSpPr>
          <p:spPr>
            <a:xfrm>
              <a:off x="1287013" y="5828270"/>
              <a:ext cx="4408500" cy="3372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1200"/>
                </a:spcAft>
                <a:buClr>
                  <a:srgbClr val="000000"/>
                </a:buClr>
                <a:buSzPts val="1600"/>
                <a:buFont typeface="Lato"/>
                <a:buNone/>
              </a:pPr>
              <a:r>
                <a:rPr b="1" lang="es-419" sz="1300">
                  <a:solidFill>
                    <a:srgbClr val="124484"/>
                  </a:solidFill>
                  <a:latin typeface="Lato"/>
                  <a:ea typeface="Lato"/>
                  <a:cs typeface="Lato"/>
                  <a:sym typeface="Lato"/>
                </a:rPr>
                <a:t>Legal and Ethical experts </a:t>
              </a:r>
              <a:endParaRPr b="1" sz="100">
                <a:solidFill>
                  <a:srgbClr val="124484"/>
                </a:solidFill>
                <a:latin typeface="Calibri"/>
                <a:ea typeface="Calibri"/>
                <a:cs typeface="Calibri"/>
                <a:sym typeface="Calibri"/>
              </a:endParaRPr>
            </a:p>
          </p:txBody>
        </p:sp>
        <p:sp>
          <p:nvSpPr>
            <p:cNvPr id="242" name="Google Shape;242;p24"/>
            <p:cNvSpPr txBox="1"/>
            <p:nvPr/>
          </p:nvSpPr>
          <p:spPr>
            <a:xfrm>
              <a:off x="1287639" y="6091797"/>
              <a:ext cx="4475100" cy="3372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1200"/>
                </a:spcAft>
                <a:buClr>
                  <a:srgbClr val="0B5394"/>
                </a:buClr>
                <a:buSzPts val="1400"/>
                <a:buFont typeface="Lato"/>
                <a:buNone/>
              </a:pPr>
              <a:r>
                <a:rPr lang="es-419" sz="1100">
                  <a:solidFill>
                    <a:schemeClr val="dk1"/>
                  </a:solidFill>
                  <a:latin typeface="Lato"/>
                  <a:ea typeface="Lato"/>
                  <a:cs typeface="Lato"/>
                  <a:sym typeface="Lato"/>
                </a:rPr>
                <a:t>Advise on legal and ethical issues</a:t>
              </a:r>
              <a:endParaRPr sz="5700">
                <a:solidFill>
                  <a:schemeClr val="dk1"/>
                </a:solidFill>
                <a:latin typeface="Calibri"/>
                <a:ea typeface="Calibri"/>
                <a:cs typeface="Calibri"/>
                <a:sym typeface="Calibri"/>
              </a:endParaRPr>
            </a:p>
          </p:txBody>
        </p:sp>
      </p:grpSp>
      <p:grpSp>
        <p:nvGrpSpPr>
          <p:cNvPr id="243" name="Google Shape;243;p24"/>
          <p:cNvGrpSpPr/>
          <p:nvPr/>
        </p:nvGrpSpPr>
        <p:grpSpPr>
          <a:xfrm>
            <a:off x="292475" y="3014712"/>
            <a:ext cx="4155460" cy="545372"/>
            <a:chOff x="1313828" y="4455842"/>
            <a:chExt cx="5049161" cy="715524"/>
          </a:xfrm>
        </p:grpSpPr>
        <p:sp>
          <p:nvSpPr>
            <p:cNvPr id="244" name="Google Shape;244;p24"/>
            <p:cNvSpPr txBox="1"/>
            <p:nvPr/>
          </p:nvSpPr>
          <p:spPr>
            <a:xfrm>
              <a:off x="1313828" y="4455842"/>
              <a:ext cx="5049000" cy="3909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1200"/>
                </a:spcAft>
                <a:buClr>
                  <a:srgbClr val="000000"/>
                </a:buClr>
                <a:buSzPts val="1600"/>
                <a:buFont typeface="Lato"/>
                <a:buNone/>
              </a:pPr>
              <a:r>
                <a:rPr b="1" lang="es-419" sz="1300">
                  <a:solidFill>
                    <a:srgbClr val="124484"/>
                  </a:solidFill>
                  <a:latin typeface="Lato"/>
                  <a:ea typeface="Lato"/>
                  <a:cs typeface="Lato"/>
                  <a:sym typeface="Lato"/>
                </a:rPr>
                <a:t>Sociologists &amp; Psychologists </a:t>
              </a:r>
              <a:endParaRPr b="1" sz="100">
                <a:solidFill>
                  <a:srgbClr val="124484"/>
                </a:solidFill>
                <a:latin typeface="Calibri"/>
                <a:ea typeface="Calibri"/>
                <a:cs typeface="Calibri"/>
                <a:sym typeface="Calibri"/>
              </a:endParaRPr>
            </a:p>
          </p:txBody>
        </p:sp>
        <p:sp>
          <p:nvSpPr>
            <p:cNvPr id="245" name="Google Shape;245;p24"/>
            <p:cNvSpPr txBox="1"/>
            <p:nvPr/>
          </p:nvSpPr>
          <p:spPr>
            <a:xfrm>
              <a:off x="1323289" y="4734266"/>
              <a:ext cx="5039700" cy="437100"/>
            </a:xfrm>
            <a:prstGeom prst="rect">
              <a:avLst/>
            </a:prstGeom>
            <a:noFill/>
            <a:ln>
              <a:noFill/>
            </a:ln>
          </p:spPr>
          <p:txBody>
            <a:bodyPr anchorCtr="0" anchor="t" bIns="91425" lIns="91425" spcFirstLastPara="1" rIns="91425" wrap="square" tIns="91425">
              <a:noAutofit/>
            </a:bodyPr>
            <a:lstStyle/>
            <a:p>
              <a:pPr indent="0" lvl="0" marL="0" marR="0" rtl="0" algn="l">
                <a:lnSpc>
                  <a:spcPct val="40000"/>
                </a:lnSpc>
                <a:spcBef>
                  <a:spcPts val="1200"/>
                </a:spcBef>
                <a:spcAft>
                  <a:spcPts val="1200"/>
                </a:spcAft>
                <a:buClr>
                  <a:srgbClr val="0B5394"/>
                </a:buClr>
                <a:buSzPts val="1400"/>
                <a:buFont typeface="Lato"/>
                <a:buNone/>
              </a:pPr>
              <a:r>
                <a:rPr lang="es-419" sz="1100">
                  <a:solidFill>
                    <a:schemeClr val="dk1"/>
                  </a:solidFill>
                  <a:latin typeface="Lato"/>
                  <a:ea typeface="Lato"/>
                  <a:cs typeface="Lato"/>
                  <a:sym typeface="Lato"/>
                </a:rPr>
                <a:t>Contribute personal and social perspectives</a:t>
              </a:r>
              <a:endParaRPr sz="5700">
                <a:solidFill>
                  <a:schemeClr val="dk1"/>
                </a:solidFill>
                <a:latin typeface="Calibri"/>
                <a:ea typeface="Calibri"/>
                <a:cs typeface="Calibri"/>
                <a:sym typeface="Calibri"/>
              </a:endParaRPr>
            </a:p>
          </p:txBody>
        </p:sp>
      </p:grpSp>
      <p:sp>
        <p:nvSpPr>
          <p:cNvPr id="246" name="Google Shape;246;p24"/>
          <p:cNvSpPr/>
          <p:nvPr/>
        </p:nvSpPr>
        <p:spPr>
          <a:xfrm>
            <a:off x="5962525" y="2189101"/>
            <a:ext cx="1480800" cy="270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0000"/>
              </a:solidFill>
            </a:endParaRPr>
          </a:p>
        </p:txBody>
      </p:sp>
      <p:sp>
        <p:nvSpPr>
          <p:cNvPr id="247" name="Google Shape;247;p24"/>
          <p:cNvSpPr/>
          <p:nvPr/>
        </p:nvSpPr>
        <p:spPr>
          <a:xfrm>
            <a:off x="7321150" y="2695076"/>
            <a:ext cx="899400" cy="270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0000"/>
              </a:solidFill>
            </a:endParaRPr>
          </a:p>
        </p:txBody>
      </p:sp>
      <p:sp>
        <p:nvSpPr>
          <p:cNvPr id="248" name="Google Shape;248;p24"/>
          <p:cNvSpPr/>
          <p:nvPr/>
        </p:nvSpPr>
        <p:spPr>
          <a:xfrm>
            <a:off x="4963850" y="4226764"/>
            <a:ext cx="899400" cy="270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0000"/>
              </a:solidFill>
            </a:endParaRPr>
          </a:p>
        </p:txBody>
      </p:sp>
      <p:sp>
        <p:nvSpPr>
          <p:cNvPr id="249" name="Google Shape;249;p24"/>
          <p:cNvSpPr/>
          <p:nvPr/>
        </p:nvSpPr>
        <p:spPr>
          <a:xfrm>
            <a:off x="4871375" y="3393676"/>
            <a:ext cx="899400" cy="270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0000"/>
              </a:solidFill>
            </a:endParaRPr>
          </a:p>
        </p:txBody>
      </p:sp>
      <p:sp>
        <p:nvSpPr>
          <p:cNvPr id="250" name="Google Shape;250;p24"/>
          <p:cNvSpPr txBox="1"/>
          <p:nvPr/>
        </p:nvSpPr>
        <p:spPr>
          <a:xfrm>
            <a:off x="4572000" y="1705863"/>
            <a:ext cx="4430100" cy="5043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1200"/>
              </a:spcBef>
              <a:spcAft>
                <a:spcPts val="0"/>
              </a:spcAft>
              <a:buClr>
                <a:srgbClr val="000000"/>
              </a:buClr>
              <a:buSzPts val="1100"/>
              <a:buFont typeface="Arial"/>
              <a:buNone/>
            </a:pPr>
            <a:r>
              <a:rPr b="1" lang="es-419" sz="1200">
                <a:solidFill>
                  <a:srgbClr val="000000"/>
                </a:solidFill>
                <a:latin typeface="Lato"/>
                <a:ea typeface="Lato"/>
                <a:cs typeface="Lato"/>
                <a:sym typeface="Lato"/>
              </a:rPr>
              <a:t>The B</a:t>
            </a:r>
            <a:r>
              <a:rPr b="1" lang="es-419" sz="1200">
                <a:solidFill>
                  <a:srgbClr val="1155CC"/>
                </a:solidFill>
                <a:latin typeface="Lato"/>
                <a:ea typeface="Lato"/>
                <a:cs typeface="Lato"/>
                <a:sym typeface="Lato"/>
              </a:rPr>
              <a:t>AI</a:t>
            </a:r>
            <a:r>
              <a:rPr b="1" lang="es-419" sz="1200">
                <a:solidFill>
                  <a:srgbClr val="000000"/>
                </a:solidFill>
                <a:latin typeface="Lato"/>
                <a:ea typeface="Lato"/>
                <a:cs typeface="Lato"/>
                <a:sym typeface="Lato"/>
              </a:rPr>
              <a:t>HA project will establish indicators and evaluation metrics to identify sex and gender biases in</a:t>
            </a:r>
            <a:r>
              <a:rPr b="1" lang="es-419" sz="1200">
                <a:solidFill>
                  <a:srgbClr val="9645C0"/>
                </a:solidFill>
                <a:latin typeface="Lato"/>
                <a:ea typeface="Lato"/>
                <a:cs typeface="Lato"/>
                <a:sym typeface="Lato"/>
              </a:rPr>
              <a:t> </a:t>
            </a:r>
            <a:r>
              <a:rPr b="1" lang="es-419" sz="1200">
                <a:solidFill>
                  <a:srgbClr val="1155CC"/>
                </a:solidFill>
                <a:latin typeface="Lato"/>
                <a:ea typeface="Lato"/>
                <a:cs typeface="Lato"/>
                <a:sym typeface="Lato"/>
              </a:rPr>
              <a:t>AI-</a:t>
            </a:r>
            <a:r>
              <a:rPr b="1" lang="es-419" sz="1200">
                <a:solidFill>
                  <a:srgbClr val="000000"/>
                </a:solidFill>
                <a:latin typeface="Lato"/>
                <a:ea typeface="Lato"/>
                <a:cs typeface="Lato"/>
                <a:sym typeface="Lato"/>
              </a:rPr>
              <a:t>health solutions</a:t>
            </a:r>
            <a:endParaRPr b="1" sz="1200">
              <a:solidFill>
                <a:srgbClr val="9645C0"/>
              </a:solidFill>
            </a:endParaRPr>
          </a:p>
          <a:p>
            <a:pPr indent="0" lvl="0" marL="0" rtl="0" algn="l">
              <a:spcBef>
                <a:spcPts val="1200"/>
              </a:spcBef>
              <a:spcAft>
                <a:spcPts val="0"/>
              </a:spcAft>
              <a:buNone/>
            </a:pPr>
            <a:r>
              <a:t/>
            </a:r>
            <a:endParaRPr sz="1800">
              <a:solidFill>
                <a:srgbClr val="595959"/>
              </a:solidFill>
            </a:endParaRPr>
          </a:p>
        </p:txBody>
      </p:sp>
      <p:sp>
        <p:nvSpPr>
          <p:cNvPr id="251" name="Google Shape;251;p24"/>
          <p:cNvSpPr txBox="1"/>
          <p:nvPr/>
        </p:nvSpPr>
        <p:spPr>
          <a:xfrm>
            <a:off x="4963850" y="2350326"/>
            <a:ext cx="781200" cy="33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419" sz="1000">
                <a:solidFill>
                  <a:srgbClr val="000000"/>
                </a:solidFill>
                <a:latin typeface="Lato"/>
                <a:ea typeface="Lato"/>
                <a:cs typeface="Lato"/>
                <a:sym typeface="Lato"/>
              </a:rPr>
              <a:t>AI tool</a:t>
            </a:r>
            <a:endParaRPr b="1" sz="1000">
              <a:solidFill>
                <a:srgbClr val="000000"/>
              </a:solidFill>
              <a:latin typeface="Lato"/>
              <a:ea typeface="Lato"/>
              <a:cs typeface="Lato"/>
              <a:sym typeface="Lato"/>
            </a:endParaRPr>
          </a:p>
        </p:txBody>
      </p:sp>
      <p:sp>
        <p:nvSpPr>
          <p:cNvPr id="252" name="Google Shape;252;p24"/>
          <p:cNvSpPr txBox="1"/>
          <p:nvPr/>
        </p:nvSpPr>
        <p:spPr>
          <a:xfrm>
            <a:off x="5929900" y="2231189"/>
            <a:ext cx="1480800" cy="33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419" sz="1000">
                <a:solidFill>
                  <a:srgbClr val="000000"/>
                </a:solidFill>
                <a:latin typeface="Lato"/>
                <a:ea typeface="Lato"/>
                <a:cs typeface="Lato"/>
                <a:sym typeface="Lato"/>
              </a:rPr>
              <a:t>Gold Standard</a:t>
            </a:r>
            <a:endParaRPr b="1" sz="1000">
              <a:solidFill>
                <a:srgbClr val="000000"/>
              </a:solidFill>
              <a:latin typeface="Lato"/>
              <a:ea typeface="Lato"/>
              <a:cs typeface="Lato"/>
              <a:sym typeface="Lato"/>
            </a:endParaRPr>
          </a:p>
        </p:txBody>
      </p:sp>
      <p:sp>
        <p:nvSpPr>
          <p:cNvPr id="253" name="Google Shape;253;p24"/>
          <p:cNvSpPr txBox="1"/>
          <p:nvPr/>
        </p:nvSpPr>
        <p:spPr>
          <a:xfrm>
            <a:off x="6629950" y="2355751"/>
            <a:ext cx="2358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rgbClr val="595959"/>
              </a:solidFill>
            </a:endParaRPr>
          </a:p>
        </p:txBody>
      </p:sp>
      <p:sp>
        <p:nvSpPr>
          <p:cNvPr id="254" name="Google Shape;254;p24"/>
          <p:cNvSpPr txBox="1"/>
          <p:nvPr/>
        </p:nvSpPr>
        <p:spPr>
          <a:xfrm>
            <a:off x="7069000" y="2543701"/>
            <a:ext cx="1732800" cy="33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419" sz="1000">
                <a:solidFill>
                  <a:srgbClr val="000000"/>
                </a:solidFill>
                <a:latin typeface="Lato"/>
                <a:ea typeface="Lato"/>
                <a:cs typeface="Lato"/>
                <a:sym typeface="Lato"/>
              </a:rPr>
              <a:t>Benchmarking Results</a:t>
            </a:r>
            <a:endParaRPr b="1" sz="1000">
              <a:solidFill>
                <a:srgbClr val="000000"/>
              </a:solidFill>
              <a:latin typeface="Lato"/>
              <a:ea typeface="Lato"/>
              <a:cs typeface="Lato"/>
              <a:sym typeface="Lato"/>
            </a:endParaRPr>
          </a:p>
        </p:txBody>
      </p:sp>
      <p:sp>
        <p:nvSpPr>
          <p:cNvPr id="255" name="Google Shape;255;p24"/>
          <p:cNvSpPr txBox="1"/>
          <p:nvPr/>
        </p:nvSpPr>
        <p:spPr>
          <a:xfrm>
            <a:off x="4504300" y="3309326"/>
            <a:ext cx="1238400" cy="33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419" sz="1000">
                <a:solidFill>
                  <a:srgbClr val="000000"/>
                </a:solidFill>
                <a:latin typeface="Lato"/>
                <a:ea typeface="Lato"/>
                <a:cs typeface="Lato"/>
                <a:sym typeface="Lato"/>
              </a:rPr>
              <a:t>Training dataset</a:t>
            </a:r>
            <a:endParaRPr b="1" sz="1000">
              <a:solidFill>
                <a:srgbClr val="000000"/>
              </a:solidFill>
              <a:latin typeface="Lato"/>
              <a:ea typeface="Lato"/>
              <a:cs typeface="Lato"/>
              <a:sym typeface="Lato"/>
            </a:endParaRPr>
          </a:p>
        </p:txBody>
      </p:sp>
      <p:sp>
        <p:nvSpPr>
          <p:cNvPr id="256" name="Google Shape;256;p24"/>
          <p:cNvSpPr txBox="1"/>
          <p:nvPr/>
        </p:nvSpPr>
        <p:spPr>
          <a:xfrm>
            <a:off x="6904450" y="3657601"/>
            <a:ext cx="1732800" cy="33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419" sz="1000">
                <a:solidFill>
                  <a:srgbClr val="000000"/>
                </a:solidFill>
                <a:latin typeface="Lato"/>
                <a:ea typeface="Lato"/>
                <a:cs typeface="Lato"/>
                <a:sym typeface="Lato"/>
              </a:rPr>
              <a:t>Health Charts</a:t>
            </a:r>
            <a:endParaRPr b="1" sz="1000">
              <a:solidFill>
                <a:srgbClr val="000000"/>
              </a:solidFill>
              <a:latin typeface="Lato"/>
              <a:ea typeface="Lato"/>
              <a:cs typeface="Lato"/>
              <a:sym typeface="Lato"/>
            </a:endParaRPr>
          </a:p>
        </p:txBody>
      </p:sp>
      <p:sp>
        <p:nvSpPr>
          <p:cNvPr id="257" name="Google Shape;257;p24"/>
          <p:cNvSpPr txBox="1"/>
          <p:nvPr/>
        </p:nvSpPr>
        <p:spPr>
          <a:xfrm>
            <a:off x="4701875" y="4158476"/>
            <a:ext cx="1238400" cy="33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419" sz="1000">
                <a:solidFill>
                  <a:srgbClr val="000000"/>
                </a:solidFill>
                <a:latin typeface="Lato"/>
                <a:ea typeface="Lato"/>
                <a:cs typeface="Lato"/>
                <a:sym typeface="Lato"/>
              </a:rPr>
              <a:t>Trainings</a:t>
            </a:r>
            <a:endParaRPr b="1" sz="1000">
              <a:solidFill>
                <a:srgbClr val="000000"/>
              </a:solidFill>
              <a:latin typeface="Lato"/>
              <a:ea typeface="Lato"/>
              <a:cs typeface="Lato"/>
              <a:sym typeface="Lato"/>
            </a:endParaRPr>
          </a:p>
        </p:txBody>
      </p:sp>
      <p:pic>
        <p:nvPicPr>
          <p:cNvPr id="258" name="Google Shape;258;p24" title="EuroHPC logo and AIF stamp.png"/>
          <p:cNvPicPr preferRelativeResize="0"/>
          <p:nvPr/>
        </p:nvPicPr>
        <p:blipFill>
          <a:blip r:embed="rId9">
            <a:alphaModFix/>
          </a:blip>
          <a:stretch>
            <a:fillRect/>
          </a:stretch>
        </p:blipFill>
        <p:spPr>
          <a:xfrm>
            <a:off x="6741746" y="4398975"/>
            <a:ext cx="2484254" cy="822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25"/>
          <p:cNvSpPr txBox="1"/>
          <p:nvPr>
            <p:ph type="title"/>
          </p:nvPr>
        </p:nvSpPr>
        <p:spPr>
          <a:xfrm>
            <a:off x="-71350" y="286225"/>
            <a:ext cx="9144000" cy="6009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100"/>
              <a:buFont typeface="Arial"/>
              <a:buNone/>
            </a:pPr>
            <a:r>
              <a:rPr lang="es-419"/>
              <a:t>First</a:t>
            </a:r>
            <a:r>
              <a:rPr lang="es-419"/>
              <a:t> BAIHA Evaluation: Atrial </a:t>
            </a:r>
            <a:r>
              <a:rPr lang="es-419"/>
              <a:t>Fibrillation</a:t>
            </a:r>
            <a:endParaRPr/>
          </a:p>
        </p:txBody>
      </p:sp>
      <p:sp>
        <p:nvSpPr>
          <p:cNvPr id="264" name="Google Shape;264;p25"/>
          <p:cNvSpPr txBox="1"/>
          <p:nvPr/>
        </p:nvSpPr>
        <p:spPr>
          <a:xfrm>
            <a:off x="6565604" y="-7327"/>
            <a:ext cx="2557200" cy="215400"/>
          </a:xfrm>
          <a:prstGeom prst="rect">
            <a:avLst/>
          </a:prstGeom>
          <a:noFill/>
          <a:ln>
            <a:noFill/>
          </a:ln>
        </p:spPr>
        <p:txBody>
          <a:bodyPr anchorCtr="0" anchor="t" bIns="68575" lIns="68575" spcFirstLastPara="1" rIns="68575" wrap="square" tIns="68575">
            <a:spAutoFit/>
          </a:bodyPr>
          <a:lstStyle/>
          <a:p>
            <a:pPr indent="0" lvl="0" marL="0" marR="0" rtl="0" algn="r">
              <a:lnSpc>
                <a:spcPct val="100000"/>
              </a:lnSpc>
              <a:spcBef>
                <a:spcPts val="0"/>
              </a:spcBef>
              <a:spcAft>
                <a:spcPts val="0"/>
              </a:spcAft>
              <a:buClr>
                <a:srgbClr val="000000"/>
              </a:buClr>
              <a:buSzPts val="500"/>
              <a:buFont typeface="Arial"/>
              <a:buNone/>
            </a:pPr>
            <a:r>
              <a:rPr b="1" i="0" lang="es-419" sz="500" u="none" cap="none" strike="noStrike">
                <a:solidFill>
                  <a:srgbClr val="242F75"/>
                </a:solidFill>
                <a:latin typeface="Arial"/>
                <a:ea typeface="Arial"/>
                <a:cs typeface="Arial"/>
                <a:sym typeface="Arial"/>
              </a:rPr>
              <a:t>© 2025 BSC-CNS. Licensed under</a:t>
            </a:r>
            <a:r>
              <a:rPr b="1" i="0" lang="es-419" sz="5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419" sz="5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500" u="none" cap="none" strike="noStrike">
              <a:solidFill>
                <a:srgbClr val="242F75"/>
              </a:solidFill>
              <a:latin typeface="Arial"/>
              <a:ea typeface="Arial"/>
              <a:cs typeface="Arial"/>
              <a:sym typeface="Arial"/>
            </a:endParaRPr>
          </a:p>
        </p:txBody>
      </p:sp>
      <p:pic>
        <p:nvPicPr>
          <p:cNvPr id="265" name="Google Shape;265;p25" title="Logos-BSC-AI-Factory-v3-horizontal.jpg"/>
          <p:cNvPicPr preferRelativeResize="0"/>
          <p:nvPr/>
        </p:nvPicPr>
        <p:blipFill>
          <a:blip r:embed="rId5">
            <a:alphaModFix/>
          </a:blip>
          <a:stretch>
            <a:fillRect/>
          </a:stretch>
        </p:blipFill>
        <p:spPr>
          <a:xfrm>
            <a:off x="19327" y="4554608"/>
            <a:ext cx="1210875" cy="510974"/>
          </a:xfrm>
          <a:prstGeom prst="rect">
            <a:avLst/>
          </a:prstGeom>
          <a:noFill/>
          <a:ln>
            <a:noFill/>
          </a:ln>
        </p:spPr>
      </p:pic>
      <p:pic>
        <p:nvPicPr>
          <p:cNvPr id="266" name="Google Shape;266;p25" title="b4w_logo.png"/>
          <p:cNvPicPr preferRelativeResize="0"/>
          <p:nvPr/>
        </p:nvPicPr>
        <p:blipFill>
          <a:blip r:embed="rId6">
            <a:alphaModFix/>
          </a:blip>
          <a:stretch>
            <a:fillRect/>
          </a:stretch>
        </p:blipFill>
        <p:spPr>
          <a:xfrm>
            <a:off x="8071801" y="406825"/>
            <a:ext cx="1059175" cy="323100"/>
          </a:xfrm>
          <a:prstGeom prst="rect">
            <a:avLst/>
          </a:prstGeom>
          <a:noFill/>
          <a:ln>
            <a:noFill/>
          </a:ln>
        </p:spPr>
      </p:pic>
      <p:pic>
        <p:nvPicPr>
          <p:cNvPr id="267" name="Google Shape;267;p25" title="EuroHPC logo and AIF stamp.png"/>
          <p:cNvPicPr preferRelativeResize="0"/>
          <p:nvPr/>
        </p:nvPicPr>
        <p:blipFill>
          <a:blip r:embed="rId7">
            <a:alphaModFix/>
          </a:blip>
          <a:stretch>
            <a:fillRect/>
          </a:stretch>
        </p:blipFill>
        <p:spPr>
          <a:xfrm>
            <a:off x="6741746" y="4398975"/>
            <a:ext cx="2484254" cy="822225"/>
          </a:xfrm>
          <a:prstGeom prst="rect">
            <a:avLst/>
          </a:prstGeom>
          <a:noFill/>
          <a:ln>
            <a:noFill/>
          </a:ln>
        </p:spPr>
      </p:pic>
      <p:pic>
        <p:nvPicPr>
          <p:cNvPr id="268" name="Google Shape;268;p25" title="EN_Co-fundedbytheEU_RGB_POS.png"/>
          <p:cNvPicPr preferRelativeResize="0"/>
          <p:nvPr/>
        </p:nvPicPr>
        <p:blipFill>
          <a:blip r:embed="rId8">
            <a:alphaModFix/>
          </a:blip>
          <a:stretch>
            <a:fillRect/>
          </a:stretch>
        </p:blipFill>
        <p:spPr>
          <a:xfrm>
            <a:off x="1251386" y="4674052"/>
            <a:ext cx="1218237" cy="272050"/>
          </a:xfrm>
          <a:prstGeom prst="rect">
            <a:avLst/>
          </a:prstGeom>
          <a:noFill/>
          <a:ln>
            <a:noFill/>
          </a:ln>
        </p:spPr>
      </p:pic>
      <p:sp>
        <p:nvSpPr>
          <p:cNvPr id="269" name="Google Shape;269;p25"/>
          <p:cNvSpPr txBox="1"/>
          <p:nvPr/>
        </p:nvSpPr>
        <p:spPr>
          <a:xfrm>
            <a:off x="2144575" y="4695403"/>
            <a:ext cx="4854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500"/>
              <a:buFont typeface="Arial"/>
              <a:buNone/>
            </a:pPr>
            <a:r>
              <a:rPr lang="es-419" sz="800">
                <a:latin typeface="Montserrat"/>
                <a:ea typeface="Montserrat"/>
                <a:cs typeface="Montserrat"/>
                <a:sym typeface="Montserrat"/>
              </a:rPr>
              <a:t>Bias in Science - Sex and Gender Perspective in Research</a:t>
            </a:r>
            <a:r>
              <a:rPr b="0" i="0" lang="es-419" sz="800" u="none" cap="none" strike="noStrike">
                <a:solidFill>
                  <a:srgbClr val="000000"/>
                </a:solidFill>
                <a:latin typeface="Montserrat"/>
                <a:ea typeface="Montserrat"/>
                <a:cs typeface="Montserrat"/>
                <a:sym typeface="Montserrat"/>
              </a:rPr>
              <a:t> (</a:t>
            </a:r>
            <a:r>
              <a:rPr lang="es-419" sz="800">
                <a:latin typeface="Montserrat"/>
                <a:ea typeface="Montserrat"/>
                <a:cs typeface="Montserrat"/>
                <a:sym typeface="Montserrat"/>
              </a:rPr>
              <a:t>29th January 2026</a:t>
            </a:r>
            <a:r>
              <a:rPr b="0" i="0" lang="es-419" sz="800" u="none" cap="none" strike="noStrike">
                <a:solidFill>
                  <a:srgbClr val="000000"/>
                </a:solidFill>
                <a:latin typeface="Montserrat"/>
                <a:ea typeface="Montserrat"/>
                <a:cs typeface="Montserrat"/>
                <a:sym typeface="Montserrat"/>
              </a:rPr>
              <a:t>)</a:t>
            </a:r>
            <a:endParaRPr b="0" i="0" sz="800" u="none" cap="none" strike="noStrike">
              <a:solidFill>
                <a:srgbClr val="000000"/>
              </a:solidFill>
              <a:latin typeface="Montserrat"/>
              <a:ea typeface="Montserrat"/>
              <a:cs typeface="Montserrat"/>
              <a:sym typeface="Montserrat"/>
            </a:endParaRPr>
          </a:p>
        </p:txBody>
      </p:sp>
      <p:sp>
        <p:nvSpPr>
          <p:cNvPr id="270" name="Google Shape;270;p25"/>
          <p:cNvSpPr txBox="1"/>
          <p:nvPr/>
        </p:nvSpPr>
        <p:spPr>
          <a:xfrm>
            <a:off x="2610625" y="2323138"/>
            <a:ext cx="6092100" cy="10542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0"/>
              </a:spcAft>
              <a:buNone/>
            </a:pPr>
            <a:r>
              <a:rPr lang="es-419" sz="1100">
                <a:solidFill>
                  <a:schemeClr val="dk1"/>
                </a:solidFill>
                <a:latin typeface="Lato"/>
                <a:ea typeface="Lato"/>
                <a:cs typeface="Lato"/>
                <a:sym typeface="Lato"/>
              </a:rPr>
              <a:t>For each patient the model compiles: </a:t>
            </a:r>
            <a:r>
              <a:rPr lang="es-419" sz="1100">
                <a:solidFill>
                  <a:srgbClr val="0B5394"/>
                </a:solidFill>
                <a:latin typeface="Lato"/>
                <a:ea typeface="Lato"/>
                <a:cs typeface="Lato"/>
                <a:sym typeface="Lato"/>
              </a:rPr>
              <a:t> </a:t>
            </a:r>
            <a:r>
              <a:rPr b="1" lang="es-419" sz="1100">
                <a:solidFill>
                  <a:srgbClr val="124484"/>
                </a:solidFill>
                <a:latin typeface="Lato"/>
                <a:ea typeface="Lato"/>
                <a:cs typeface="Lato"/>
                <a:sym typeface="Lato"/>
              </a:rPr>
              <a:t>Lifestyle data from questionnaires, biochemical metrics, digital heart parameters .</a:t>
            </a:r>
            <a:endParaRPr b="1" sz="1100">
              <a:solidFill>
                <a:srgbClr val="124484"/>
              </a:solidFill>
              <a:latin typeface="Lato"/>
              <a:ea typeface="Lato"/>
              <a:cs typeface="Lato"/>
              <a:sym typeface="Lato"/>
            </a:endParaRPr>
          </a:p>
          <a:p>
            <a:pPr indent="0" lvl="0" marL="0" rtl="0" algn="just">
              <a:lnSpc>
                <a:spcPct val="115000"/>
              </a:lnSpc>
              <a:spcBef>
                <a:spcPts val="1200"/>
              </a:spcBef>
              <a:spcAft>
                <a:spcPts val="1200"/>
              </a:spcAft>
              <a:buClr>
                <a:srgbClr val="000000"/>
              </a:buClr>
              <a:buSzPts val="1100"/>
              <a:buFont typeface="Arial"/>
              <a:buNone/>
            </a:pPr>
            <a:r>
              <a:rPr lang="es-419" sz="1100">
                <a:solidFill>
                  <a:schemeClr val="dk1"/>
                </a:solidFill>
                <a:latin typeface="Lato"/>
                <a:ea typeface="Lato"/>
                <a:cs typeface="Lato"/>
                <a:sym typeface="Lato"/>
              </a:rPr>
              <a:t>EEGs used to train the model were obtained by</a:t>
            </a:r>
            <a:r>
              <a:rPr lang="es-419" sz="1100">
                <a:solidFill>
                  <a:srgbClr val="0B5394"/>
                </a:solidFill>
                <a:latin typeface="Lato"/>
                <a:ea typeface="Lato"/>
                <a:cs typeface="Lato"/>
                <a:sym typeface="Lato"/>
              </a:rPr>
              <a:t> </a:t>
            </a:r>
            <a:r>
              <a:rPr b="1" lang="es-419" sz="1100">
                <a:solidFill>
                  <a:srgbClr val="124484"/>
                </a:solidFill>
                <a:latin typeface="Lato"/>
                <a:ea typeface="Lato"/>
                <a:cs typeface="Lato"/>
                <a:sym typeface="Lato"/>
              </a:rPr>
              <a:t>The 2017 PhysioNet/CinC Challenge</a:t>
            </a:r>
            <a:r>
              <a:rPr lang="es-419" sz="1100">
                <a:solidFill>
                  <a:schemeClr val="dk1"/>
                </a:solidFill>
                <a:latin typeface="Lato"/>
                <a:ea typeface="Lato"/>
                <a:cs typeface="Lato"/>
                <a:sym typeface="Lato"/>
              </a:rPr>
              <a:t>, but they don't offer sex information of patients</a:t>
            </a:r>
            <a:endParaRPr sz="1100">
              <a:solidFill>
                <a:schemeClr val="dk1"/>
              </a:solidFill>
              <a:latin typeface="Lato"/>
              <a:ea typeface="Lato"/>
              <a:cs typeface="Lato"/>
              <a:sym typeface="Lato"/>
            </a:endParaRPr>
          </a:p>
        </p:txBody>
      </p:sp>
      <p:sp>
        <p:nvSpPr>
          <p:cNvPr id="271" name="Google Shape;271;p25"/>
          <p:cNvSpPr txBox="1"/>
          <p:nvPr/>
        </p:nvSpPr>
        <p:spPr>
          <a:xfrm>
            <a:off x="2610625" y="1263050"/>
            <a:ext cx="6092100" cy="702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000"/>
              </a:spcBef>
              <a:spcAft>
                <a:spcPts val="0"/>
              </a:spcAft>
              <a:buNone/>
            </a:pPr>
            <a:r>
              <a:rPr lang="es-419" sz="1100">
                <a:solidFill>
                  <a:schemeClr val="dk1"/>
                </a:solidFill>
                <a:latin typeface="Lato"/>
                <a:ea typeface="Lato"/>
                <a:cs typeface="Lato"/>
                <a:sym typeface="Lato"/>
              </a:rPr>
              <a:t>Heart rates were measured in cohort of</a:t>
            </a:r>
            <a:r>
              <a:rPr lang="es-419" sz="1100">
                <a:solidFill>
                  <a:srgbClr val="0B5394"/>
                </a:solidFill>
                <a:latin typeface="Lato"/>
                <a:ea typeface="Lato"/>
                <a:cs typeface="Lato"/>
                <a:sym typeface="Lato"/>
              </a:rPr>
              <a:t> </a:t>
            </a:r>
            <a:r>
              <a:rPr b="1" lang="es-419" sz="1100">
                <a:solidFill>
                  <a:srgbClr val="124484"/>
                </a:solidFill>
                <a:latin typeface="Lato"/>
                <a:ea typeface="Lato"/>
                <a:cs typeface="Lato"/>
                <a:sym typeface="Lato"/>
              </a:rPr>
              <a:t>25 volunteers</a:t>
            </a:r>
            <a:r>
              <a:rPr lang="es-419" sz="1100">
                <a:solidFill>
                  <a:srgbClr val="0B5394"/>
                </a:solidFill>
                <a:latin typeface="Lato"/>
                <a:ea typeface="Lato"/>
                <a:cs typeface="Lato"/>
                <a:sym typeface="Lato"/>
              </a:rPr>
              <a:t> (</a:t>
            </a:r>
            <a:r>
              <a:rPr b="1" lang="es-419" sz="1100">
                <a:solidFill>
                  <a:srgbClr val="4285F4"/>
                </a:solidFill>
                <a:latin typeface="Lato"/>
                <a:ea typeface="Lato"/>
                <a:cs typeface="Lato"/>
                <a:sym typeface="Lato"/>
              </a:rPr>
              <a:t>15 men</a:t>
            </a:r>
            <a:r>
              <a:rPr lang="es-419" sz="1100">
                <a:solidFill>
                  <a:srgbClr val="0B5394"/>
                </a:solidFill>
                <a:latin typeface="Lato"/>
                <a:ea typeface="Lato"/>
                <a:cs typeface="Lato"/>
                <a:sym typeface="Lato"/>
              </a:rPr>
              <a:t>/</a:t>
            </a:r>
            <a:r>
              <a:rPr b="1" lang="es-419" sz="1100">
                <a:solidFill>
                  <a:srgbClr val="EA9999"/>
                </a:solidFill>
                <a:latin typeface="Lato"/>
                <a:ea typeface="Lato"/>
                <a:cs typeface="Lato"/>
                <a:sym typeface="Lato"/>
              </a:rPr>
              <a:t>9 women</a:t>
            </a:r>
            <a:r>
              <a:rPr lang="es-419" sz="1100">
                <a:solidFill>
                  <a:srgbClr val="0B5394"/>
                </a:solidFill>
                <a:latin typeface="Lato"/>
                <a:ea typeface="Lato"/>
                <a:cs typeface="Lato"/>
                <a:sym typeface="Lato"/>
              </a:rPr>
              <a:t>) </a:t>
            </a:r>
            <a:r>
              <a:rPr lang="es-419" sz="1100">
                <a:solidFill>
                  <a:schemeClr val="dk1"/>
                </a:solidFill>
                <a:latin typeface="Lato"/>
                <a:ea typeface="Lato"/>
                <a:cs typeface="Lato"/>
                <a:sym typeface="Lato"/>
              </a:rPr>
              <a:t>from the</a:t>
            </a:r>
            <a:r>
              <a:rPr lang="es-419" sz="1100">
                <a:solidFill>
                  <a:srgbClr val="0B5394"/>
                </a:solidFill>
                <a:latin typeface="Lato"/>
                <a:ea typeface="Lato"/>
                <a:cs typeface="Lato"/>
                <a:sym typeface="Lato"/>
              </a:rPr>
              <a:t> </a:t>
            </a:r>
            <a:r>
              <a:rPr b="1" lang="es-419" sz="1100">
                <a:solidFill>
                  <a:srgbClr val="124484"/>
                </a:solidFill>
                <a:latin typeface="Lato"/>
                <a:ea typeface="Lato"/>
                <a:cs typeface="Lato"/>
                <a:sym typeface="Lato"/>
              </a:rPr>
              <a:t>Freno al ICTUS  Foundation</a:t>
            </a:r>
            <a:r>
              <a:rPr b="1" lang="es-419" sz="1100">
                <a:latin typeface="Lato"/>
                <a:ea typeface="Lato"/>
                <a:cs typeface="Lato"/>
                <a:sym typeface="Lato"/>
              </a:rPr>
              <a:t>. </a:t>
            </a:r>
            <a:r>
              <a:rPr lang="es-419" sz="1100">
                <a:solidFill>
                  <a:schemeClr val="dk1"/>
                </a:solidFill>
                <a:latin typeface="Lato"/>
                <a:ea typeface="Lato"/>
                <a:cs typeface="Lato"/>
                <a:sym typeface="Lato"/>
              </a:rPr>
              <a:t>ECGs were monitored using</a:t>
            </a:r>
            <a:r>
              <a:rPr lang="es-419" sz="1100">
                <a:solidFill>
                  <a:srgbClr val="0B5394"/>
                </a:solidFill>
                <a:latin typeface="Lato"/>
                <a:ea typeface="Lato"/>
                <a:cs typeface="Lato"/>
                <a:sym typeface="Lato"/>
              </a:rPr>
              <a:t> </a:t>
            </a:r>
            <a:r>
              <a:rPr b="1" lang="es-419" sz="1100">
                <a:solidFill>
                  <a:srgbClr val="124484"/>
                </a:solidFill>
                <a:latin typeface="Lato"/>
                <a:ea typeface="Lato"/>
                <a:cs typeface="Lato"/>
                <a:sym typeface="Lato"/>
              </a:rPr>
              <a:t>Nuubo</a:t>
            </a:r>
            <a:r>
              <a:rPr lang="es-419" sz="1100">
                <a:solidFill>
                  <a:schemeClr val="dk1"/>
                </a:solidFill>
                <a:latin typeface="Lato"/>
                <a:ea typeface="Lato"/>
                <a:cs typeface="Lato"/>
                <a:sym typeface="Lato"/>
              </a:rPr>
              <a:t>, device designed by arrhythmia specialized cardiologists.</a:t>
            </a:r>
            <a:endParaRPr sz="1100">
              <a:solidFill>
                <a:schemeClr val="dk1"/>
              </a:solidFill>
              <a:latin typeface="Lato"/>
              <a:ea typeface="Lato"/>
              <a:cs typeface="Lato"/>
              <a:sym typeface="Lato"/>
            </a:endParaRPr>
          </a:p>
          <a:p>
            <a:pPr indent="0" lvl="0" marL="0" rtl="0" algn="just">
              <a:lnSpc>
                <a:spcPct val="115000"/>
              </a:lnSpc>
              <a:spcBef>
                <a:spcPts val="1200"/>
              </a:spcBef>
              <a:spcAft>
                <a:spcPts val="1200"/>
              </a:spcAft>
              <a:buNone/>
            </a:pPr>
            <a:r>
              <a:t/>
            </a:r>
            <a:endParaRPr sz="2700">
              <a:solidFill>
                <a:srgbClr val="0B5394"/>
              </a:solidFill>
              <a:latin typeface="Lato"/>
              <a:ea typeface="Lato"/>
              <a:cs typeface="Lato"/>
              <a:sym typeface="Lato"/>
            </a:endParaRPr>
          </a:p>
        </p:txBody>
      </p:sp>
      <p:pic>
        <p:nvPicPr>
          <p:cNvPr id="272" name="Google Shape;272;p25"/>
          <p:cNvPicPr preferRelativeResize="0"/>
          <p:nvPr/>
        </p:nvPicPr>
        <p:blipFill rotWithShape="1">
          <a:blip r:embed="rId9">
            <a:alphaModFix/>
          </a:blip>
          <a:srcRect b="0" l="8268" r="7882" t="0"/>
          <a:stretch/>
        </p:blipFill>
        <p:spPr>
          <a:xfrm>
            <a:off x="767213" y="1128638"/>
            <a:ext cx="958200" cy="909600"/>
          </a:xfrm>
          <a:prstGeom prst="roundRect">
            <a:avLst>
              <a:gd fmla="val 16667" name="adj"/>
            </a:avLst>
          </a:prstGeom>
          <a:solidFill>
            <a:srgbClr val="FFFFFF"/>
          </a:solidFill>
          <a:ln cap="flat" cmpd="sng" w="28575">
            <a:solidFill>
              <a:srgbClr val="5E81AC"/>
            </a:solidFill>
            <a:prstDash val="solid"/>
            <a:round/>
            <a:headEnd len="sm" w="sm" type="none"/>
            <a:tailEnd len="sm" w="sm" type="none"/>
          </a:ln>
        </p:spPr>
      </p:pic>
      <p:sp>
        <p:nvSpPr>
          <p:cNvPr id="273" name="Google Shape;273;p25"/>
          <p:cNvSpPr txBox="1"/>
          <p:nvPr/>
        </p:nvSpPr>
        <p:spPr>
          <a:xfrm>
            <a:off x="2610625" y="3734525"/>
            <a:ext cx="6092100" cy="8484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000"/>
              </a:spcBef>
              <a:spcAft>
                <a:spcPts val="0"/>
              </a:spcAft>
              <a:buClr>
                <a:srgbClr val="000000"/>
              </a:buClr>
              <a:buSzPts val="1100"/>
              <a:buFont typeface="Arial"/>
              <a:buNone/>
            </a:pPr>
            <a:r>
              <a:rPr lang="es-419" sz="1100">
                <a:solidFill>
                  <a:schemeClr val="dk1"/>
                </a:solidFill>
                <a:latin typeface="Lato"/>
                <a:ea typeface="Lato"/>
                <a:cs typeface="Lato"/>
                <a:sym typeface="Lato"/>
              </a:rPr>
              <a:t>Due to the lack of established guidelines and medical assessment for its construction, a balanced cohort was assumed for the proof of concept. </a:t>
            </a:r>
            <a:endParaRPr sz="1100">
              <a:solidFill>
                <a:schemeClr val="dk1"/>
              </a:solidFill>
              <a:latin typeface="Lato"/>
              <a:ea typeface="Lato"/>
              <a:cs typeface="Lato"/>
              <a:sym typeface="Lato"/>
            </a:endParaRPr>
          </a:p>
          <a:p>
            <a:pPr indent="0" lvl="0" marL="0" rtl="0" algn="just">
              <a:lnSpc>
                <a:spcPct val="115000"/>
              </a:lnSpc>
              <a:spcBef>
                <a:spcPts val="1200"/>
              </a:spcBef>
              <a:spcAft>
                <a:spcPts val="0"/>
              </a:spcAft>
              <a:buClr>
                <a:srgbClr val="000000"/>
              </a:buClr>
              <a:buSzPts val="1100"/>
              <a:buFont typeface="Arial"/>
              <a:buNone/>
            </a:pPr>
            <a:r>
              <a:rPr lang="es-419" sz="1100">
                <a:solidFill>
                  <a:schemeClr val="dk1"/>
                </a:solidFill>
                <a:latin typeface="Lato"/>
                <a:ea typeface="Lato"/>
                <a:cs typeface="Lato"/>
                <a:sym typeface="Lato"/>
              </a:rPr>
              <a:t>This cohort consisted of </a:t>
            </a:r>
            <a:r>
              <a:rPr b="1" lang="es-419" sz="1100">
                <a:solidFill>
                  <a:srgbClr val="124484"/>
                </a:solidFill>
                <a:latin typeface="Lato"/>
                <a:ea typeface="Lato"/>
                <a:cs typeface="Lato"/>
                <a:sym typeface="Lato"/>
              </a:rPr>
              <a:t>10 individuals</a:t>
            </a:r>
            <a:r>
              <a:rPr lang="es-419" sz="1100">
                <a:solidFill>
                  <a:srgbClr val="0B5394"/>
                </a:solidFill>
                <a:latin typeface="Lato"/>
                <a:ea typeface="Lato"/>
                <a:cs typeface="Lato"/>
                <a:sym typeface="Lato"/>
              </a:rPr>
              <a:t> </a:t>
            </a:r>
            <a:r>
              <a:rPr lang="es-419" sz="1100">
                <a:solidFill>
                  <a:schemeClr val="dk1"/>
                </a:solidFill>
                <a:latin typeface="Lato"/>
                <a:ea typeface="Lato"/>
                <a:cs typeface="Lato"/>
                <a:sym typeface="Lato"/>
              </a:rPr>
              <a:t>with and without  AF</a:t>
            </a:r>
            <a:r>
              <a:rPr lang="es-419" sz="1100">
                <a:solidFill>
                  <a:srgbClr val="0B5394"/>
                </a:solidFill>
                <a:latin typeface="Lato"/>
                <a:ea typeface="Lato"/>
                <a:cs typeface="Lato"/>
                <a:sym typeface="Lato"/>
              </a:rPr>
              <a:t> (</a:t>
            </a:r>
            <a:r>
              <a:rPr b="1" lang="es-419" sz="1100">
                <a:solidFill>
                  <a:srgbClr val="4285F4"/>
                </a:solidFill>
                <a:latin typeface="Lato"/>
                <a:ea typeface="Lato"/>
                <a:cs typeface="Lato"/>
                <a:sym typeface="Lato"/>
              </a:rPr>
              <a:t>5 males</a:t>
            </a:r>
            <a:r>
              <a:rPr lang="es-419" sz="1100">
                <a:solidFill>
                  <a:srgbClr val="0B5394"/>
                </a:solidFill>
                <a:latin typeface="Lato"/>
                <a:ea typeface="Lato"/>
                <a:cs typeface="Lato"/>
                <a:sym typeface="Lato"/>
              </a:rPr>
              <a:t>/</a:t>
            </a:r>
            <a:r>
              <a:rPr b="1" lang="es-419" sz="1100">
                <a:solidFill>
                  <a:srgbClr val="EA9999"/>
                </a:solidFill>
                <a:latin typeface="Lato"/>
                <a:ea typeface="Lato"/>
                <a:cs typeface="Lato"/>
                <a:sym typeface="Lato"/>
              </a:rPr>
              <a:t> 5 females</a:t>
            </a:r>
            <a:r>
              <a:rPr lang="es-419" sz="1100">
                <a:solidFill>
                  <a:srgbClr val="0B5394"/>
                </a:solidFill>
                <a:latin typeface="Lato"/>
                <a:ea typeface="Lato"/>
                <a:cs typeface="Lato"/>
                <a:sym typeface="Lato"/>
              </a:rPr>
              <a:t>)</a:t>
            </a:r>
            <a:endParaRPr sz="1100">
              <a:solidFill>
                <a:srgbClr val="0B5394"/>
              </a:solidFill>
              <a:latin typeface="Lato"/>
              <a:ea typeface="Lato"/>
              <a:cs typeface="Lato"/>
              <a:sym typeface="Lato"/>
            </a:endParaRPr>
          </a:p>
          <a:p>
            <a:pPr indent="0" lvl="0" marL="0" rtl="0" algn="just">
              <a:lnSpc>
                <a:spcPct val="115000"/>
              </a:lnSpc>
              <a:spcBef>
                <a:spcPts val="1200"/>
              </a:spcBef>
              <a:spcAft>
                <a:spcPts val="1200"/>
              </a:spcAft>
              <a:buNone/>
            </a:pPr>
            <a:r>
              <a:t/>
            </a:r>
            <a:endParaRPr sz="3000">
              <a:solidFill>
                <a:srgbClr val="0B5394"/>
              </a:solidFill>
              <a:latin typeface="Lato"/>
              <a:ea typeface="Lato"/>
              <a:cs typeface="Lato"/>
              <a:sym typeface="Lato"/>
            </a:endParaRPr>
          </a:p>
        </p:txBody>
      </p:sp>
      <p:pic>
        <p:nvPicPr>
          <p:cNvPr id="274" name="Google Shape;274;p25"/>
          <p:cNvPicPr preferRelativeResize="0"/>
          <p:nvPr/>
        </p:nvPicPr>
        <p:blipFill rotWithShape="1">
          <a:blip r:embed="rId10">
            <a:alphaModFix/>
          </a:blip>
          <a:srcRect b="0" l="0" r="0" t="0"/>
          <a:stretch/>
        </p:blipFill>
        <p:spPr>
          <a:xfrm>
            <a:off x="325350" y="2537644"/>
            <a:ext cx="1841962" cy="552600"/>
          </a:xfrm>
          <a:prstGeom prst="rect">
            <a:avLst/>
          </a:prstGeom>
          <a:noFill/>
          <a:ln>
            <a:noFill/>
          </a:ln>
        </p:spPr>
      </p:pic>
      <p:pic>
        <p:nvPicPr>
          <p:cNvPr id="275" name="Google Shape;275;p25"/>
          <p:cNvPicPr preferRelativeResize="0"/>
          <p:nvPr/>
        </p:nvPicPr>
        <p:blipFill rotWithShape="1">
          <a:blip r:embed="rId11">
            <a:alphaModFix/>
          </a:blip>
          <a:srcRect b="66634" l="39072" r="53060" t="19085"/>
          <a:stretch/>
        </p:blipFill>
        <p:spPr>
          <a:xfrm>
            <a:off x="795413" y="3589650"/>
            <a:ext cx="901825" cy="982200"/>
          </a:xfrm>
          <a:prstGeom prst="rect">
            <a:avLst/>
          </a:prstGeom>
          <a:noFill/>
          <a:ln>
            <a:noFill/>
          </a:ln>
        </p:spPr>
      </p:pic>
      <p:sp>
        <p:nvSpPr>
          <p:cNvPr id="276" name="Google Shape;276;p25"/>
          <p:cNvSpPr txBox="1"/>
          <p:nvPr/>
        </p:nvSpPr>
        <p:spPr>
          <a:xfrm>
            <a:off x="2610625" y="989625"/>
            <a:ext cx="1608000" cy="3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300">
                <a:solidFill>
                  <a:srgbClr val="124484"/>
                </a:solidFill>
                <a:latin typeface="Lato"/>
                <a:ea typeface="Lato"/>
                <a:cs typeface="Lato"/>
                <a:sym typeface="Lato"/>
              </a:rPr>
              <a:t>Training Dataset</a:t>
            </a:r>
            <a:endParaRPr b="1" sz="1300">
              <a:solidFill>
                <a:srgbClr val="124484"/>
              </a:solidFill>
              <a:latin typeface="Lato"/>
              <a:ea typeface="Lato"/>
              <a:cs typeface="Lato"/>
              <a:sym typeface="Lato"/>
            </a:endParaRPr>
          </a:p>
        </p:txBody>
      </p:sp>
      <p:sp>
        <p:nvSpPr>
          <p:cNvPr id="277" name="Google Shape;277;p25"/>
          <p:cNvSpPr txBox="1"/>
          <p:nvPr/>
        </p:nvSpPr>
        <p:spPr>
          <a:xfrm>
            <a:off x="2610625" y="2063988"/>
            <a:ext cx="781200" cy="3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300">
                <a:solidFill>
                  <a:srgbClr val="124484"/>
                </a:solidFill>
                <a:latin typeface="Lato"/>
                <a:ea typeface="Lato"/>
                <a:cs typeface="Lato"/>
                <a:sym typeface="Lato"/>
              </a:rPr>
              <a:t>AI tool</a:t>
            </a:r>
            <a:endParaRPr b="1" sz="1300">
              <a:solidFill>
                <a:srgbClr val="124484"/>
              </a:solidFill>
              <a:latin typeface="Lato"/>
              <a:ea typeface="Lato"/>
              <a:cs typeface="Lato"/>
              <a:sym typeface="Lato"/>
            </a:endParaRPr>
          </a:p>
        </p:txBody>
      </p:sp>
      <p:sp>
        <p:nvSpPr>
          <p:cNvPr id="278" name="Google Shape;278;p25"/>
          <p:cNvSpPr txBox="1"/>
          <p:nvPr/>
        </p:nvSpPr>
        <p:spPr>
          <a:xfrm>
            <a:off x="2610625" y="3466550"/>
            <a:ext cx="1349100" cy="33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1300">
                <a:solidFill>
                  <a:srgbClr val="124484"/>
                </a:solidFill>
                <a:latin typeface="Lato"/>
                <a:ea typeface="Lato"/>
                <a:cs typeface="Lato"/>
                <a:sym typeface="Lato"/>
              </a:rPr>
              <a:t>Gold Standard</a:t>
            </a:r>
            <a:endParaRPr b="1" sz="1300">
              <a:solidFill>
                <a:srgbClr val="124484"/>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