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9928225" cy="6797675"/>
  <p:embeddedFontLst>
    <p:embeddedFont>
      <p:font typeface="Play"/>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933">
          <p15:clr>
            <a:srgbClr val="FBAE40"/>
          </p15:clr>
        </p15:guide>
        <p15:guide id="2" pos="6970">
          <p15:clr>
            <a:srgbClr val="FBAE40"/>
          </p15:clr>
        </p15:guide>
        <p15:guide id="3" orient="horz" pos="2273">
          <p15:clr>
            <a:srgbClr val="FBAE40"/>
          </p15:clr>
        </p15:guide>
        <p15:guide id="4" orient="horz" pos="2863">
          <p15:clr>
            <a:srgbClr val="FBAE40"/>
          </p15:clr>
        </p15:guide>
      </p15:sldGuideLst>
    </p:ext>
    <p:ext uri="GoogleSlidesCustomDataVersion2">
      <go:slidesCustomData xmlns:go="http://customooxmlschemas.google.com/" r:id="rId39" roundtripDataSignature="AMtx7mglSCpBC1z0xYTScTNYn5gCEW8Z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CFD1437-22B2-478A-AA86-2E943A0092D6}">
  <a:tblStyle styleId="{0CFD1437-22B2-478A-AA86-2E943A0092D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33"/>
        <p:guide pos="6970"/>
        <p:guide pos="2273" orient="horz"/>
        <p:guide pos="286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Play-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font" Target="fonts/Play-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2231" cy="341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3697" y="1"/>
            <a:ext cx="4302231" cy="341064"/>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6612"/>
            <a:ext cx="4302231" cy="34106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Arial"/>
              <a:buNone/>
            </a:pPr>
            <a:r>
              <a:t/>
            </a:r>
            <a:endParaRPr/>
          </a:p>
        </p:txBody>
      </p:sp>
      <p:sp>
        <p:nvSpPr>
          <p:cNvPr id="65" name="Google Shape;65;p1:notes"/>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6: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167" name="Google Shape;167;p1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179" name="Google Shape;179;p1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8: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sz="1200"/>
              <a:t>If our answer key mostly represents one group or viewpoint, the AI can become biased.</a:t>
            </a:r>
            <a:endParaRPr/>
          </a:p>
          <a:p>
            <a:pPr indent="-228600" lvl="0" marL="457200" rtl="0" algn="l">
              <a:lnSpc>
                <a:spcPct val="100000"/>
              </a:lnSpc>
              <a:spcBef>
                <a:spcPts val="0"/>
              </a:spcBef>
              <a:spcAft>
                <a:spcPts val="0"/>
              </a:spcAft>
              <a:buSzPts val="1400"/>
              <a:buNone/>
            </a:pPr>
            <a:r>
              <a:rPr lang="es-ES" sz="1200"/>
              <a:t>This means it might work well for some people but not for others.</a:t>
            </a:r>
            <a:endParaRPr/>
          </a:p>
          <a:p>
            <a:pPr indent="-228600" lvl="0" marL="457200" rtl="0" algn="l">
              <a:lnSpc>
                <a:spcPct val="100000"/>
              </a:lnSpc>
              <a:spcBef>
                <a:spcPts val="0"/>
              </a:spcBef>
              <a:spcAft>
                <a:spcPts val="0"/>
              </a:spcAft>
              <a:buSzPts val="1400"/>
              <a:buNone/>
            </a:pPr>
            <a:r>
              <a:rPr lang="es-ES" sz="1200"/>
              <a:t>Regular checks and diverse data help reduce this risk.</a:t>
            </a:r>
            <a:endParaRPr/>
          </a:p>
          <a:p>
            <a:pPr indent="-228600" lvl="0" marL="457200" rtl="0" algn="l">
              <a:lnSpc>
                <a:spcPct val="100000"/>
              </a:lnSpc>
              <a:spcBef>
                <a:spcPts val="0"/>
              </a:spcBef>
              <a:spcAft>
                <a:spcPts val="0"/>
              </a:spcAft>
              <a:buSzPts val="1400"/>
              <a:buNone/>
            </a:pPr>
            <a:r>
              <a:t/>
            </a:r>
            <a:endParaRPr/>
          </a:p>
        </p:txBody>
      </p:sp>
      <p:sp>
        <p:nvSpPr>
          <p:cNvPr id="196" name="Google Shape;196;p1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9: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215" name="Google Shape;215;p1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244" name="Google Shape;244;p2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1: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282" name="Google Shape;282;p2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292" name="Google Shape;292;p2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3: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03" name="Google Shape;303;p2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14" name="Google Shape;314;p2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be1d090e8e_0_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3be1d090e8e_0_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3be1d090e8e_0_5:notes"/>
          <p:cNvSpPr txBox="1"/>
          <p:nvPr>
            <p:ph idx="12" type="sldNum"/>
          </p:nvPr>
        </p:nvSpPr>
        <p:spPr>
          <a:xfrm>
            <a:off x="5623697" y="6456612"/>
            <a:ext cx="4302300" cy="341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s-E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25" name="Google Shape;325;p2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6: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37" name="Google Shape;337;p2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1" marL="914400" rtl="0" algn="l">
              <a:lnSpc>
                <a:spcPct val="160000"/>
              </a:lnSpc>
              <a:spcBef>
                <a:spcPts val="1000"/>
              </a:spcBef>
              <a:spcAft>
                <a:spcPts val="0"/>
              </a:spcAft>
              <a:buSzPts val="1400"/>
              <a:buNone/>
            </a:pPr>
            <a:r>
              <a:rPr lang="es-ES" sz="1500">
                <a:solidFill>
                  <a:schemeClr val="dk1"/>
                </a:solidFill>
                <a:latin typeface="Arial"/>
                <a:ea typeface="Arial"/>
                <a:cs typeface="Arial"/>
                <a:sym typeface="Arial"/>
              </a:rPr>
              <a:t>Do not capture clinical utility, nuance, or ethical risks</a:t>
            </a:r>
            <a:endParaRPr/>
          </a:p>
          <a:p>
            <a:pPr indent="-285750" lvl="0" marL="285750" rtl="0" algn="l">
              <a:lnSpc>
                <a:spcPct val="160000"/>
              </a:lnSpc>
              <a:spcBef>
                <a:spcPts val="1000"/>
              </a:spcBef>
              <a:spcAft>
                <a:spcPts val="0"/>
              </a:spcAft>
              <a:buSzPts val="1400"/>
              <a:buChar char="•"/>
            </a:pPr>
            <a:r>
              <a:rPr lang="es-ES" sz="1500">
                <a:solidFill>
                  <a:schemeClr val="dk1"/>
                </a:solidFill>
                <a:latin typeface="Arial"/>
                <a:ea typeface="Arial"/>
                <a:cs typeface="Arial"/>
                <a:sym typeface="Arial"/>
              </a:rPr>
              <a:t>Inadequate for evaluating large language models (LLMs) in healthcare</a:t>
            </a:r>
            <a:endParaRPr/>
          </a:p>
          <a:p>
            <a:pPr indent="-228600" lvl="0" marL="457200" rtl="0" algn="l">
              <a:lnSpc>
                <a:spcPct val="100000"/>
              </a:lnSpc>
              <a:spcBef>
                <a:spcPts val="0"/>
              </a:spcBef>
              <a:spcAft>
                <a:spcPts val="0"/>
              </a:spcAft>
              <a:buSzPts val="1400"/>
              <a:buNone/>
            </a:pPr>
            <a:r>
              <a:t/>
            </a:r>
            <a:endParaRPr/>
          </a:p>
        </p:txBody>
      </p:sp>
      <p:sp>
        <p:nvSpPr>
          <p:cNvPr id="347" name="Google Shape;347;p2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8: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60" name="Google Shape;360;p2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9: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Diagnostic Decision Support and Clinical Conversations</a:t>
            </a:r>
            <a:endParaRPr/>
          </a:p>
          <a:p>
            <a:pPr indent="-228600" lvl="0" marL="457200" rtl="0" algn="l">
              <a:lnSpc>
                <a:spcPct val="100000"/>
              </a:lnSpc>
              <a:spcBef>
                <a:spcPts val="0"/>
              </a:spcBef>
              <a:spcAft>
                <a:spcPts val="0"/>
              </a:spcAft>
              <a:buSzPts val="1400"/>
              <a:buNone/>
            </a:pPr>
            <a:r>
              <a:rPr lang="es-ES"/>
              <a:t>Automated Discharge Summaries</a:t>
            </a:r>
            <a:endParaRPr/>
          </a:p>
          <a:p>
            <a:pPr indent="-228600" lvl="0" marL="457200" rtl="0" algn="l">
              <a:lnSpc>
                <a:spcPct val="100000"/>
              </a:lnSpc>
              <a:spcBef>
                <a:spcPts val="0"/>
              </a:spcBef>
              <a:spcAft>
                <a:spcPts val="0"/>
              </a:spcAft>
              <a:buSzPts val="1400"/>
              <a:buNone/>
            </a:pPr>
            <a:r>
              <a:rPr lang="es-ES"/>
              <a:t>Virtual Medical Assistants and Patient Engagement</a:t>
            </a:r>
            <a:endParaRPr/>
          </a:p>
          <a:p>
            <a:pPr indent="-228600" lvl="0" marL="457200" rtl="0" algn="l">
              <a:lnSpc>
                <a:spcPct val="100000"/>
              </a:lnSpc>
              <a:spcBef>
                <a:spcPts val="0"/>
              </a:spcBef>
              <a:spcAft>
                <a:spcPts val="0"/>
              </a:spcAft>
              <a:buSzPts val="1400"/>
              <a:buNone/>
            </a:pPr>
            <a:r>
              <a:rPr lang="es-ES"/>
              <a:t>Medical Research and Literature Analysis</a:t>
            </a:r>
            <a:endParaRPr/>
          </a:p>
          <a:p>
            <a:pPr indent="-228600" lvl="0" marL="457200" rtl="0" algn="l">
              <a:lnSpc>
                <a:spcPct val="100000"/>
              </a:lnSpc>
              <a:spcBef>
                <a:spcPts val="0"/>
              </a:spcBef>
              <a:spcAft>
                <a:spcPts val="0"/>
              </a:spcAft>
              <a:buSzPts val="1400"/>
              <a:buNone/>
            </a:pPr>
            <a:r>
              <a:rPr lang="es-ES"/>
              <a:t>And many more…</a:t>
            </a:r>
            <a:endParaRPr/>
          </a:p>
          <a:p>
            <a:pPr indent="-228600" lvl="0" marL="457200" rtl="0" algn="l">
              <a:lnSpc>
                <a:spcPct val="100000"/>
              </a:lnSpc>
              <a:spcBef>
                <a:spcPts val="0"/>
              </a:spcBef>
              <a:spcAft>
                <a:spcPts val="0"/>
              </a:spcAft>
              <a:buSzPts val="1400"/>
              <a:buNone/>
            </a:pPr>
            <a:r>
              <a:t/>
            </a:r>
            <a:endParaRPr/>
          </a:p>
        </p:txBody>
      </p:sp>
      <p:sp>
        <p:nvSpPr>
          <p:cNvPr id="371" name="Google Shape;371;p2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3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es-ES" sz="1200" u="none" strike="noStrike">
                <a:solidFill>
                  <a:schemeClr val="dk1"/>
                </a:solidFill>
                <a:latin typeface="Arial"/>
                <a:ea typeface="Arial"/>
                <a:cs typeface="Arial"/>
                <a:sym typeface="Arial"/>
              </a:rPr>
              <a:t>Intrinsic Evaluation</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Focuses on </a:t>
            </a:r>
            <a:r>
              <a:rPr b="1" i="0" lang="es-ES" sz="1200" u="none" strike="noStrike">
                <a:solidFill>
                  <a:schemeClr val="dk1"/>
                </a:solidFill>
                <a:latin typeface="Arial"/>
                <a:ea typeface="Arial"/>
                <a:cs typeface="Arial"/>
                <a:sym typeface="Arial"/>
              </a:rPr>
              <a:t>language quality</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Measures </a:t>
            </a:r>
            <a:r>
              <a:rPr b="1" i="0" lang="es-ES" sz="1200" u="none" strike="noStrike">
                <a:solidFill>
                  <a:schemeClr val="dk1"/>
                </a:solidFill>
                <a:latin typeface="Arial"/>
                <a:ea typeface="Arial"/>
                <a:cs typeface="Arial"/>
                <a:sym typeface="Arial"/>
              </a:rPr>
              <a:t>coherence, fluency, grammar</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Uses </a:t>
            </a:r>
            <a:r>
              <a:rPr b="1" i="0" lang="es-ES" sz="1200" u="none" strike="noStrike">
                <a:solidFill>
                  <a:schemeClr val="dk1"/>
                </a:solidFill>
                <a:latin typeface="Arial"/>
                <a:ea typeface="Arial"/>
                <a:cs typeface="Arial"/>
                <a:sym typeface="Arial"/>
              </a:rPr>
              <a:t>automatic metrics</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Categories: • General (BLEU, ROUGE) • Dialog-based (BLEURT, USR)</a:t>
            </a:r>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No human involvement</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rPr b="1" i="0" lang="es-ES" sz="1200" u="none" strike="noStrike">
                <a:solidFill>
                  <a:schemeClr val="dk1"/>
                </a:solidFill>
                <a:latin typeface="Arial"/>
                <a:ea typeface="Arial"/>
                <a:cs typeface="Arial"/>
                <a:sym typeface="Arial"/>
              </a:rPr>
              <a:t>Extrinsic Evaluation</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Focuses on </a:t>
            </a:r>
            <a:r>
              <a:rPr b="1" i="0" lang="es-ES" sz="1200" u="none" strike="noStrike">
                <a:solidFill>
                  <a:schemeClr val="dk1"/>
                </a:solidFill>
                <a:latin typeface="Arial"/>
                <a:ea typeface="Arial"/>
                <a:cs typeface="Arial"/>
                <a:sym typeface="Arial"/>
              </a:rPr>
              <a:t>real-world impact</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Measures </a:t>
            </a:r>
            <a:r>
              <a:rPr b="1" i="0" lang="es-ES" sz="1200" u="none" strike="noStrike">
                <a:solidFill>
                  <a:schemeClr val="dk1"/>
                </a:solidFill>
                <a:latin typeface="Arial"/>
                <a:ea typeface="Arial"/>
                <a:cs typeface="Arial"/>
                <a:sym typeface="Arial"/>
              </a:rPr>
              <a:t>user satisfaction &amp; utility</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Involves </a:t>
            </a:r>
            <a:r>
              <a:rPr b="1" i="0" lang="es-ES" sz="1200" u="none" strike="noStrike">
                <a:solidFill>
                  <a:schemeClr val="dk1"/>
                </a:solidFill>
                <a:latin typeface="Arial"/>
                <a:ea typeface="Arial"/>
                <a:cs typeface="Arial"/>
                <a:sym typeface="Arial"/>
              </a:rPr>
              <a:t>human feedback</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Categories: • General-purpose • Health-specific</a:t>
            </a:r>
            <a:endParaRPr/>
          </a:p>
          <a:p>
            <a:pPr indent="-228600" lvl="0" marL="457200" rtl="0" algn="l">
              <a:lnSpc>
                <a:spcPct val="100000"/>
              </a:lnSpc>
              <a:spcBef>
                <a:spcPts val="0"/>
              </a:spcBef>
              <a:spcAft>
                <a:spcPts val="0"/>
              </a:spcAft>
              <a:buSzPts val="1400"/>
              <a:buNone/>
            </a:pPr>
            <a:r>
              <a:rPr b="0" i="0" lang="es-ES" sz="1200" u="none" strike="noStrike">
                <a:solidFill>
                  <a:schemeClr val="dk1"/>
                </a:solidFill>
                <a:latin typeface="Arial"/>
                <a:ea typeface="Arial"/>
                <a:cs typeface="Arial"/>
                <a:sym typeface="Arial"/>
              </a:rPr>
              <a:t>Requires </a:t>
            </a:r>
            <a:r>
              <a:rPr b="1" i="0" lang="es-ES" sz="1200" u="none" strike="noStrike">
                <a:solidFill>
                  <a:schemeClr val="dk1"/>
                </a:solidFill>
                <a:latin typeface="Arial"/>
                <a:ea typeface="Arial"/>
                <a:cs typeface="Arial"/>
                <a:sym typeface="Arial"/>
              </a:rPr>
              <a:t>human judgment</a:t>
            </a:r>
            <a:endParaRPr b="0" i="0" sz="1200" u="none" strike="noStrike">
              <a:solidFill>
                <a:schemeClr val="dk1"/>
              </a:solidFill>
              <a:latin typeface="Arial"/>
              <a:ea typeface="Arial"/>
              <a:cs typeface="Arial"/>
              <a:sym typeface="Arial"/>
            </a:endParaRPr>
          </a:p>
          <a:p>
            <a:pPr indent="-228600" lvl="0" marL="457200" rtl="0" algn="l">
              <a:lnSpc>
                <a:spcPct val="100000"/>
              </a:lnSpc>
              <a:spcBef>
                <a:spcPts val="0"/>
              </a:spcBef>
              <a:spcAft>
                <a:spcPts val="0"/>
              </a:spcAft>
              <a:buSzPts val="1400"/>
              <a:buNone/>
            </a:pPr>
            <a:r>
              <a:t/>
            </a:r>
            <a:endParaRPr/>
          </a:p>
        </p:txBody>
      </p:sp>
      <p:sp>
        <p:nvSpPr>
          <p:cNvPr id="382" name="Google Shape;382;p3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31: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393" name="Google Shape;393;p3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be1d090e8e_0_39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4" name="Google Shape;404;g3be1d090e8e_0_39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411" name="Google Shape;411;p3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33: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423" name="Google Shape;423;p3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be1d090e8e_0_210: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 name="Google Shape;85;g3be1d090e8e_0_21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p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Imagine teaching a student with an answer key—if the key is wrong, the student learns the wrong things.</a:t>
            </a:r>
            <a:endParaRPr/>
          </a:p>
          <a:p>
            <a:pPr indent="-228600" lvl="0" marL="457200" rtl="0" algn="l">
              <a:lnSpc>
                <a:spcPct val="100000"/>
              </a:lnSpc>
              <a:spcBef>
                <a:spcPts val="0"/>
              </a:spcBef>
              <a:spcAft>
                <a:spcPts val="0"/>
              </a:spcAft>
              <a:buSzPts val="1400"/>
              <a:buNone/>
            </a:pPr>
            <a:r>
              <a:rPr lang="es-ES"/>
              <a:t>In AI, “ground truth” is our answer key. It’s what we use to judge if the AI is right or wrong.</a:t>
            </a:r>
            <a:endParaRPr/>
          </a:p>
          <a:p>
            <a:pPr indent="-228600" lvl="0" marL="457200" rtl="0" algn="l">
              <a:lnSpc>
                <a:spcPct val="100000"/>
              </a:lnSpc>
              <a:spcBef>
                <a:spcPts val="0"/>
              </a:spcBef>
              <a:spcAft>
                <a:spcPts val="0"/>
              </a:spcAft>
              <a:buSzPts val="1400"/>
              <a:buNone/>
            </a:pPr>
            <a:r>
              <a:rPr lang="es-ES"/>
              <a:t>Getting this right is especially important in healthcare, where mistakes can have real consequences.</a:t>
            </a:r>
            <a:endParaRPr/>
          </a:p>
          <a:p>
            <a:pPr indent="0" lvl="0" marL="0" rtl="0" algn="l">
              <a:lnSpc>
                <a:spcPct val="100000"/>
              </a:lnSpc>
              <a:spcBef>
                <a:spcPts val="0"/>
              </a:spcBef>
              <a:spcAft>
                <a:spcPts val="0"/>
              </a:spcAft>
              <a:buSzPts val="1400"/>
              <a:buNone/>
            </a:pPr>
            <a:r>
              <a:t/>
            </a:r>
            <a:endParaRPr/>
          </a:p>
        </p:txBody>
      </p:sp>
      <p:sp>
        <p:nvSpPr>
          <p:cNvPr id="97" name="Google Shape;97;p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lang="es-ES"/>
              <a:t>Imagine teaching a student with an answer key—if the key is wrong, the student learns the wrong things.</a:t>
            </a:r>
            <a:endParaRPr/>
          </a:p>
          <a:p>
            <a:pPr indent="-228600" lvl="0" marL="457200" rtl="0" algn="l">
              <a:lnSpc>
                <a:spcPct val="100000"/>
              </a:lnSpc>
              <a:spcBef>
                <a:spcPts val="0"/>
              </a:spcBef>
              <a:spcAft>
                <a:spcPts val="0"/>
              </a:spcAft>
              <a:buSzPts val="1400"/>
              <a:buNone/>
            </a:pPr>
            <a:r>
              <a:rPr lang="es-ES"/>
              <a:t>In AI, “ground truth” is our answer key. It’s what we use to judge if the AI is right or wrong.</a:t>
            </a:r>
            <a:endParaRPr/>
          </a:p>
          <a:p>
            <a:pPr indent="-228600" lvl="0" marL="457200" rtl="0" algn="l">
              <a:lnSpc>
                <a:spcPct val="100000"/>
              </a:lnSpc>
              <a:spcBef>
                <a:spcPts val="0"/>
              </a:spcBef>
              <a:spcAft>
                <a:spcPts val="0"/>
              </a:spcAft>
              <a:buSzPts val="1400"/>
              <a:buNone/>
            </a:pPr>
            <a:r>
              <a:rPr lang="es-ES"/>
              <a:t>Getting this right is especially important in healthcare, where mistakes can have real consequences.</a:t>
            </a:r>
            <a:endParaRPr/>
          </a:p>
          <a:p>
            <a:pPr indent="0" lvl="0" marL="0" rtl="0" algn="l">
              <a:lnSpc>
                <a:spcPct val="100000"/>
              </a:lnSpc>
              <a:spcBef>
                <a:spcPts val="0"/>
              </a:spcBef>
              <a:spcAft>
                <a:spcPts val="0"/>
              </a:spcAft>
              <a:buSzPts val="1400"/>
              <a:buNone/>
            </a:pPr>
            <a:r>
              <a:t/>
            </a:r>
            <a:endParaRPr/>
          </a:p>
        </p:txBody>
      </p:sp>
      <p:sp>
        <p:nvSpPr>
          <p:cNvPr id="108" name="Google Shape;108;p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 name="Google Shape;117;p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p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4: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AutoNum type="arabicPeriod"/>
            </a:pPr>
            <a:r>
              <a:rPr lang="es-ES"/>
              <a:t>Predicting diseases such as diabetes, heart failure, breast cancer, pneumonia, and kidney disease using labeled patient data.</a:t>
            </a:r>
            <a:endParaRPr/>
          </a:p>
          <a:p>
            <a:pPr indent="0" lvl="0" marL="228600" rtl="0" algn="l">
              <a:lnSpc>
                <a:spcPct val="100000"/>
              </a:lnSpc>
              <a:spcBef>
                <a:spcPts val="0"/>
              </a:spcBef>
              <a:spcAft>
                <a:spcPts val="0"/>
              </a:spcAft>
              <a:buSzPts val="1400"/>
              <a:buNone/>
            </a:pPr>
            <a:r>
              <a:rPr lang="es-ES"/>
              <a:t>Algorithms like logistic regression, random forest, SVM, and neural networks are trained on datasets where each patient record is labeled with a diagnosis (e.g., “has kidney disease” or “no kidney disease”).</a:t>
            </a:r>
            <a:endParaRPr/>
          </a:p>
          <a:p>
            <a:pPr indent="-228600" lvl="0" marL="457200" rtl="0" algn="l">
              <a:lnSpc>
                <a:spcPct val="100000"/>
              </a:lnSpc>
              <a:spcBef>
                <a:spcPts val="0"/>
              </a:spcBef>
              <a:spcAft>
                <a:spcPts val="0"/>
              </a:spcAft>
              <a:buSzPts val="1400"/>
              <a:buNone/>
            </a:pPr>
            <a:r>
              <a:rPr lang="es-ES"/>
              <a:t>Researchers used labeled datasets to train models that identify chronic kidney disease, achieving accuracies up to 99% with neural networks and SVMs</a:t>
            </a:r>
            <a:endParaRPr/>
          </a:p>
          <a:p>
            <a:pPr indent="-228600" lvl="0" marL="457200" rtl="0" algn="l">
              <a:lnSpc>
                <a:spcPct val="100000"/>
              </a:lnSpc>
              <a:spcBef>
                <a:spcPts val="0"/>
              </a:spcBef>
              <a:spcAft>
                <a:spcPts val="0"/>
              </a:spcAft>
              <a:buSzPts val="1400"/>
              <a:buNone/>
            </a:pPr>
            <a:r>
              <a:rPr lang="es-ES"/>
              <a:t>In Parkinson’s disease, supervised models like random forests and deep neural networks have been developed to distinguish between patients and healthy controls based on voice or movement data</a:t>
            </a:r>
            <a:endParaRPr/>
          </a:p>
          <a:p>
            <a:pPr indent="-228600" lvl="0" marL="457200" rtl="0" algn="l">
              <a:lnSpc>
                <a:spcPct val="100000"/>
              </a:lnSpc>
              <a:spcBef>
                <a:spcPts val="0"/>
              </a:spcBef>
              <a:spcAft>
                <a:spcPts val="0"/>
              </a:spcAft>
              <a:buSzPts val="1400"/>
              <a:buNone/>
            </a:pPr>
            <a:r>
              <a:rPr b="1" lang="es-ES"/>
              <a:t>2. </a:t>
            </a:r>
            <a:r>
              <a:rPr lang="es-ES"/>
              <a:t>Detecting cancer (e.g., breast, lung, or skin cancer) by analyzing labeled medical images (X-rays, MRIs, CT scans, pathology slides).</a:t>
            </a:r>
            <a:endParaRPr/>
          </a:p>
          <a:p>
            <a:pPr indent="-228600" lvl="0" marL="457200" rtl="0" algn="l">
              <a:lnSpc>
                <a:spcPct val="100000"/>
              </a:lnSpc>
              <a:spcBef>
                <a:spcPts val="0"/>
              </a:spcBef>
              <a:spcAft>
                <a:spcPts val="0"/>
              </a:spcAft>
              <a:buSzPts val="1400"/>
              <a:buNone/>
            </a:pPr>
            <a:r>
              <a:rPr lang="es-ES"/>
              <a:t>Deep learning models (e.g., convolutional neural networks) are trained on images labeled by experts as “cancerous” or “non-cancerous.”</a:t>
            </a:r>
            <a:endParaRPr/>
          </a:p>
          <a:p>
            <a:pPr indent="-228600" lvl="0" marL="457200" rtl="0" algn="l">
              <a:lnSpc>
                <a:spcPct val="100000"/>
              </a:lnSpc>
              <a:spcBef>
                <a:spcPts val="0"/>
              </a:spcBef>
              <a:spcAft>
                <a:spcPts val="0"/>
              </a:spcAft>
              <a:buSzPts val="1400"/>
              <a:buNone/>
            </a:pPr>
            <a:r>
              <a:rPr lang="es-ES"/>
              <a:t>In breast cancer detection, algorithms trained on labeled mammography images achieved diagnostic accuracy rates comparable to, or even exceeding, human experts.</a:t>
            </a:r>
            <a:endParaRPr/>
          </a:p>
          <a:p>
            <a:pPr indent="-228600" lvl="0" marL="457200" rtl="0" algn="l">
              <a:lnSpc>
                <a:spcPct val="100000"/>
              </a:lnSpc>
              <a:spcBef>
                <a:spcPts val="0"/>
              </a:spcBef>
              <a:spcAft>
                <a:spcPts val="0"/>
              </a:spcAft>
              <a:buSzPts val="1400"/>
              <a:buNone/>
            </a:pPr>
            <a:r>
              <a:rPr lang="es-ES"/>
              <a:t>In oncology, tools like DeepGene use labeled genetic data to classify tumor types and detect somatic mutations.</a:t>
            </a:r>
            <a:endParaRPr/>
          </a:p>
          <a:p>
            <a:pPr indent="-228600" lvl="0" marL="457200" rtl="0" algn="l">
              <a:lnSpc>
                <a:spcPct val="100000"/>
              </a:lnSpc>
              <a:spcBef>
                <a:spcPts val="0"/>
              </a:spcBef>
              <a:spcAft>
                <a:spcPts val="0"/>
              </a:spcAft>
              <a:buSzPts val="1400"/>
              <a:buNone/>
            </a:pPr>
            <a:r>
              <a:rPr b="1" lang="es-ES"/>
              <a:t>3. </a:t>
            </a:r>
            <a:r>
              <a:rPr lang="es-ES"/>
              <a:t>Predicting which patients are at highest risk for complications or need urgent care.</a:t>
            </a:r>
            <a:endParaRPr/>
          </a:p>
          <a:p>
            <a:pPr indent="-228600" lvl="0" marL="457200" rtl="0" algn="l">
              <a:lnSpc>
                <a:spcPct val="100000"/>
              </a:lnSpc>
              <a:spcBef>
                <a:spcPts val="0"/>
              </a:spcBef>
              <a:spcAft>
                <a:spcPts val="0"/>
              </a:spcAft>
              <a:buSzPts val="1400"/>
              <a:buNone/>
            </a:pPr>
            <a:r>
              <a:rPr lang="es-ES"/>
              <a:t>Models are trained on labeled clinical data (e.g., age, vital signs, comorbidities) to predict outcomes like ICU admission or mortality.</a:t>
            </a:r>
            <a:endParaRPr/>
          </a:p>
          <a:p>
            <a:pPr indent="-228600" lvl="0" marL="457200" rtl="0" algn="l">
              <a:lnSpc>
                <a:spcPct val="100000"/>
              </a:lnSpc>
              <a:spcBef>
                <a:spcPts val="0"/>
              </a:spcBef>
              <a:spcAft>
                <a:spcPts val="0"/>
              </a:spcAft>
              <a:buSzPts val="1400"/>
              <a:buNone/>
            </a:pPr>
            <a:r>
              <a:rPr lang="es-ES"/>
              <a:t>Machine learning-based triage systems in emergency departments use supervised algorithms to predict in-hospital death or ICU admission, outperforming conventional triage methods</a:t>
            </a:r>
            <a:endParaRPr/>
          </a:p>
          <a:p>
            <a:pPr indent="-228600" lvl="0" marL="457200" rtl="0" algn="l">
              <a:lnSpc>
                <a:spcPct val="100000"/>
              </a:lnSpc>
              <a:spcBef>
                <a:spcPts val="0"/>
              </a:spcBef>
              <a:spcAft>
                <a:spcPts val="0"/>
              </a:spcAft>
              <a:buSzPts val="1400"/>
              <a:buNone/>
            </a:pPr>
            <a:r>
              <a:rPr b="1" lang="es-ES"/>
              <a:t>4.</a:t>
            </a:r>
            <a:r>
              <a:rPr lang="es-ES"/>
              <a:t> Predicting which patients will respond to specific treatments.</a:t>
            </a:r>
            <a:endParaRPr/>
          </a:p>
          <a:p>
            <a:pPr indent="-228600" lvl="0" marL="457200" rtl="0" algn="l">
              <a:lnSpc>
                <a:spcPct val="100000"/>
              </a:lnSpc>
              <a:spcBef>
                <a:spcPts val="0"/>
              </a:spcBef>
              <a:spcAft>
                <a:spcPts val="0"/>
              </a:spcAft>
              <a:buSzPts val="1400"/>
              <a:buNone/>
            </a:pPr>
            <a:r>
              <a:rPr lang="es-ES"/>
              <a:t>Models are trained on labeled data linking patient characteristics to treatment outcomes.</a:t>
            </a:r>
            <a:endParaRPr/>
          </a:p>
          <a:p>
            <a:pPr indent="-228600" lvl="0" marL="457200" rtl="0" algn="l">
              <a:lnSpc>
                <a:spcPct val="100000"/>
              </a:lnSpc>
              <a:spcBef>
                <a:spcPts val="0"/>
              </a:spcBef>
              <a:spcAft>
                <a:spcPts val="0"/>
              </a:spcAft>
              <a:buSzPts val="1400"/>
              <a:buNone/>
            </a:pPr>
            <a:r>
              <a:rPr lang="es-ES"/>
              <a:t>AI models analyze blood samples from rheumatoid arthritis patients to predict who will benefit from anti-rheumatic drugs, supporting personalized treatment plans</a:t>
            </a:r>
            <a:endParaRPr/>
          </a:p>
          <a:p>
            <a:pPr indent="0" lvl="0" marL="0" rtl="0" algn="l">
              <a:lnSpc>
                <a:spcPct val="100000"/>
              </a:lnSpc>
              <a:spcBef>
                <a:spcPts val="0"/>
              </a:spcBef>
              <a:spcAft>
                <a:spcPts val="0"/>
              </a:spcAft>
              <a:buSzPts val="1400"/>
              <a:buNone/>
            </a:pPr>
            <a:r>
              <a:t/>
            </a:r>
            <a:endParaRPr/>
          </a:p>
        </p:txBody>
      </p:sp>
      <p:sp>
        <p:nvSpPr>
          <p:cNvPr id="137" name="Google Shape;137;p1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5:notes"/>
          <p:cNvSpPr txBox="1"/>
          <p:nvPr>
            <p:ph idx="1" type="body"/>
          </p:nvPr>
        </p:nvSpPr>
        <p:spPr>
          <a:xfrm>
            <a:off x="992823" y="3271381"/>
            <a:ext cx="7942500" cy="26766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lang="es-ES"/>
              <a:t>1. </a:t>
            </a:r>
            <a:r>
              <a:rPr lang="es-ES"/>
              <a:t>Unsupervised algorithms (e.g., K-means, hierarchical clustering) analyze EHR data to group patients with similar characteristics, clinical histories, or responses to treatment—without any predefined labels.</a:t>
            </a:r>
            <a:endParaRPr/>
          </a:p>
          <a:p>
            <a:pPr indent="-228600" lvl="0" marL="457200" rtl="0" algn="l">
              <a:lnSpc>
                <a:spcPct val="100000"/>
              </a:lnSpc>
              <a:spcBef>
                <a:spcPts val="0"/>
              </a:spcBef>
              <a:spcAft>
                <a:spcPts val="0"/>
              </a:spcAft>
              <a:buSzPts val="1400"/>
              <a:buNone/>
            </a:pPr>
            <a:r>
              <a:rPr lang="es-ES"/>
              <a:t>Reveals previously unrecognized disease subtypes or patient risk profiles, guiding more personalized care and targeted interventions.</a:t>
            </a:r>
            <a:endParaRPr/>
          </a:p>
          <a:p>
            <a:pPr indent="-228600" lvl="0" marL="457200" rtl="0" algn="l">
              <a:lnSpc>
                <a:spcPct val="100000"/>
              </a:lnSpc>
              <a:spcBef>
                <a:spcPts val="0"/>
              </a:spcBef>
              <a:spcAft>
                <a:spcPts val="0"/>
              </a:spcAft>
              <a:buSzPts val="1400"/>
              <a:buNone/>
            </a:pPr>
            <a:r>
              <a:rPr b="1" lang="es-ES"/>
              <a:t>2. </a:t>
            </a:r>
            <a:r>
              <a:rPr lang="es-ES"/>
              <a:t>Clustering and dimensionality reduction techniques are applied to genetic and molecular data from tumors to identify distinct molecular subtypes of cancer.</a:t>
            </a:r>
            <a:endParaRPr/>
          </a:p>
          <a:p>
            <a:pPr indent="-228600" lvl="0" marL="457200" rtl="0" algn="l">
              <a:lnSpc>
                <a:spcPct val="100000"/>
              </a:lnSpc>
              <a:spcBef>
                <a:spcPts val="0"/>
              </a:spcBef>
              <a:spcAft>
                <a:spcPts val="0"/>
              </a:spcAft>
              <a:buSzPts val="1400"/>
              <a:buNone/>
            </a:pPr>
            <a:r>
              <a:rPr lang="es-ES"/>
              <a:t>Enables oncologists to classify cancers more precisely, predict prognosis, and tailor therapies to specific genetic profiles.</a:t>
            </a:r>
            <a:endParaRPr/>
          </a:p>
          <a:p>
            <a:pPr indent="-228600" lvl="0" marL="457200" rtl="0" algn="l">
              <a:lnSpc>
                <a:spcPct val="100000"/>
              </a:lnSpc>
              <a:spcBef>
                <a:spcPts val="0"/>
              </a:spcBef>
              <a:spcAft>
                <a:spcPts val="0"/>
              </a:spcAft>
              <a:buSzPts val="1400"/>
              <a:buNone/>
            </a:pPr>
            <a:r>
              <a:rPr b="1" lang="es-ES"/>
              <a:t>3. </a:t>
            </a:r>
            <a:r>
              <a:rPr lang="es-ES"/>
              <a:t>Unsupervised learning analyzes brain imaging data (e.g., MRI, fMRI) to find patterns of connectivity or structural similarities among patients.</a:t>
            </a:r>
            <a:endParaRPr/>
          </a:p>
          <a:p>
            <a:pPr indent="-228600" lvl="0" marL="457200" rtl="0" algn="l">
              <a:lnSpc>
                <a:spcPct val="100000"/>
              </a:lnSpc>
              <a:spcBef>
                <a:spcPts val="0"/>
              </a:spcBef>
              <a:spcAft>
                <a:spcPts val="0"/>
              </a:spcAft>
              <a:buSzPts val="1400"/>
              <a:buNone/>
            </a:pPr>
            <a:r>
              <a:rPr lang="es-ES"/>
              <a:t>Helps researchers identify new subtypes of neurological or psychiatric disorders, such as Alzheimer’s disease or schizophrenia, which may not be apparent through traditional analysis.</a:t>
            </a:r>
            <a:endParaRPr/>
          </a:p>
          <a:p>
            <a:pPr indent="-228600" lvl="0" marL="457200" rtl="0" algn="l">
              <a:lnSpc>
                <a:spcPct val="100000"/>
              </a:lnSpc>
              <a:spcBef>
                <a:spcPts val="0"/>
              </a:spcBef>
              <a:spcAft>
                <a:spcPts val="0"/>
              </a:spcAft>
              <a:buSzPts val="1400"/>
              <a:buNone/>
            </a:pPr>
            <a:r>
              <a:rPr b="1" lang="es-ES"/>
              <a:t>4. </a:t>
            </a:r>
            <a:r>
              <a:rPr lang="es-ES"/>
              <a:t>Algorithms cluster patients with chronic diseases (e.g., asthma, heart failure) based on symptoms, comorbidities, and treatment responses.</a:t>
            </a:r>
            <a:endParaRPr/>
          </a:p>
          <a:p>
            <a:pPr indent="-228600" lvl="0" marL="457200" rtl="0" algn="l">
              <a:lnSpc>
                <a:spcPct val="100000"/>
              </a:lnSpc>
              <a:spcBef>
                <a:spcPts val="0"/>
              </a:spcBef>
              <a:spcAft>
                <a:spcPts val="0"/>
              </a:spcAft>
              <a:buSzPts val="1400"/>
              <a:buNone/>
            </a:pPr>
            <a:r>
              <a:rPr lang="es-ES"/>
              <a:t>Supports the discovery of clinically meaningful phenotypes, improving disease management and research into underlying mechanisms.</a:t>
            </a:r>
            <a:endParaRPr/>
          </a:p>
          <a:p>
            <a:pPr indent="-228600" lvl="0" marL="457200" rtl="0" algn="l">
              <a:lnSpc>
                <a:spcPct val="100000"/>
              </a:lnSpc>
              <a:spcBef>
                <a:spcPts val="0"/>
              </a:spcBef>
              <a:spcAft>
                <a:spcPts val="0"/>
              </a:spcAft>
              <a:buSzPts val="1400"/>
              <a:buNone/>
            </a:pPr>
            <a:r>
              <a:rPr b="1" lang="es-ES"/>
              <a:t>5. </a:t>
            </a:r>
            <a:r>
              <a:rPr lang="es-ES"/>
              <a:t>Unsupervised techniques flag unusual patterns in radiology images or continuous monitoring data (e.g., from ICU or wearable devices).</a:t>
            </a:r>
            <a:endParaRPr/>
          </a:p>
          <a:p>
            <a:pPr indent="-228600" lvl="0" marL="457200" rtl="0" algn="l">
              <a:lnSpc>
                <a:spcPct val="100000"/>
              </a:lnSpc>
              <a:spcBef>
                <a:spcPts val="0"/>
              </a:spcBef>
              <a:spcAft>
                <a:spcPts val="0"/>
              </a:spcAft>
              <a:buSzPts val="1400"/>
              <a:buNone/>
            </a:pPr>
            <a:r>
              <a:rPr lang="es-ES"/>
              <a:t>Assists clinicians in early detection of rare conditions, complications, or equipment malfunctions, enhancing patient safety.</a:t>
            </a:r>
            <a:endParaRPr/>
          </a:p>
        </p:txBody>
      </p:sp>
      <p:sp>
        <p:nvSpPr>
          <p:cNvPr id="152" name="Google Shape;152;p1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8.png"/><Relationship Id="rId4" Type="http://schemas.openxmlformats.org/officeDocument/2006/relationships/image" Target="../media/image5.png"/><Relationship Id="rId11" Type="http://schemas.openxmlformats.org/officeDocument/2006/relationships/image" Target="../media/image11.png"/><Relationship Id="rId10" Type="http://schemas.openxmlformats.org/officeDocument/2006/relationships/image" Target="../media/image29.pn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3.png"/><Relationship Id="rId7" Type="http://schemas.openxmlformats.org/officeDocument/2006/relationships/image" Target="../media/image13.png"/><Relationship Id="rId8"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1.png"/><Relationship Id="rId13" Type="http://schemas.openxmlformats.org/officeDocument/2006/relationships/image" Target="../media/image22.png"/><Relationship Id="rId12" Type="http://schemas.openxmlformats.org/officeDocument/2006/relationships/image" Target="../media/image23.png"/><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5.png"/><Relationship Id="rId4" Type="http://schemas.openxmlformats.org/officeDocument/2006/relationships/image" Target="../media/image20.jpg"/><Relationship Id="rId9" Type="http://schemas.openxmlformats.org/officeDocument/2006/relationships/image" Target="../media/image29.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18.png"/><Relationship Id="rId8"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10"/>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Arial"/>
              <a:buNone/>
              <a:defRPr b="1" sz="5200">
                <a:solidFill>
                  <a:srgbClr val="00489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0"/>
          <p:cNvSpPr txBox="1"/>
          <p:nvPr>
            <p:ph idx="1" type="subTitle"/>
          </p:nvPr>
        </p:nvSpPr>
        <p:spPr>
          <a:xfrm>
            <a:off x="5553017" y="4287396"/>
            <a:ext cx="3165231"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 name="Google Shape;16;p10"/>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n que contiene Patrón de fondo&#10;&#10;El contenido generado por IA puede ser incorrecto." id="17" name="Google Shape;17;p10"/>
          <p:cNvPicPr preferRelativeResize="0"/>
          <p:nvPr/>
        </p:nvPicPr>
        <p:blipFill rotWithShape="1">
          <a:blip r:embed="rId3">
            <a:alphaModFix/>
          </a:blip>
          <a:srcRect b="0" l="0" r="0" t="0"/>
          <a:stretch/>
        </p:blipFill>
        <p:spPr>
          <a:xfrm>
            <a:off x="10794066" y="-996175"/>
            <a:ext cx="1397934" cy="746653"/>
          </a:xfrm>
          <a:prstGeom prst="rect">
            <a:avLst/>
          </a:prstGeom>
          <a:noFill/>
          <a:ln>
            <a:noFill/>
          </a:ln>
        </p:spPr>
      </p:pic>
      <p:pic>
        <p:nvPicPr>
          <p:cNvPr descr="Icono&#10;&#10;El contenido generado por IA puede ser incorrecto." id="18" name="Google Shape;18;p10"/>
          <p:cNvPicPr preferRelativeResize="0"/>
          <p:nvPr/>
        </p:nvPicPr>
        <p:blipFill rotWithShape="1">
          <a:blip r:embed="rId4">
            <a:alphaModFix/>
          </a:blip>
          <a:srcRect b="0" l="0" r="0" t="0"/>
          <a:stretch/>
        </p:blipFill>
        <p:spPr>
          <a:xfrm>
            <a:off x="10496799" y="29878"/>
            <a:ext cx="1557945" cy="1557945"/>
          </a:xfrm>
          <a:prstGeom prst="rect">
            <a:avLst/>
          </a:prstGeom>
          <a:noFill/>
          <a:ln>
            <a:noFill/>
          </a:ln>
        </p:spPr>
      </p:pic>
      <p:pic>
        <p:nvPicPr>
          <p:cNvPr descr="Logotipo&#10;&#10;El contenido generado por IA puede ser incorrecto." id="19" name="Google Shape;19;p10"/>
          <p:cNvPicPr preferRelativeResize="0"/>
          <p:nvPr/>
        </p:nvPicPr>
        <p:blipFill rotWithShape="1">
          <a:blip r:embed="rId5">
            <a:alphaModFix/>
          </a:blip>
          <a:srcRect b="0" l="0" r="0" t="0"/>
          <a:stretch/>
        </p:blipFill>
        <p:spPr>
          <a:xfrm>
            <a:off x="5332571" y="183800"/>
            <a:ext cx="2962322" cy="1250100"/>
          </a:xfrm>
          <a:prstGeom prst="rect">
            <a:avLst/>
          </a:prstGeom>
          <a:noFill/>
          <a:ln>
            <a:noFill/>
          </a:ln>
        </p:spPr>
      </p:pic>
      <p:pic>
        <p:nvPicPr>
          <p:cNvPr id="20" name="Google Shape;20;p10"/>
          <p:cNvPicPr preferRelativeResize="0"/>
          <p:nvPr/>
        </p:nvPicPr>
        <p:blipFill rotWithShape="1">
          <a:blip r:embed="rId6">
            <a:alphaModFix/>
          </a:blip>
          <a:srcRect b="0" l="0" r="0" t="0"/>
          <a:stretch/>
        </p:blipFill>
        <p:spPr>
          <a:xfrm>
            <a:off x="5547946" y="6331346"/>
            <a:ext cx="990404" cy="313369"/>
          </a:xfrm>
          <a:prstGeom prst="rect">
            <a:avLst/>
          </a:prstGeom>
          <a:noFill/>
          <a:ln>
            <a:noFill/>
          </a:ln>
        </p:spPr>
      </p:pic>
      <p:pic>
        <p:nvPicPr>
          <p:cNvPr id="21" name="Google Shape;21;p10"/>
          <p:cNvPicPr preferRelativeResize="0"/>
          <p:nvPr/>
        </p:nvPicPr>
        <p:blipFill rotWithShape="1">
          <a:blip r:embed="rId7">
            <a:alphaModFix/>
          </a:blip>
          <a:srcRect b="21529" l="0" r="0" t="21529"/>
          <a:stretch/>
        </p:blipFill>
        <p:spPr>
          <a:xfrm>
            <a:off x="6559912" y="6236231"/>
            <a:ext cx="1412470" cy="452409"/>
          </a:xfrm>
          <a:prstGeom prst="rect">
            <a:avLst/>
          </a:prstGeom>
          <a:noFill/>
          <a:ln>
            <a:noFill/>
          </a:ln>
        </p:spPr>
      </p:pic>
      <p:sp>
        <p:nvSpPr>
          <p:cNvPr id="22" name="Google Shape;22;p10"/>
          <p:cNvSpPr txBox="1"/>
          <p:nvPr/>
        </p:nvSpPr>
        <p:spPr>
          <a:xfrm>
            <a:off x="5422060" y="5878526"/>
            <a:ext cx="2272032" cy="2312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BSC AI Factory Partners</a:t>
            </a:r>
            <a:endParaRPr b="0" i="0" sz="1600" u="none" cap="none" strike="noStrike">
              <a:solidFill>
                <a:schemeClr val="dk1"/>
              </a:solidFill>
              <a:latin typeface="Arial"/>
              <a:ea typeface="Arial"/>
              <a:cs typeface="Arial"/>
              <a:sym typeface="Arial"/>
            </a:endParaRPr>
          </a:p>
        </p:txBody>
      </p:sp>
      <p:pic>
        <p:nvPicPr>
          <p:cNvPr descr="Logotipo&#10;&#10;El contenido generado por IA puede ser incorrecto." id="23" name="Google Shape;23;p10"/>
          <p:cNvPicPr preferRelativeResize="0"/>
          <p:nvPr/>
        </p:nvPicPr>
        <p:blipFill rotWithShape="1">
          <a:blip r:embed="rId8">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24" name="Google Shape;24;p10"/>
          <p:cNvPicPr preferRelativeResize="0"/>
          <p:nvPr/>
        </p:nvPicPr>
        <p:blipFill rotWithShape="1">
          <a:blip r:embed="rId9">
            <a:alphaModFix/>
          </a:blip>
          <a:srcRect b="0" l="0" r="0" t="0"/>
          <a:stretch/>
        </p:blipFill>
        <p:spPr>
          <a:xfrm>
            <a:off x="8607214" y="6261825"/>
            <a:ext cx="550286" cy="367550"/>
          </a:xfrm>
          <a:prstGeom prst="rect">
            <a:avLst/>
          </a:prstGeom>
          <a:noFill/>
          <a:ln>
            <a:noFill/>
          </a:ln>
        </p:spPr>
      </p:pic>
      <p:sp>
        <p:nvSpPr>
          <p:cNvPr id="25" name="Google Shape;25;p10"/>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Affiliated entities</a:t>
            </a:r>
            <a:endParaRPr b="0" i="0" sz="1600" u="none" cap="none" strike="noStrike">
              <a:solidFill>
                <a:schemeClr val="dk1"/>
              </a:solidFill>
              <a:latin typeface="Arial"/>
              <a:ea typeface="Arial"/>
              <a:cs typeface="Arial"/>
              <a:sym typeface="Arial"/>
            </a:endParaRPr>
          </a:p>
        </p:txBody>
      </p:sp>
      <p:cxnSp>
        <p:nvCxnSpPr>
          <p:cNvPr id="26" name="Google Shape;26;p10"/>
          <p:cNvCxnSpPr/>
          <p:nvPr/>
        </p:nvCxnSpPr>
        <p:spPr>
          <a:xfrm rot="10800000">
            <a:off x="9382969" y="5916317"/>
            <a:ext cx="0" cy="728398"/>
          </a:xfrm>
          <a:prstGeom prst="straightConnector1">
            <a:avLst/>
          </a:prstGeom>
          <a:noFill/>
          <a:ln cap="flat" cmpd="sng" w="9525">
            <a:solidFill>
              <a:srgbClr val="8DA9DB"/>
            </a:solidFill>
            <a:prstDash val="solid"/>
            <a:miter lim="800000"/>
            <a:headEnd len="sm" w="sm" type="none"/>
            <a:tailEnd len="sm" w="sm" type="none"/>
          </a:ln>
        </p:spPr>
      </p:cxnSp>
      <p:pic>
        <p:nvPicPr>
          <p:cNvPr descr="Texto&#10;&#10;El contenido generado por IA puede ser incorrecto." id="27" name="Google Shape;27;p10"/>
          <p:cNvPicPr preferRelativeResize="0"/>
          <p:nvPr/>
        </p:nvPicPr>
        <p:blipFill rotWithShape="1">
          <a:blip r:embed="rId10">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28" name="Google Shape;28;p10"/>
          <p:cNvPicPr preferRelativeResize="0"/>
          <p:nvPr/>
        </p:nvPicPr>
        <p:blipFill rotWithShape="1">
          <a:blip r:embed="rId11">
            <a:alphaModFix/>
          </a:blip>
          <a:srcRect b="0" l="0" r="0" t="0"/>
          <a:stretch/>
        </p:blipFill>
        <p:spPr>
          <a:xfrm>
            <a:off x="9541374" y="6259121"/>
            <a:ext cx="1524250" cy="457814"/>
          </a:xfrm>
          <a:prstGeom prst="rect">
            <a:avLst/>
          </a:prstGeom>
          <a:noFill/>
          <a:ln>
            <a:noFill/>
          </a:ln>
        </p:spPr>
      </p:pic>
      <p:sp>
        <p:nvSpPr>
          <p:cNvPr id="29" name="Google Shape;29;p1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30" name="Shape 30"/>
        <p:cNvGrpSpPr/>
        <p:nvPr/>
      </p:nvGrpSpPr>
      <p:grpSpPr>
        <a:xfrm>
          <a:off x="0" y="0"/>
          <a:ext cx="0" cy="0"/>
          <a:chOff x="0" y="0"/>
          <a:chExt cx="0" cy="0"/>
        </a:xfrm>
      </p:grpSpPr>
      <p:sp>
        <p:nvSpPr>
          <p:cNvPr id="31" name="Google Shape;31;p11"/>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1"/>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11"/>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1"/>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11"/>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change">
  <p:cSld name="Section change">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12"/>
          <p:cNvSpPr txBox="1"/>
          <p:nvPr>
            <p:ph type="title"/>
          </p:nvPr>
        </p:nvSpPr>
        <p:spPr>
          <a:xfrm>
            <a:off x="501805" y="511019"/>
            <a:ext cx="6924907" cy="1563108"/>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124484"/>
              </a:buClr>
              <a:buSzPts val="32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pic>
        <p:nvPicPr>
          <p:cNvPr descr="Logotipo&#10;&#10;El contenido generado por IA puede ser incorrecto." id="40" name="Google Shape;40;p12"/>
          <p:cNvPicPr preferRelativeResize="0"/>
          <p:nvPr/>
        </p:nvPicPr>
        <p:blipFill rotWithShape="1">
          <a:blip r:embed="rId3">
            <a:alphaModFix/>
          </a:blip>
          <a:srcRect b="0" l="0" r="0" t="0"/>
          <a:stretch/>
        </p:blipFill>
        <p:spPr>
          <a:xfrm>
            <a:off x="0" y="5607900"/>
            <a:ext cx="2962322" cy="12501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3"/>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73A74"/>
              </a:buClr>
              <a:buSzPts val="8000"/>
              <a:buFont typeface="Arial"/>
              <a:buNone/>
              <a:defRPr b="0" i="0" sz="8000">
                <a:solidFill>
                  <a:srgbClr val="173A7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Icono&#10;&#10;El contenido generado por IA puede ser incorrecto." id="43" name="Google Shape;43;p13"/>
          <p:cNvPicPr preferRelativeResize="0"/>
          <p:nvPr/>
        </p:nvPicPr>
        <p:blipFill rotWithShape="1">
          <a:blip r:embed="rId3">
            <a:alphaModFix/>
          </a:blip>
          <a:srcRect b="0" l="0" r="0" t="0"/>
          <a:stretch/>
        </p:blipFill>
        <p:spPr>
          <a:xfrm>
            <a:off x="10496799" y="29878"/>
            <a:ext cx="1557945" cy="1557945"/>
          </a:xfrm>
          <a:prstGeom prst="rect">
            <a:avLst/>
          </a:prstGeom>
          <a:noFill/>
          <a:ln>
            <a:noFill/>
          </a:ln>
        </p:spPr>
      </p:pic>
      <p:sp>
        <p:nvSpPr>
          <p:cNvPr id="44" name="Google Shape;44;p13"/>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173A74"/>
              </a:buClr>
              <a:buSzPts val="2400"/>
              <a:buNone/>
              <a:defRPr sz="2400">
                <a:solidFill>
                  <a:srgbClr val="173A74"/>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 name="Google Shape;45;p13"/>
          <p:cNvSpPr txBox="1"/>
          <p:nvPr/>
        </p:nvSpPr>
        <p:spPr>
          <a:xfrm>
            <a:off x="221786" y="6245288"/>
            <a:ext cx="4956703" cy="566057"/>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just">
              <a:lnSpc>
                <a:spcPct val="107000"/>
              </a:lnSpc>
              <a:spcBef>
                <a:spcPts val="0"/>
              </a:spcBef>
              <a:spcAft>
                <a:spcPts val="0"/>
              </a:spcAft>
              <a:buClr>
                <a:srgbClr val="173A74"/>
              </a:buClr>
              <a:buSzPct val="100000"/>
              <a:buFont typeface="Arial"/>
              <a:buNone/>
            </a:pPr>
            <a:r>
              <a:rPr b="0" i="0" lang="es-ES" sz="18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8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46" name="Google Shape;46;p13"/>
          <p:cNvPicPr preferRelativeResize="0"/>
          <p:nvPr/>
        </p:nvPicPr>
        <p:blipFill rotWithShape="1">
          <a:blip r:embed="rId4">
            <a:alphaModFix/>
          </a:blip>
          <a:srcRect b="0" l="0" r="0" t="0"/>
          <a:stretch/>
        </p:blipFill>
        <p:spPr>
          <a:xfrm>
            <a:off x="221787" y="5769456"/>
            <a:ext cx="1478682" cy="353777"/>
          </a:xfrm>
          <a:prstGeom prst="rect">
            <a:avLst/>
          </a:prstGeom>
          <a:noFill/>
          <a:ln>
            <a:noFill/>
          </a:ln>
        </p:spPr>
      </p:pic>
      <p:pic>
        <p:nvPicPr>
          <p:cNvPr id="47" name="Google Shape;47;p13"/>
          <p:cNvPicPr preferRelativeResize="0"/>
          <p:nvPr/>
        </p:nvPicPr>
        <p:blipFill rotWithShape="1">
          <a:blip r:embed="rId5">
            <a:alphaModFix/>
          </a:blip>
          <a:srcRect b="0" l="0" r="0" t="0"/>
          <a:stretch/>
        </p:blipFill>
        <p:spPr>
          <a:xfrm>
            <a:off x="5547946" y="6331346"/>
            <a:ext cx="990404" cy="313369"/>
          </a:xfrm>
          <a:prstGeom prst="rect">
            <a:avLst/>
          </a:prstGeom>
          <a:noFill/>
          <a:ln>
            <a:noFill/>
          </a:ln>
        </p:spPr>
      </p:pic>
      <p:pic>
        <p:nvPicPr>
          <p:cNvPr id="48" name="Google Shape;48;p13"/>
          <p:cNvPicPr preferRelativeResize="0"/>
          <p:nvPr/>
        </p:nvPicPr>
        <p:blipFill rotWithShape="1">
          <a:blip r:embed="rId6">
            <a:alphaModFix/>
          </a:blip>
          <a:srcRect b="21529" l="0" r="0" t="21529"/>
          <a:stretch/>
        </p:blipFill>
        <p:spPr>
          <a:xfrm>
            <a:off x="6559912" y="6236231"/>
            <a:ext cx="1412470" cy="452409"/>
          </a:xfrm>
          <a:prstGeom prst="rect">
            <a:avLst/>
          </a:prstGeom>
          <a:noFill/>
          <a:ln>
            <a:noFill/>
          </a:ln>
        </p:spPr>
      </p:pic>
      <p:sp>
        <p:nvSpPr>
          <p:cNvPr id="49" name="Google Shape;49;p13"/>
          <p:cNvSpPr txBox="1"/>
          <p:nvPr/>
        </p:nvSpPr>
        <p:spPr>
          <a:xfrm>
            <a:off x="5422060" y="5878526"/>
            <a:ext cx="227203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BSC AI Factory Partners</a:t>
            </a:r>
            <a:endParaRPr b="0" i="0" sz="1600" u="none" cap="none" strike="noStrike">
              <a:solidFill>
                <a:srgbClr val="004890"/>
              </a:solidFill>
              <a:latin typeface="Arial"/>
              <a:ea typeface="Arial"/>
              <a:cs typeface="Arial"/>
              <a:sym typeface="Arial"/>
            </a:endParaRPr>
          </a:p>
        </p:txBody>
      </p:sp>
      <p:pic>
        <p:nvPicPr>
          <p:cNvPr descr="Logotipo&#10;&#10;El contenido generado por IA puede ser incorrecto." id="50" name="Google Shape;50;p13"/>
          <p:cNvPicPr preferRelativeResize="0"/>
          <p:nvPr/>
        </p:nvPicPr>
        <p:blipFill rotWithShape="1">
          <a:blip r:embed="rId7">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51" name="Google Shape;51;p13"/>
          <p:cNvPicPr preferRelativeResize="0"/>
          <p:nvPr/>
        </p:nvPicPr>
        <p:blipFill rotWithShape="1">
          <a:blip r:embed="rId8">
            <a:alphaModFix/>
          </a:blip>
          <a:srcRect b="0" l="0" r="0" t="0"/>
          <a:stretch/>
        </p:blipFill>
        <p:spPr>
          <a:xfrm>
            <a:off x="8607214" y="6261825"/>
            <a:ext cx="550286" cy="367550"/>
          </a:xfrm>
          <a:prstGeom prst="rect">
            <a:avLst/>
          </a:prstGeom>
          <a:noFill/>
          <a:ln>
            <a:noFill/>
          </a:ln>
        </p:spPr>
      </p:pic>
      <p:sp>
        <p:nvSpPr>
          <p:cNvPr id="52" name="Google Shape;52;p13"/>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Affiliated entities</a:t>
            </a:r>
            <a:endParaRPr b="0" i="0" sz="1600" u="none" cap="none" strike="noStrike">
              <a:solidFill>
                <a:srgbClr val="004890"/>
              </a:solidFill>
              <a:latin typeface="Arial"/>
              <a:ea typeface="Arial"/>
              <a:cs typeface="Arial"/>
              <a:sym typeface="Arial"/>
            </a:endParaRPr>
          </a:p>
        </p:txBody>
      </p:sp>
      <p:cxnSp>
        <p:nvCxnSpPr>
          <p:cNvPr id="53" name="Google Shape;53;p13"/>
          <p:cNvCxnSpPr/>
          <p:nvPr/>
        </p:nvCxnSpPr>
        <p:spPr>
          <a:xfrm rot="10800000">
            <a:off x="9382969" y="5916317"/>
            <a:ext cx="0" cy="728398"/>
          </a:xfrm>
          <a:prstGeom prst="straightConnector1">
            <a:avLst/>
          </a:prstGeom>
          <a:noFill/>
          <a:ln cap="flat" cmpd="sng" w="9525">
            <a:solidFill>
              <a:srgbClr val="2F5496"/>
            </a:solidFill>
            <a:prstDash val="solid"/>
            <a:miter lim="800000"/>
            <a:headEnd len="sm" w="sm" type="none"/>
            <a:tailEnd len="sm" w="sm" type="none"/>
          </a:ln>
        </p:spPr>
      </p:cxnSp>
      <p:pic>
        <p:nvPicPr>
          <p:cNvPr descr="Texto&#10;&#10;El contenido generado por IA puede ser incorrecto." id="54" name="Google Shape;54;p13"/>
          <p:cNvPicPr preferRelativeResize="0"/>
          <p:nvPr/>
        </p:nvPicPr>
        <p:blipFill rotWithShape="1">
          <a:blip r:embed="rId9">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55" name="Google Shape;55;p13"/>
          <p:cNvPicPr preferRelativeResize="0"/>
          <p:nvPr/>
        </p:nvPicPr>
        <p:blipFill rotWithShape="1">
          <a:blip r:embed="rId10">
            <a:alphaModFix/>
          </a:blip>
          <a:srcRect b="0" l="0" r="0" t="0"/>
          <a:stretch/>
        </p:blipFill>
        <p:spPr>
          <a:xfrm>
            <a:off x="9541374" y="6259121"/>
            <a:ext cx="1524250" cy="457814"/>
          </a:xfrm>
          <a:prstGeom prst="rect">
            <a:avLst/>
          </a:prstGeom>
          <a:noFill/>
          <a:ln>
            <a:noFill/>
          </a:ln>
        </p:spPr>
      </p:pic>
      <p:pic>
        <p:nvPicPr>
          <p:cNvPr descr="Logotipo&#10;&#10;El contenido generado por IA puede ser incorrecto." id="56" name="Google Shape;56;p13"/>
          <p:cNvPicPr preferRelativeResize="0"/>
          <p:nvPr/>
        </p:nvPicPr>
        <p:blipFill rotWithShape="1">
          <a:blip r:embed="rId11">
            <a:alphaModFix/>
          </a:blip>
          <a:srcRect b="0" l="0" r="0" t="0"/>
          <a:stretch/>
        </p:blipFill>
        <p:spPr>
          <a:xfrm>
            <a:off x="219308" y="183800"/>
            <a:ext cx="2962322" cy="1250100"/>
          </a:xfrm>
          <a:prstGeom prst="rect">
            <a:avLst/>
          </a:prstGeom>
          <a:noFill/>
          <a:ln>
            <a:noFill/>
          </a:ln>
        </p:spPr>
      </p:pic>
      <p:pic>
        <p:nvPicPr>
          <p:cNvPr descr="Imagen de la pantalla de un celular con texto e imagen&#10;&#10;El contenido generado por IA puede ser incorrecto." id="57" name="Google Shape;57;p13"/>
          <p:cNvPicPr preferRelativeResize="0"/>
          <p:nvPr/>
        </p:nvPicPr>
        <p:blipFill rotWithShape="1">
          <a:blip r:embed="rId12">
            <a:alphaModFix/>
          </a:blip>
          <a:srcRect b="0" l="0" r="0" t="0"/>
          <a:stretch/>
        </p:blipFill>
        <p:spPr>
          <a:xfrm>
            <a:off x="219308" y="5205324"/>
            <a:ext cx="2046715" cy="455747"/>
          </a:xfrm>
          <a:prstGeom prst="rect">
            <a:avLst/>
          </a:prstGeom>
          <a:noFill/>
          <a:ln>
            <a:noFill/>
          </a:ln>
        </p:spPr>
      </p:pic>
      <p:sp>
        <p:nvSpPr>
          <p:cNvPr id="58" name="Google Shape;58;p13"/>
          <p:cNvSpPr/>
          <p:nvPr/>
        </p:nvSpPr>
        <p:spPr>
          <a:xfrm>
            <a:off x="3371861" y="5215540"/>
            <a:ext cx="1537727" cy="415802"/>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3"/>
          <p:cNvSpPr/>
          <p:nvPr/>
        </p:nvSpPr>
        <p:spPr>
          <a:xfrm>
            <a:off x="1905655" y="5817801"/>
            <a:ext cx="1280869" cy="327742"/>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Texto&#10;&#10;El contenido generado por IA puede ser incorrecto." id="60" name="Google Shape;60;p13"/>
          <p:cNvPicPr preferRelativeResize="0"/>
          <p:nvPr/>
        </p:nvPicPr>
        <p:blipFill rotWithShape="1">
          <a:blip r:embed="rId13">
            <a:alphaModFix/>
          </a:blip>
          <a:srcRect b="0" l="0" r="0" t="0"/>
          <a:stretch/>
        </p:blipFill>
        <p:spPr>
          <a:xfrm>
            <a:off x="3462248" y="5547988"/>
            <a:ext cx="1537727" cy="864971"/>
          </a:xfrm>
          <a:prstGeom prst="rect">
            <a:avLst/>
          </a:prstGeom>
          <a:noFill/>
          <a:ln>
            <a:noFill/>
          </a:ln>
        </p:spPr>
      </p:pic>
      <p:sp>
        <p:nvSpPr>
          <p:cNvPr id="61" name="Google Shape;61;p1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3200"/>
              <a:buFont typeface="Arial"/>
              <a:buNone/>
              <a:defRPr b="1" i="0" sz="3200" u="none" cap="none" strike="noStrike">
                <a:solidFill>
                  <a:srgbClr val="12448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52.png"/><Relationship Id="rId7" Type="http://schemas.openxmlformats.org/officeDocument/2006/relationships/image" Target="../media/image39.png"/><Relationship Id="rId8" Type="http://schemas.openxmlformats.org/officeDocument/2006/relationships/image" Target="../media/image43.png"/></Relationships>
</file>

<file path=ppt/slides/_rels/slide11.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33.png"/><Relationship Id="rId5" Type="http://schemas.openxmlformats.org/officeDocument/2006/relationships/image" Target="../media/image28.png"/><Relationship Id="rId6" Type="http://schemas.openxmlformats.org/officeDocument/2006/relationships/image" Target="../media/image50.png"/><Relationship Id="rId7" Type="http://schemas.openxmlformats.org/officeDocument/2006/relationships/image" Target="../media/image56.png"/><Relationship Id="rId8"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1.png"/><Relationship Id="rId4" Type="http://schemas.openxmlformats.org/officeDocument/2006/relationships/hyperlink" Target="https://creativecommons.org/licenses/by-nc/4.0/" TargetMode="External"/><Relationship Id="rId5" Type="http://schemas.openxmlformats.org/officeDocument/2006/relationships/hyperlink" Target="https://creativecommons.org/licenses/by-nc/4.0/" TargetMode="External"/><Relationship Id="rId6"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4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giai4h.org/" TargetMode="External"/><Relationship Id="rId4" Type="http://schemas.openxmlformats.org/officeDocument/2006/relationships/hyperlink" Target="https://creativecommons.org/licenses/by-nc/4.0/" TargetMode="External"/><Relationship Id="rId9" Type="http://schemas.openxmlformats.org/officeDocument/2006/relationships/image" Target="../media/image54.png"/><Relationship Id="rId5" Type="http://schemas.openxmlformats.org/officeDocument/2006/relationships/hyperlink" Target="https://creativecommons.org/licenses/by-nc/4.0/" TargetMode="External"/><Relationship Id="rId6" Type="http://schemas.openxmlformats.org/officeDocument/2006/relationships/image" Target="../media/image28.png"/><Relationship Id="rId7" Type="http://schemas.openxmlformats.org/officeDocument/2006/relationships/image" Target="../media/image47.png"/><Relationship Id="rId8"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giai4h.org/" TargetMode="External"/><Relationship Id="rId4" Type="http://schemas.openxmlformats.org/officeDocument/2006/relationships/hyperlink" Target="https://creativecommons.org/licenses/by-nc/4.0/" TargetMode="External"/><Relationship Id="rId9" Type="http://schemas.openxmlformats.org/officeDocument/2006/relationships/image" Target="../media/image51.png"/><Relationship Id="rId5" Type="http://schemas.openxmlformats.org/officeDocument/2006/relationships/hyperlink" Target="https://creativecommons.org/licenses/by-nc/4.0/" TargetMode="External"/><Relationship Id="rId6" Type="http://schemas.openxmlformats.org/officeDocument/2006/relationships/image" Target="../media/image28.png"/><Relationship Id="rId7" Type="http://schemas.openxmlformats.org/officeDocument/2006/relationships/image" Target="../media/image47.png"/><Relationship Id="rId8"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giai4h.org/" TargetMode="External"/><Relationship Id="rId4" Type="http://schemas.openxmlformats.org/officeDocument/2006/relationships/hyperlink" Target="https://creativecommons.org/licenses/by-nc/4.0/" TargetMode="External"/><Relationship Id="rId5" Type="http://schemas.openxmlformats.org/officeDocument/2006/relationships/hyperlink" Target="https://creativecommons.org/licenses/by-nc/4.0/" TargetMode="External"/><Relationship Id="rId6" Type="http://schemas.openxmlformats.org/officeDocument/2006/relationships/image" Target="../media/image28.png"/><Relationship Id="rId7" Type="http://schemas.openxmlformats.org/officeDocument/2006/relationships/image" Target="../media/image47.png"/><Relationship Id="rId8"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65.png"/><Relationship Id="rId7"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70.png"/><Relationship Id="rId7" Type="http://schemas.openxmlformats.org/officeDocument/2006/relationships/image" Target="../media/image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59.png"/><Relationship Id="rId7" Type="http://schemas.openxmlformats.org/officeDocument/2006/relationships/image" Target="../media/image61.png"/><Relationship Id="rId8" Type="http://schemas.openxmlformats.org/officeDocument/2006/relationships/image" Target="../media/image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59.png"/><Relationship Id="rId7" Type="http://schemas.openxmlformats.org/officeDocument/2006/relationships/image" Target="../media/image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59.png"/><Relationship Id="rId7" Type="http://schemas.openxmlformats.org/officeDocument/2006/relationships/image" Target="../media/image63.png"/><Relationship Id="rId8" Type="http://schemas.openxmlformats.org/officeDocument/2006/relationships/image" Target="../media/image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74.png"/><Relationship Id="rId7" Type="http://schemas.openxmlformats.org/officeDocument/2006/relationships/image" Target="../media/image71.png"/><Relationship Id="rId8" Type="http://schemas.openxmlformats.org/officeDocument/2006/relationships/image" Target="../media/image7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69.png"/><Relationship Id="rId7" Type="http://schemas.openxmlformats.org/officeDocument/2006/relationships/image" Target="../media/image7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68.png"/><Relationship Id="rId7" Type="http://schemas.openxmlformats.org/officeDocument/2006/relationships/image" Target="../media/image7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78.png"/><Relationship Id="rId7"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24.png"/><Relationship Id="rId7"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25.jpg"/><Relationship Id="rId7" Type="http://schemas.openxmlformats.org/officeDocument/2006/relationships/image" Target="../media/image3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7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8.png"/><Relationship Id="rId6" Type="http://schemas.openxmlformats.org/officeDocument/2006/relationships/image" Target="../media/image5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36.png"/><Relationship Id="rId5" Type="http://schemas.openxmlformats.org/officeDocument/2006/relationships/image" Target="../media/image28.png"/><Relationship Id="rId6" Type="http://schemas.openxmlformats.org/officeDocument/2006/relationships/image" Target="../media/image31.png"/><Relationship Id="rId7" Type="http://schemas.openxmlformats.org/officeDocument/2006/relationships/image" Target="../media/image37.png"/><Relationship Id="rId8"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9.png"/><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3600"/>
              <a:buFont typeface="Arial"/>
              <a:buNone/>
            </a:pPr>
            <a:r>
              <a:rPr i="1" lang="es-ES" sz="3600"/>
              <a:t>AI &amp; Evaluation Concerns:</a:t>
            </a:r>
            <a:br>
              <a:rPr i="1" lang="es-ES" sz="3600"/>
            </a:br>
            <a:r>
              <a:rPr b="0" lang="es-ES" sz="3600">
                <a:solidFill>
                  <a:srgbClr val="757070"/>
                </a:solidFill>
              </a:rPr>
              <a:t>Ground Truth, Assessment Frameworks and Techniques</a:t>
            </a:r>
            <a:br>
              <a:rPr lang="es-ES" sz="3600">
                <a:solidFill>
                  <a:schemeClr val="lt1"/>
                </a:solidFill>
              </a:rPr>
            </a:br>
            <a:endParaRPr i="1" sz="3600">
              <a:highlight>
                <a:srgbClr val="FFFF00"/>
              </a:highlight>
              <a:latin typeface="Arial"/>
              <a:ea typeface="Arial"/>
              <a:cs typeface="Arial"/>
              <a:sym typeface="Arial"/>
            </a:endParaRPr>
          </a:p>
        </p:txBody>
      </p:sp>
      <p:sp>
        <p:nvSpPr>
          <p:cNvPr id="68" name="Google Shape;68;p1"/>
          <p:cNvSpPr txBox="1"/>
          <p:nvPr>
            <p:ph idx="1" type="subTitle"/>
          </p:nvPr>
        </p:nvSpPr>
        <p:spPr>
          <a:xfrm>
            <a:off x="5547946" y="4141803"/>
            <a:ext cx="6118536" cy="5783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1800"/>
              <a:buNone/>
            </a:pPr>
            <a:r>
              <a:rPr b="1" lang="es-ES" sz="1800">
                <a:solidFill>
                  <a:srgbClr val="004890"/>
                </a:solidFill>
              </a:rPr>
              <a:t>Claudia Rosas Mendoza* BSC</a:t>
            </a:r>
            <a:endParaRPr b="1" sz="1800">
              <a:solidFill>
                <a:srgbClr val="004890"/>
              </a:solidFill>
            </a:endParaRPr>
          </a:p>
        </p:txBody>
      </p:sp>
      <p:sp>
        <p:nvSpPr>
          <p:cNvPr id="69" name="Google Shape;69;p1"/>
          <p:cNvSpPr txBox="1"/>
          <p:nvPr>
            <p:ph idx="2" type="body"/>
          </p:nvPr>
        </p:nvSpPr>
        <p:spPr>
          <a:xfrm>
            <a:off x="990293" y="5734211"/>
            <a:ext cx="3255300" cy="4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ES"/>
              <a:t>29/01/2026</a:t>
            </a:r>
            <a:endParaRPr/>
          </a:p>
        </p:txBody>
      </p:sp>
      <p:sp>
        <p:nvSpPr>
          <p:cNvPr id="70" name="Google Shape;70;p1"/>
          <p:cNvSpPr txBox="1"/>
          <p:nvPr/>
        </p:nvSpPr>
        <p:spPr>
          <a:xfrm>
            <a:off x="-9775" y="6400925"/>
            <a:ext cx="52635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 2025  Barcelona Supercomputing Center - Centro Nacional de Supercomputación. </a:t>
            </a:r>
            <a:endParaRPr b="1" i="0" sz="8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Author: (Claudia Rosas Mendoza). Material licensed under</a:t>
            </a:r>
            <a:r>
              <a:rPr b="1" i="0" lang="es-ES" sz="8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chemeClr val="lt1"/>
                </a:solidFill>
                <a:latin typeface="Arial"/>
                <a:ea typeface="Arial"/>
                <a:cs typeface="Arial"/>
                <a:sym typeface="Arial"/>
              </a:rPr>
              <a:t>.</a:t>
            </a:r>
            <a:endParaRPr b="0" i="0" sz="800" u="none" cap="none" strike="noStrike">
              <a:solidFill>
                <a:schemeClr val="lt1"/>
              </a:solidFill>
              <a:latin typeface="Arial"/>
              <a:ea typeface="Arial"/>
              <a:cs typeface="Arial"/>
              <a:sym typeface="Arial"/>
            </a:endParaRPr>
          </a:p>
        </p:txBody>
      </p:sp>
      <p:sp>
        <p:nvSpPr>
          <p:cNvPr id="71" name="Google Shape;71;p1"/>
          <p:cNvSpPr txBox="1"/>
          <p:nvPr/>
        </p:nvSpPr>
        <p:spPr>
          <a:xfrm>
            <a:off x="5547950" y="4720150"/>
            <a:ext cx="5997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757070"/>
                </a:solidFill>
                <a:latin typeface="Arial"/>
                <a:ea typeface="Arial"/>
                <a:cs typeface="Arial"/>
                <a:sym typeface="Arial"/>
              </a:rPr>
              <a:t>““fellowship within the “Generación D” initiative, Red.es, Ministerio para la Transformación Digital y de la Función Pública, for talent attraction (C005/24-ED CV1). Funded by the European Union NextGenerationEU funds, through PRTR”</a:t>
            </a:r>
            <a:endParaRPr b="0" i="0" sz="800" u="none" cap="none" strike="noStrike">
              <a:solidFill>
                <a:srgbClr val="757070"/>
              </a:solidFill>
              <a:latin typeface="Arial"/>
              <a:ea typeface="Arial"/>
              <a:cs typeface="Arial"/>
              <a:sym typeface="Arial"/>
            </a:endParaRPr>
          </a:p>
        </p:txBody>
      </p:sp>
      <p:sp>
        <p:nvSpPr>
          <p:cNvPr id="72" name="Google Shape;72;p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s-ES"/>
              <a:t>‹#›</a:t>
            </a:fld>
            <a:endParaRPr/>
          </a:p>
        </p:txBody>
      </p:sp>
      <p:pic>
        <p:nvPicPr>
          <p:cNvPr id="73" name="Google Shape;73;p1"/>
          <p:cNvPicPr preferRelativeResize="0"/>
          <p:nvPr/>
        </p:nvPicPr>
        <p:blipFill rotWithShape="1">
          <a:blip r:embed="rId5">
            <a:alphaModFix/>
          </a:blip>
          <a:srcRect b="0" l="0" r="0" t="0"/>
          <a:stretch/>
        </p:blipFill>
        <p:spPr>
          <a:xfrm>
            <a:off x="9058438" y="4065813"/>
            <a:ext cx="1657350" cy="533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6"/>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sz="2400"/>
              <a:t>Ground Truth in Generative AI (LLMs) as in July, 2025</a:t>
            </a:r>
            <a:endParaRPr sz="2400"/>
          </a:p>
        </p:txBody>
      </p:sp>
      <p:sp>
        <p:nvSpPr>
          <p:cNvPr id="170" name="Google Shape;170;p1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71" name="Google Shape;171;p16"/>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72" name="Google Shape;172;p16"/>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173" name="Google Shape;173;p16"/>
          <p:cNvPicPr preferRelativeResize="0"/>
          <p:nvPr/>
        </p:nvPicPr>
        <p:blipFill rotWithShape="1">
          <a:blip r:embed="rId6">
            <a:alphaModFix/>
          </a:blip>
          <a:srcRect b="0" l="0" r="0" t="0"/>
          <a:stretch/>
        </p:blipFill>
        <p:spPr>
          <a:xfrm>
            <a:off x="89092" y="1381135"/>
            <a:ext cx="5416026" cy="1990388"/>
          </a:xfrm>
          <a:prstGeom prst="rect">
            <a:avLst/>
          </a:prstGeom>
          <a:noFill/>
          <a:ln>
            <a:noFill/>
          </a:ln>
          <a:effectLst>
            <a:outerShdw blurRad="292100" rotWithShape="0" algn="tl" dir="2700000" dist="139700">
              <a:srgbClr val="333333">
                <a:alpha val="64705"/>
              </a:srgbClr>
            </a:outerShdw>
          </a:effectLst>
        </p:spPr>
      </p:pic>
      <p:pic>
        <p:nvPicPr>
          <p:cNvPr id="174" name="Google Shape;174;p16"/>
          <p:cNvPicPr preferRelativeResize="0"/>
          <p:nvPr/>
        </p:nvPicPr>
        <p:blipFill rotWithShape="1">
          <a:blip r:embed="rId7">
            <a:alphaModFix/>
          </a:blip>
          <a:srcRect b="0" l="0" r="0" t="0"/>
          <a:stretch/>
        </p:blipFill>
        <p:spPr>
          <a:xfrm>
            <a:off x="75859" y="3429000"/>
            <a:ext cx="891273" cy="891273"/>
          </a:xfrm>
          <a:prstGeom prst="rect">
            <a:avLst/>
          </a:prstGeom>
          <a:noFill/>
          <a:ln>
            <a:noFill/>
          </a:ln>
        </p:spPr>
      </p:pic>
      <p:sp>
        <p:nvSpPr>
          <p:cNvPr id="175" name="Google Shape;175;p16"/>
          <p:cNvSpPr txBox="1"/>
          <p:nvPr/>
        </p:nvSpPr>
        <p:spPr>
          <a:xfrm>
            <a:off x="5645888" y="1448181"/>
            <a:ext cx="6470253" cy="4428729"/>
          </a:xfrm>
          <a:prstGeom prst="rect">
            <a:avLst/>
          </a:prstGeom>
          <a:noFill/>
          <a:ln>
            <a:noFill/>
          </a:ln>
        </p:spPr>
        <p:txBody>
          <a:bodyPr anchorCtr="0" anchor="t" bIns="45700" lIns="91425" spcFirstLastPara="1" rIns="91425" wrap="square" tIns="45700">
            <a:normAutofit fontScale="77500" lnSpcReduction="20000"/>
          </a:bodyPr>
          <a:lstStyle/>
          <a:p>
            <a:pPr indent="-342900" lvl="0" marL="571500" marR="0" rtl="0" algn="l">
              <a:lnSpc>
                <a:spcPct val="150000"/>
              </a:lnSpc>
              <a:spcBef>
                <a:spcPts val="1000"/>
              </a:spcBef>
              <a:spcAft>
                <a:spcPts val="0"/>
              </a:spcAft>
              <a:buClr>
                <a:schemeClr val="dk1"/>
              </a:buClr>
              <a:buSzPct val="92166"/>
              <a:buFont typeface="Arial"/>
              <a:buChar char="•"/>
            </a:pPr>
            <a:r>
              <a:rPr b="0" i="0" lang="es-ES" sz="2800" u="none" cap="none" strike="noStrike">
                <a:solidFill>
                  <a:schemeClr val="dk1"/>
                </a:solidFill>
                <a:latin typeface="Arial"/>
                <a:ea typeface="Arial"/>
                <a:cs typeface="Arial"/>
                <a:sym typeface="Arial"/>
              </a:rPr>
              <a:t>Answers can be </a:t>
            </a:r>
            <a:r>
              <a:rPr b="1" i="0" lang="es-ES" sz="2800" u="none" cap="none" strike="noStrike">
                <a:solidFill>
                  <a:schemeClr val="dk1"/>
                </a:solidFill>
                <a:latin typeface="Arial"/>
                <a:ea typeface="Arial"/>
                <a:cs typeface="Arial"/>
                <a:sym typeface="Arial"/>
              </a:rPr>
              <a:t>open-ended</a:t>
            </a:r>
            <a:r>
              <a:rPr b="0" i="0" lang="es-ES" sz="2800" u="none" cap="none" strike="noStrike">
                <a:solidFill>
                  <a:schemeClr val="dk1"/>
                </a:solidFill>
                <a:latin typeface="Arial"/>
                <a:ea typeface="Arial"/>
                <a:cs typeface="Arial"/>
                <a:sym typeface="Arial"/>
              </a:rPr>
              <a:t>: like writing an essay instead of picking A, B, or C.</a:t>
            </a:r>
            <a:endParaRPr/>
          </a:p>
          <a:p>
            <a:pPr indent="-215900" lvl="0" marL="571500" marR="0" rtl="0" algn="l">
              <a:lnSpc>
                <a:spcPct val="150000"/>
              </a:lnSpc>
              <a:spcBef>
                <a:spcPts val="1000"/>
              </a:spcBef>
              <a:spcAft>
                <a:spcPts val="0"/>
              </a:spcAft>
              <a:buClr>
                <a:schemeClr val="dk1"/>
              </a:buClr>
              <a:buSzPct val="92166"/>
              <a:buFont typeface="Arial"/>
              <a:buNone/>
            </a:pPr>
            <a:r>
              <a:t/>
            </a:r>
            <a:endParaRPr b="0" i="0" sz="2800" u="none" cap="none" strike="noStrike">
              <a:solidFill>
                <a:schemeClr val="dk1"/>
              </a:solidFill>
              <a:latin typeface="Arial"/>
              <a:ea typeface="Arial"/>
              <a:cs typeface="Arial"/>
              <a:sym typeface="Arial"/>
            </a:endParaRPr>
          </a:p>
          <a:p>
            <a:pPr indent="-342900" lvl="0" marL="571500" marR="0" rtl="0" algn="l">
              <a:lnSpc>
                <a:spcPct val="150000"/>
              </a:lnSpc>
              <a:spcBef>
                <a:spcPts val="1000"/>
              </a:spcBef>
              <a:spcAft>
                <a:spcPts val="0"/>
              </a:spcAft>
              <a:buClr>
                <a:schemeClr val="dk1"/>
              </a:buClr>
              <a:buSzPct val="92166"/>
              <a:buFont typeface="Arial"/>
              <a:buChar char="•"/>
            </a:pPr>
            <a:r>
              <a:rPr b="0" i="0" lang="es-ES" sz="2800" u="none" cap="none" strike="noStrike">
                <a:solidFill>
                  <a:schemeClr val="dk1"/>
                </a:solidFill>
                <a:latin typeface="Arial"/>
                <a:ea typeface="Arial"/>
                <a:cs typeface="Arial"/>
                <a:sym typeface="Arial"/>
              </a:rPr>
              <a:t>There can be </a:t>
            </a:r>
            <a:r>
              <a:rPr b="1" i="0" lang="es-ES" sz="2800" u="none" cap="none" strike="noStrike">
                <a:solidFill>
                  <a:schemeClr val="dk1"/>
                </a:solidFill>
                <a:latin typeface="Arial"/>
                <a:ea typeface="Arial"/>
                <a:cs typeface="Arial"/>
                <a:sym typeface="Arial"/>
              </a:rPr>
              <a:t>many</a:t>
            </a:r>
            <a:r>
              <a:rPr b="0" i="0" lang="es-ES" sz="2800" u="none" cap="none" strike="noStrike">
                <a:solidFill>
                  <a:schemeClr val="dk1"/>
                </a:solidFill>
                <a:latin typeface="Arial"/>
                <a:ea typeface="Arial"/>
                <a:cs typeface="Arial"/>
                <a:sym typeface="Arial"/>
              </a:rPr>
              <a:t> “right” answers, so it’s harder to judge if the AI is correct.</a:t>
            </a:r>
            <a:endParaRPr/>
          </a:p>
          <a:p>
            <a:pPr indent="-215900" lvl="0" marL="571500" marR="0" rtl="0" algn="l">
              <a:lnSpc>
                <a:spcPct val="150000"/>
              </a:lnSpc>
              <a:spcBef>
                <a:spcPts val="1000"/>
              </a:spcBef>
              <a:spcAft>
                <a:spcPts val="0"/>
              </a:spcAft>
              <a:buClr>
                <a:schemeClr val="dk1"/>
              </a:buClr>
              <a:buSzPct val="92166"/>
              <a:buFont typeface="Arial"/>
              <a:buNone/>
            </a:pPr>
            <a:r>
              <a:t/>
            </a:r>
            <a:endParaRPr b="0" i="0" sz="2800" u="none" cap="none" strike="noStrike">
              <a:solidFill>
                <a:schemeClr val="dk1"/>
              </a:solidFill>
              <a:latin typeface="Arial"/>
              <a:ea typeface="Arial"/>
              <a:cs typeface="Arial"/>
              <a:sym typeface="Arial"/>
            </a:endParaRPr>
          </a:p>
          <a:p>
            <a:pPr indent="-342900" lvl="0" marL="571500" marR="0" rtl="0" algn="l">
              <a:lnSpc>
                <a:spcPct val="150000"/>
              </a:lnSpc>
              <a:spcBef>
                <a:spcPts val="1000"/>
              </a:spcBef>
              <a:spcAft>
                <a:spcPts val="0"/>
              </a:spcAft>
              <a:buClr>
                <a:schemeClr val="dk1"/>
              </a:buClr>
              <a:buSzPct val="92166"/>
              <a:buFont typeface="Arial"/>
              <a:buChar char="•"/>
            </a:pPr>
            <a:r>
              <a:rPr b="0" i="0" lang="es-ES" sz="2800" u="none" cap="none" strike="noStrike">
                <a:solidFill>
                  <a:schemeClr val="dk1"/>
                </a:solidFill>
                <a:latin typeface="Arial"/>
                <a:ea typeface="Arial"/>
                <a:cs typeface="Arial"/>
                <a:sym typeface="Arial"/>
              </a:rPr>
              <a:t>We often rely on </a:t>
            </a:r>
            <a:r>
              <a:rPr b="1" i="0" lang="es-ES" sz="2800" u="none" cap="none" strike="noStrike">
                <a:solidFill>
                  <a:schemeClr val="dk1"/>
                </a:solidFill>
                <a:latin typeface="Arial"/>
                <a:ea typeface="Arial"/>
                <a:cs typeface="Arial"/>
                <a:sym typeface="Arial"/>
              </a:rPr>
              <a:t>expert</a:t>
            </a:r>
            <a:r>
              <a:rPr b="0" i="0" lang="es-ES" sz="2800" u="none" cap="none" strike="noStrike">
                <a:solidFill>
                  <a:schemeClr val="dk1"/>
                </a:solidFill>
                <a:latin typeface="Arial"/>
                <a:ea typeface="Arial"/>
                <a:cs typeface="Arial"/>
                <a:sym typeface="Arial"/>
              </a:rPr>
              <a:t> opinions or group consensus to decide what’s “right.”</a:t>
            </a:r>
            <a:endParaRPr/>
          </a:p>
        </p:txBody>
      </p:sp>
      <p:pic>
        <p:nvPicPr>
          <p:cNvPr id="176" name="Google Shape;176;p16"/>
          <p:cNvPicPr preferRelativeResize="0"/>
          <p:nvPr/>
        </p:nvPicPr>
        <p:blipFill rotWithShape="1">
          <a:blip r:embed="rId8">
            <a:alphaModFix/>
          </a:blip>
          <a:srcRect b="10515" l="0" r="0" t="54109"/>
          <a:stretch/>
        </p:blipFill>
        <p:spPr>
          <a:xfrm>
            <a:off x="1107902" y="4069905"/>
            <a:ext cx="4695351" cy="1661043"/>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7"/>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sz="2400"/>
              <a:t>Examples using LLMs in Biomedicine</a:t>
            </a:r>
            <a:endParaRPr sz="2400"/>
          </a:p>
        </p:txBody>
      </p:sp>
      <p:sp>
        <p:nvSpPr>
          <p:cNvPr id="182" name="Google Shape;182;p1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83" name="Google Shape;183;p17"/>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84" name="Google Shape;184;p17"/>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grpSp>
        <p:nvGrpSpPr>
          <p:cNvPr id="185" name="Google Shape;185;p17"/>
          <p:cNvGrpSpPr/>
          <p:nvPr/>
        </p:nvGrpSpPr>
        <p:grpSpPr>
          <a:xfrm>
            <a:off x="1468177" y="1278492"/>
            <a:ext cx="6449242" cy="1917600"/>
            <a:chOff x="5485960" y="1151525"/>
            <a:chExt cx="6449242" cy="1917600"/>
          </a:xfrm>
        </p:grpSpPr>
        <p:pic>
          <p:nvPicPr>
            <p:cNvPr id="186" name="Google Shape;186;p17"/>
            <p:cNvPicPr preferRelativeResize="0"/>
            <p:nvPr/>
          </p:nvPicPr>
          <p:blipFill rotWithShape="1">
            <a:blip r:embed="rId6">
              <a:alphaModFix/>
            </a:blip>
            <a:srcRect b="0" l="0" r="0" t="0"/>
            <a:stretch/>
          </p:blipFill>
          <p:spPr>
            <a:xfrm>
              <a:off x="5485960" y="1151525"/>
              <a:ext cx="6449242" cy="1917600"/>
            </a:xfrm>
            <a:prstGeom prst="rect">
              <a:avLst/>
            </a:prstGeom>
            <a:noFill/>
            <a:ln>
              <a:noFill/>
            </a:ln>
            <a:effectLst>
              <a:outerShdw blurRad="292100" rotWithShape="0" algn="tl" dir="2700000" dist="139700">
                <a:srgbClr val="333333">
                  <a:alpha val="64705"/>
                </a:srgbClr>
              </a:outerShdw>
            </a:effectLst>
          </p:spPr>
        </p:pic>
        <p:pic>
          <p:nvPicPr>
            <p:cNvPr id="187" name="Google Shape;187;p17"/>
            <p:cNvPicPr preferRelativeResize="0"/>
            <p:nvPr/>
          </p:nvPicPr>
          <p:blipFill rotWithShape="1">
            <a:blip r:embed="rId7">
              <a:alphaModFix/>
            </a:blip>
            <a:srcRect b="0" l="0" r="0" t="0"/>
            <a:stretch/>
          </p:blipFill>
          <p:spPr>
            <a:xfrm>
              <a:off x="8995395" y="2203618"/>
              <a:ext cx="865507" cy="865507"/>
            </a:xfrm>
            <a:prstGeom prst="rect">
              <a:avLst/>
            </a:prstGeom>
            <a:noFill/>
            <a:ln>
              <a:noFill/>
            </a:ln>
          </p:spPr>
        </p:pic>
      </p:grpSp>
      <p:grpSp>
        <p:nvGrpSpPr>
          <p:cNvPr id="188" name="Google Shape;188;p17"/>
          <p:cNvGrpSpPr/>
          <p:nvPr/>
        </p:nvGrpSpPr>
        <p:grpSpPr>
          <a:xfrm>
            <a:off x="1521904" y="3371386"/>
            <a:ext cx="6341788" cy="2136448"/>
            <a:chOff x="5485960" y="3429000"/>
            <a:chExt cx="6341788" cy="2136448"/>
          </a:xfrm>
        </p:grpSpPr>
        <p:pic>
          <p:nvPicPr>
            <p:cNvPr id="189" name="Google Shape;189;p17"/>
            <p:cNvPicPr preferRelativeResize="0"/>
            <p:nvPr/>
          </p:nvPicPr>
          <p:blipFill rotWithShape="1">
            <a:blip r:embed="rId8">
              <a:alphaModFix/>
            </a:blip>
            <a:srcRect b="0" l="0" r="0" t="0"/>
            <a:stretch/>
          </p:blipFill>
          <p:spPr>
            <a:xfrm>
              <a:off x="5485960" y="3429000"/>
              <a:ext cx="6341788" cy="2136448"/>
            </a:xfrm>
            <a:prstGeom prst="rect">
              <a:avLst/>
            </a:prstGeom>
            <a:noFill/>
            <a:ln>
              <a:noFill/>
            </a:ln>
            <a:effectLst>
              <a:outerShdw blurRad="292100" rotWithShape="0" algn="tl" dir="2700000" dist="139700">
                <a:srgbClr val="333333">
                  <a:alpha val="64705"/>
                </a:srgbClr>
              </a:outerShdw>
            </a:effectLst>
          </p:spPr>
        </p:pic>
        <p:pic>
          <p:nvPicPr>
            <p:cNvPr id="190" name="Google Shape;190;p17"/>
            <p:cNvPicPr preferRelativeResize="0"/>
            <p:nvPr/>
          </p:nvPicPr>
          <p:blipFill rotWithShape="1">
            <a:blip r:embed="rId9">
              <a:alphaModFix/>
            </a:blip>
            <a:srcRect b="0" l="0" r="0" t="0"/>
            <a:stretch/>
          </p:blipFill>
          <p:spPr>
            <a:xfrm>
              <a:off x="10840861" y="4621753"/>
              <a:ext cx="864000" cy="864000"/>
            </a:xfrm>
            <a:prstGeom prst="rect">
              <a:avLst/>
            </a:prstGeom>
            <a:noFill/>
            <a:ln>
              <a:noFill/>
            </a:ln>
          </p:spPr>
        </p:pic>
      </p:grpSp>
      <p:grpSp>
        <p:nvGrpSpPr>
          <p:cNvPr id="191" name="Google Shape;191;p17"/>
          <p:cNvGrpSpPr/>
          <p:nvPr/>
        </p:nvGrpSpPr>
        <p:grpSpPr>
          <a:xfrm>
            <a:off x="8212315" y="1381135"/>
            <a:ext cx="3624164" cy="3980502"/>
            <a:chOff x="6844772" y="1617742"/>
            <a:chExt cx="3624164" cy="3980502"/>
          </a:xfrm>
        </p:grpSpPr>
        <p:pic>
          <p:nvPicPr>
            <p:cNvPr id="192" name="Google Shape;192;p17"/>
            <p:cNvPicPr preferRelativeResize="0"/>
            <p:nvPr/>
          </p:nvPicPr>
          <p:blipFill rotWithShape="1">
            <a:blip r:embed="rId10">
              <a:alphaModFix/>
            </a:blip>
            <a:srcRect b="0" l="20567" r="0" t="14049"/>
            <a:stretch/>
          </p:blipFill>
          <p:spPr>
            <a:xfrm>
              <a:off x="6844772" y="1617742"/>
              <a:ext cx="3624164" cy="3980502"/>
            </a:xfrm>
            <a:prstGeom prst="rect">
              <a:avLst/>
            </a:prstGeom>
            <a:noFill/>
            <a:ln>
              <a:noFill/>
            </a:ln>
            <a:effectLst>
              <a:outerShdw blurRad="292100" rotWithShape="0" algn="tl" dir="2700000" dist="139700">
                <a:srgbClr val="333333">
                  <a:alpha val="64705"/>
                </a:srgbClr>
              </a:outerShdw>
            </a:effectLst>
          </p:spPr>
        </p:pic>
        <p:pic>
          <p:nvPicPr>
            <p:cNvPr id="193" name="Google Shape;193;p17"/>
            <p:cNvPicPr preferRelativeResize="0"/>
            <p:nvPr/>
          </p:nvPicPr>
          <p:blipFill rotWithShape="1">
            <a:blip r:embed="rId11">
              <a:alphaModFix/>
            </a:blip>
            <a:srcRect b="0" l="0" r="0" t="0"/>
            <a:stretch/>
          </p:blipFill>
          <p:spPr>
            <a:xfrm>
              <a:off x="9430955" y="3964665"/>
              <a:ext cx="864000" cy="8640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Actualizar con relleno sólido" id="198" name="Google Shape;198;p18"/>
          <p:cNvPicPr preferRelativeResize="0"/>
          <p:nvPr/>
        </p:nvPicPr>
        <p:blipFill rotWithShape="1">
          <a:blip r:embed="rId3">
            <a:alphaModFix/>
          </a:blip>
          <a:srcRect b="0" l="0" r="0" t="0"/>
          <a:stretch/>
        </p:blipFill>
        <p:spPr>
          <a:xfrm rot="-5400001">
            <a:off x="4342100" y="1327615"/>
            <a:ext cx="3897084" cy="3897084"/>
          </a:xfrm>
          <a:prstGeom prst="rect">
            <a:avLst/>
          </a:prstGeom>
          <a:noFill/>
          <a:ln>
            <a:noFill/>
          </a:ln>
        </p:spPr>
      </p:pic>
      <p:sp>
        <p:nvSpPr>
          <p:cNvPr id="199" name="Google Shape;199;p18"/>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sz="2400"/>
              <a:t>How Bias Creeps in</a:t>
            </a:r>
            <a:endParaRPr sz="2400"/>
          </a:p>
        </p:txBody>
      </p:sp>
      <p:sp>
        <p:nvSpPr>
          <p:cNvPr id="200" name="Google Shape;200;p1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01" name="Google Shape;201;p18"/>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202" name="Google Shape;202;p18"/>
          <p:cNvPicPr preferRelativeResize="0"/>
          <p:nvPr/>
        </p:nvPicPr>
        <p:blipFill rotWithShape="1">
          <a:blip r:embed="rId6">
            <a:alphaModFix/>
          </a:blip>
          <a:srcRect b="0" l="0" r="0" t="0"/>
          <a:stretch/>
        </p:blipFill>
        <p:spPr>
          <a:xfrm>
            <a:off x="10399975" y="6069825"/>
            <a:ext cx="1657350" cy="533400"/>
          </a:xfrm>
          <a:prstGeom prst="rect">
            <a:avLst/>
          </a:prstGeom>
          <a:noFill/>
          <a:ln>
            <a:noFill/>
          </a:ln>
        </p:spPr>
      </p:pic>
      <p:sp>
        <p:nvSpPr>
          <p:cNvPr id="203" name="Google Shape;203;p18"/>
          <p:cNvSpPr/>
          <p:nvPr/>
        </p:nvSpPr>
        <p:spPr>
          <a:xfrm>
            <a:off x="6095999" y="1746490"/>
            <a:ext cx="1861457" cy="762000"/>
          </a:xfrm>
          <a:prstGeom prst="roundRect">
            <a:avLst>
              <a:gd fmla="val 16667" name="adj"/>
            </a:avLst>
          </a:prstGeom>
          <a:gradFill>
            <a:gsLst>
              <a:gs pos="0">
                <a:srgbClr val="306CD7"/>
              </a:gs>
              <a:gs pos="100000">
                <a:srgbClr val="90B0FF"/>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chemeClr val="lt1"/>
                </a:solidFill>
                <a:latin typeface="Arial"/>
                <a:ea typeface="Arial"/>
                <a:cs typeface="Arial"/>
                <a:sym typeface="Arial"/>
              </a:rPr>
              <a:t>Definition &amp; Hypothesis</a:t>
            </a:r>
            <a:endParaRPr b="0" i="0" sz="1400" u="none" cap="none" strike="noStrike">
              <a:solidFill>
                <a:schemeClr val="lt1"/>
              </a:solidFill>
              <a:latin typeface="Arial"/>
              <a:ea typeface="Arial"/>
              <a:cs typeface="Arial"/>
              <a:sym typeface="Arial"/>
            </a:endParaRPr>
          </a:p>
        </p:txBody>
      </p:sp>
      <p:sp>
        <p:nvSpPr>
          <p:cNvPr id="204" name="Google Shape;204;p18"/>
          <p:cNvSpPr/>
          <p:nvPr/>
        </p:nvSpPr>
        <p:spPr>
          <a:xfrm>
            <a:off x="6836819" y="2766910"/>
            <a:ext cx="2479152" cy="920187"/>
          </a:xfrm>
          <a:prstGeom prst="roundRect">
            <a:avLst>
              <a:gd fmla="val 16667" name="adj"/>
            </a:avLst>
          </a:prstGeom>
          <a:gradFill>
            <a:gsLst>
              <a:gs pos="0">
                <a:srgbClr val="306CD7"/>
              </a:gs>
              <a:gs pos="100000">
                <a:srgbClr val="90B0FF"/>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chemeClr val="lt1"/>
                </a:solidFill>
                <a:latin typeface="Arial"/>
                <a:ea typeface="Arial"/>
                <a:cs typeface="Arial"/>
                <a:sym typeface="Arial"/>
              </a:rPr>
              <a:t>Design &amp; Data Collection</a:t>
            </a:r>
            <a:endParaRPr b="0" i="0" sz="1400" u="none" cap="none" strike="noStrike">
              <a:solidFill>
                <a:schemeClr val="lt1"/>
              </a:solidFill>
              <a:latin typeface="Arial"/>
              <a:ea typeface="Arial"/>
              <a:cs typeface="Arial"/>
              <a:sym typeface="Arial"/>
            </a:endParaRPr>
          </a:p>
        </p:txBody>
      </p:sp>
      <p:sp>
        <p:nvSpPr>
          <p:cNvPr id="205" name="Google Shape;205;p18"/>
          <p:cNvSpPr/>
          <p:nvPr/>
        </p:nvSpPr>
        <p:spPr>
          <a:xfrm>
            <a:off x="6474547" y="4202212"/>
            <a:ext cx="2162354" cy="762000"/>
          </a:xfrm>
          <a:prstGeom prst="roundRect">
            <a:avLst>
              <a:gd fmla="val 16667" name="adj"/>
            </a:avLst>
          </a:prstGeom>
          <a:gradFill>
            <a:gsLst>
              <a:gs pos="0">
                <a:srgbClr val="306CD7"/>
              </a:gs>
              <a:gs pos="100000">
                <a:srgbClr val="90B0FF"/>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chemeClr val="lt1"/>
                </a:solidFill>
                <a:latin typeface="Arial"/>
                <a:ea typeface="Arial"/>
                <a:cs typeface="Arial"/>
                <a:sym typeface="Arial"/>
              </a:rPr>
              <a:t>Development</a:t>
            </a:r>
            <a:endParaRPr b="0" i="0" sz="1400" u="none" cap="none" strike="noStrike">
              <a:solidFill>
                <a:schemeClr val="lt1"/>
              </a:solidFill>
              <a:latin typeface="Arial"/>
              <a:ea typeface="Arial"/>
              <a:cs typeface="Arial"/>
              <a:sym typeface="Arial"/>
            </a:endParaRPr>
          </a:p>
        </p:txBody>
      </p:sp>
      <p:sp>
        <p:nvSpPr>
          <p:cNvPr id="206" name="Google Shape;206;p18"/>
          <p:cNvSpPr/>
          <p:nvPr/>
        </p:nvSpPr>
        <p:spPr>
          <a:xfrm>
            <a:off x="3517639" y="4080304"/>
            <a:ext cx="2162354" cy="762000"/>
          </a:xfrm>
          <a:prstGeom prst="roundRect">
            <a:avLst>
              <a:gd fmla="val 16667" name="adj"/>
            </a:avLst>
          </a:prstGeom>
          <a:gradFill>
            <a:gsLst>
              <a:gs pos="0">
                <a:srgbClr val="306CD7"/>
              </a:gs>
              <a:gs pos="100000">
                <a:srgbClr val="90B0FF"/>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chemeClr val="lt1"/>
                </a:solidFill>
                <a:latin typeface="Arial"/>
                <a:ea typeface="Arial"/>
                <a:cs typeface="Arial"/>
                <a:sym typeface="Arial"/>
              </a:rPr>
              <a:t>Validation</a:t>
            </a:r>
            <a:endParaRPr b="0" i="0" sz="1400" u="none" cap="none" strike="noStrike">
              <a:solidFill>
                <a:schemeClr val="lt1"/>
              </a:solidFill>
              <a:latin typeface="Arial"/>
              <a:ea typeface="Arial"/>
              <a:cs typeface="Arial"/>
              <a:sym typeface="Arial"/>
            </a:endParaRPr>
          </a:p>
        </p:txBody>
      </p:sp>
      <p:sp>
        <p:nvSpPr>
          <p:cNvPr id="207" name="Google Shape;207;p18"/>
          <p:cNvSpPr/>
          <p:nvPr/>
        </p:nvSpPr>
        <p:spPr>
          <a:xfrm>
            <a:off x="2943854" y="2377668"/>
            <a:ext cx="2162354" cy="762000"/>
          </a:xfrm>
          <a:prstGeom prst="roundRect">
            <a:avLst>
              <a:gd fmla="val 16667" name="adj"/>
            </a:avLst>
          </a:prstGeom>
          <a:gradFill>
            <a:gsLst>
              <a:gs pos="0">
                <a:srgbClr val="306CD7"/>
              </a:gs>
              <a:gs pos="100000">
                <a:srgbClr val="90B0FF"/>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2400" u="none" cap="none" strike="noStrike">
                <a:solidFill>
                  <a:schemeClr val="lt1"/>
                </a:solidFill>
                <a:latin typeface="Arial"/>
                <a:ea typeface="Arial"/>
                <a:cs typeface="Arial"/>
                <a:sym typeface="Arial"/>
              </a:rPr>
              <a:t>Deployment &amp; Application</a:t>
            </a:r>
            <a:endParaRPr b="0" i="0" sz="1400" u="none" cap="none" strike="noStrike">
              <a:solidFill>
                <a:schemeClr val="lt1"/>
              </a:solidFill>
              <a:latin typeface="Arial"/>
              <a:ea typeface="Arial"/>
              <a:cs typeface="Arial"/>
              <a:sym typeface="Arial"/>
            </a:endParaRPr>
          </a:p>
        </p:txBody>
      </p:sp>
      <p:sp>
        <p:nvSpPr>
          <p:cNvPr id="208" name="Google Shape;208;p18"/>
          <p:cNvSpPr txBox="1"/>
          <p:nvPr/>
        </p:nvSpPr>
        <p:spPr>
          <a:xfrm>
            <a:off x="8076395" y="1401303"/>
            <a:ext cx="2881424" cy="114076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Pre-existing ideas</a:t>
            </a:r>
            <a:endParaRPr b="0" i="0" sz="2000" u="none" cap="none" strike="noStrike">
              <a:solidFill>
                <a:srgbClr val="000000"/>
              </a:solidFill>
              <a:latin typeface="Arial"/>
              <a:ea typeface="Arial"/>
              <a:cs typeface="Arial"/>
              <a:sym typeface="Arial"/>
            </a:endParaRPr>
          </a:p>
          <a:p>
            <a:pPr indent="-285750" lvl="0" marL="285750" marR="0" rtl="0" algn="l">
              <a:lnSpc>
                <a:spcPct val="160000"/>
              </a:lnSpc>
              <a:spcBef>
                <a:spcPts val="100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Cultural assumptions</a:t>
            </a:r>
            <a:endParaRPr b="0" i="0" sz="2000" u="none" cap="none" strike="noStrike">
              <a:solidFill>
                <a:srgbClr val="000000"/>
              </a:solidFill>
              <a:latin typeface="Arial"/>
              <a:ea typeface="Arial"/>
              <a:cs typeface="Arial"/>
              <a:sym typeface="Arial"/>
            </a:endParaRPr>
          </a:p>
        </p:txBody>
      </p:sp>
      <p:sp>
        <p:nvSpPr>
          <p:cNvPr id="209" name="Google Shape;209;p18"/>
          <p:cNvSpPr txBox="1"/>
          <p:nvPr/>
        </p:nvSpPr>
        <p:spPr>
          <a:xfrm>
            <a:off x="6434547" y="4993841"/>
            <a:ext cx="4112951" cy="114076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Bias in models</a:t>
            </a:r>
            <a:endParaRPr b="0" i="0" sz="2000" u="none" cap="none" strike="noStrike">
              <a:solidFill>
                <a:srgbClr val="000000"/>
              </a:solidFill>
              <a:latin typeface="Arial"/>
              <a:ea typeface="Arial"/>
              <a:cs typeface="Arial"/>
              <a:sym typeface="Arial"/>
            </a:endParaRPr>
          </a:p>
          <a:p>
            <a:pPr indent="-285750" lvl="0" marL="285750" marR="0" rtl="0" algn="l">
              <a:lnSpc>
                <a:spcPct val="160000"/>
              </a:lnSpc>
              <a:spcBef>
                <a:spcPts val="100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Missing data from certain group</a:t>
            </a:r>
            <a:endParaRPr b="0" i="0" sz="2000" u="none" cap="none" strike="noStrike">
              <a:solidFill>
                <a:srgbClr val="000000"/>
              </a:solidFill>
              <a:latin typeface="Arial"/>
              <a:ea typeface="Arial"/>
              <a:cs typeface="Arial"/>
              <a:sym typeface="Arial"/>
            </a:endParaRPr>
          </a:p>
        </p:txBody>
      </p:sp>
      <p:sp>
        <p:nvSpPr>
          <p:cNvPr id="210" name="Google Shape;210;p18"/>
          <p:cNvSpPr txBox="1"/>
          <p:nvPr/>
        </p:nvSpPr>
        <p:spPr>
          <a:xfrm>
            <a:off x="159304" y="3874731"/>
            <a:ext cx="3316601" cy="212564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Testing with unfair comparisons</a:t>
            </a:r>
            <a:endParaRPr b="0" i="0" sz="2000" u="none" cap="none" strike="noStrike">
              <a:solidFill>
                <a:srgbClr val="000000"/>
              </a:solidFill>
              <a:latin typeface="Arial"/>
              <a:ea typeface="Arial"/>
              <a:cs typeface="Arial"/>
              <a:sym typeface="Arial"/>
            </a:endParaRPr>
          </a:p>
          <a:p>
            <a:pPr indent="-285750" lvl="0" marL="285750" marR="0" rtl="0" algn="l">
              <a:lnSpc>
                <a:spcPct val="160000"/>
              </a:lnSpc>
              <a:spcBef>
                <a:spcPts val="100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Wrong assumptions about cases</a:t>
            </a:r>
            <a:endParaRPr b="0" i="0" sz="2000" u="none" cap="none" strike="noStrike">
              <a:solidFill>
                <a:srgbClr val="000000"/>
              </a:solidFill>
              <a:latin typeface="Arial"/>
              <a:ea typeface="Arial"/>
              <a:cs typeface="Arial"/>
              <a:sym typeface="Arial"/>
            </a:endParaRPr>
          </a:p>
        </p:txBody>
      </p:sp>
      <p:sp>
        <p:nvSpPr>
          <p:cNvPr id="211" name="Google Shape;211;p18"/>
          <p:cNvSpPr txBox="1"/>
          <p:nvPr/>
        </p:nvSpPr>
        <p:spPr>
          <a:xfrm>
            <a:off x="231621" y="1732908"/>
            <a:ext cx="2534406" cy="163320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Funding choices</a:t>
            </a:r>
            <a:endParaRPr b="0" i="0" sz="2000" u="none" cap="none" strike="noStrike">
              <a:solidFill>
                <a:srgbClr val="000000"/>
              </a:solidFill>
              <a:latin typeface="Arial"/>
              <a:ea typeface="Arial"/>
              <a:cs typeface="Arial"/>
              <a:sym typeface="Arial"/>
            </a:endParaRPr>
          </a:p>
          <a:p>
            <a:pPr indent="-285750" lvl="0" marL="285750" marR="0" rtl="0" algn="l">
              <a:lnSpc>
                <a:spcPct val="160000"/>
              </a:lnSpc>
              <a:spcBef>
                <a:spcPts val="100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Publishing only “good” results</a:t>
            </a:r>
            <a:endParaRPr b="0" i="0" sz="2000" u="none" cap="none" strike="noStrike">
              <a:solidFill>
                <a:srgbClr val="000000"/>
              </a:solidFill>
              <a:latin typeface="Arial"/>
              <a:ea typeface="Arial"/>
              <a:cs typeface="Arial"/>
              <a:sym typeface="Arial"/>
            </a:endParaRPr>
          </a:p>
        </p:txBody>
      </p:sp>
      <p:sp>
        <p:nvSpPr>
          <p:cNvPr id="212" name="Google Shape;212;p18"/>
          <p:cNvSpPr txBox="1"/>
          <p:nvPr/>
        </p:nvSpPr>
        <p:spPr>
          <a:xfrm>
            <a:off x="9359215" y="2741106"/>
            <a:ext cx="2881424" cy="163320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Who is represented?</a:t>
            </a:r>
            <a:endParaRPr b="0" i="0" sz="2000" u="none" cap="none" strike="noStrike">
              <a:solidFill>
                <a:srgbClr val="000000"/>
              </a:solidFill>
              <a:latin typeface="Arial"/>
              <a:ea typeface="Arial"/>
              <a:cs typeface="Arial"/>
              <a:sym typeface="Arial"/>
            </a:endParaRPr>
          </a:p>
          <a:p>
            <a:pPr indent="-285750" lvl="0" marL="285750" marR="0" rtl="0" algn="l">
              <a:lnSpc>
                <a:spcPct val="160000"/>
              </a:lnSpc>
              <a:spcBef>
                <a:spcPts val="1000"/>
              </a:spcBef>
              <a:spcAft>
                <a:spcPts val="0"/>
              </a:spcAft>
              <a:buClr>
                <a:srgbClr val="000000"/>
              </a:buClr>
              <a:buSzPts val="2000"/>
              <a:buFont typeface="Arial"/>
              <a:buChar char="•"/>
            </a:pPr>
            <a:r>
              <a:rPr b="0" i="0" lang="es-ES" sz="2000" u="none" cap="none" strike="noStrike">
                <a:solidFill>
                  <a:srgbClr val="000000"/>
                </a:solidFill>
                <a:latin typeface="Arial"/>
                <a:ea typeface="Arial"/>
                <a:cs typeface="Arial"/>
                <a:sym typeface="Arial"/>
              </a:rPr>
              <a:t>Errors in how data is collected or labelled</a:t>
            </a:r>
            <a:endParaRPr b="0" i="0" sz="2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9"/>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Bias in Healthcare AI: Challenges and a Path Forward</a:t>
            </a:r>
            <a:endParaRPr sz="2400"/>
          </a:p>
        </p:txBody>
      </p:sp>
      <p:sp>
        <p:nvSpPr>
          <p:cNvPr id="218" name="Google Shape;218;p1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19" name="Google Shape;219;p19"/>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220" name="Google Shape;220;p19"/>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221" name="Google Shape;221;p19"/>
          <p:cNvPicPr preferRelativeResize="0"/>
          <p:nvPr/>
        </p:nvPicPr>
        <p:blipFill rotWithShape="1">
          <a:blip r:embed="rId6">
            <a:alphaModFix/>
          </a:blip>
          <a:srcRect b="0" l="0" r="0" t="0"/>
          <a:stretch/>
        </p:blipFill>
        <p:spPr>
          <a:xfrm>
            <a:off x="452887" y="2566821"/>
            <a:ext cx="4864788" cy="1431581"/>
          </a:xfrm>
          <a:prstGeom prst="rect">
            <a:avLst/>
          </a:prstGeom>
          <a:noFill/>
          <a:ln>
            <a:noFill/>
          </a:ln>
          <a:effectLst>
            <a:outerShdw blurRad="292100" rotWithShape="0" algn="tl" dir="2700000" dist="139700">
              <a:srgbClr val="333333">
                <a:alpha val="64705"/>
              </a:srgbClr>
            </a:outerShdw>
          </a:effectLst>
        </p:spPr>
      </p:pic>
      <p:grpSp>
        <p:nvGrpSpPr>
          <p:cNvPr id="222" name="Google Shape;222;p19"/>
          <p:cNvGrpSpPr/>
          <p:nvPr/>
        </p:nvGrpSpPr>
        <p:grpSpPr>
          <a:xfrm>
            <a:off x="5539563" y="1373651"/>
            <a:ext cx="6369673" cy="4308255"/>
            <a:chOff x="0" y="80941"/>
            <a:chExt cx="6369673" cy="4308255"/>
          </a:xfrm>
        </p:grpSpPr>
        <p:sp>
          <p:nvSpPr>
            <p:cNvPr id="223" name="Google Shape;223;p19"/>
            <p:cNvSpPr/>
            <p:nvPr/>
          </p:nvSpPr>
          <p:spPr>
            <a:xfrm>
              <a:off x="0" y="80941"/>
              <a:ext cx="6369673" cy="515970"/>
            </a:xfrm>
            <a:prstGeom prst="roundRect">
              <a:avLst>
                <a:gd fmla="val 16667" name="adj"/>
              </a:avLst>
            </a:prstGeom>
            <a:gradFill>
              <a:gsLst>
                <a:gs pos="0">
                  <a:srgbClr val="3E536F"/>
                </a:gs>
                <a:gs pos="100000">
                  <a:srgbClr val="B6BDCE"/>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9"/>
            <p:cNvSpPr txBox="1"/>
            <p:nvPr/>
          </p:nvSpPr>
          <p:spPr>
            <a:xfrm>
              <a:off x="25188" y="106129"/>
              <a:ext cx="6319297"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rgbClr val="000000"/>
                </a:buClr>
                <a:buSzPts val="2100"/>
                <a:buFont typeface="Arial"/>
                <a:buNone/>
              </a:pPr>
              <a:r>
                <a:rPr b="0" i="0" lang="es-ES" sz="2100" u="none" cap="none" strike="noStrike">
                  <a:solidFill>
                    <a:schemeClr val="lt1"/>
                  </a:solidFill>
                  <a:latin typeface="Play"/>
                  <a:ea typeface="Play"/>
                  <a:cs typeface="Play"/>
                  <a:sym typeface="Play"/>
                </a:rPr>
                <a:t>Key Challenges</a:t>
              </a:r>
              <a:endParaRPr b="0" i="0" sz="2100" u="none" cap="none" strike="noStrike">
                <a:solidFill>
                  <a:schemeClr val="lt1"/>
                </a:solidFill>
                <a:latin typeface="Arial"/>
                <a:ea typeface="Arial"/>
                <a:cs typeface="Arial"/>
                <a:sym typeface="Arial"/>
              </a:endParaRPr>
            </a:p>
          </p:txBody>
        </p:sp>
        <p:sp>
          <p:nvSpPr>
            <p:cNvPr id="225" name="Google Shape;225;p19"/>
            <p:cNvSpPr/>
            <p:nvPr/>
          </p:nvSpPr>
          <p:spPr>
            <a:xfrm>
              <a:off x="0" y="596911"/>
              <a:ext cx="6369673" cy="110848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9"/>
            <p:cNvSpPr txBox="1"/>
            <p:nvPr/>
          </p:nvSpPr>
          <p:spPr>
            <a:xfrm>
              <a:off x="0" y="596911"/>
              <a:ext cx="6369673" cy="1108485"/>
            </a:xfrm>
            <a:prstGeom prst="rect">
              <a:avLst/>
            </a:prstGeom>
            <a:noFill/>
            <a:ln>
              <a:noFill/>
            </a:ln>
          </p:spPr>
          <p:txBody>
            <a:bodyPr anchorCtr="0" anchor="t" bIns="26650" lIns="202225" spcFirstLastPara="1" rIns="149350" wrap="square" tIns="2665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Demographic inference from clinical images</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Spurious correlations mistaken for causal patterns</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Historical data = historically biased care</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Technical fixes (de-biasing algorithms) are often insufficient</a:t>
              </a:r>
              <a:endParaRPr b="0" i="0" sz="1600" u="none" cap="none" strike="noStrike">
                <a:solidFill>
                  <a:srgbClr val="000000"/>
                </a:solidFill>
                <a:latin typeface="Arial"/>
                <a:ea typeface="Arial"/>
                <a:cs typeface="Arial"/>
                <a:sym typeface="Arial"/>
              </a:endParaRPr>
            </a:p>
          </p:txBody>
        </p:sp>
        <p:sp>
          <p:nvSpPr>
            <p:cNvPr id="227" name="Google Shape;227;p19"/>
            <p:cNvSpPr/>
            <p:nvPr/>
          </p:nvSpPr>
          <p:spPr>
            <a:xfrm>
              <a:off x="0" y="1705396"/>
              <a:ext cx="6369673" cy="515970"/>
            </a:xfrm>
            <a:prstGeom prst="roundRect">
              <a:avLst>
                <a:gd fmla="val 16667" name="adj"/>
              </a:avLst>
            </a:prstGeom>
            <a:gradFill>
              <a:gsLst>
                <a:gs pos="0">
                  <a:srgbClr val="3E536F"/>
                </a:gs>
                <a:gs pos="100000">
                  <a:srgbClr val="B6BDCE"/>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txBox="1"/>
            <p:nvPr/>
          </p:nvSpPr>
          <p:spPr>
            <a:xfrm>
              <a:off x="25188" y="1730584"/>
              <a:ext cx="6319297"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rgbClr val="000000"/>
                </a:buClr>
                <a:buSzPts val="2100"/>
                <a:buFont typeface="Arial"/>
                <a:buNone/>
              </a:pPr>
              <a:r>
                <a:rPr b="0" i="0" lang="es-ES" sz="2100" u="none" cap="none" strike="noStrike">
                  <a:solidFill>
                    <a:schemeClr val="lt1"/>
                  </a:solidFill>
                  <a:latin typeface="Play"/>
                  <a:ea typeface="Play"/>
                  <a:cs typeface="Play"/>
                  <a:sym typeface="Play"/>
                </a:rPr>
                <a:t>Proposed Approach</a:t>
              </a:r>
              <a:endParaRPr b="0" i="0" sz="2100" u="none" cap="none" strike="noStrike">
                <a:solidFill>
                  <a:schemeClr val="lt1"/>
                </a:solidFill>
                <a:latin typeface="Arial"/>
                <a:ea typeface="Arial"/>
                <a:cs typeface="Arial"/>
                <a:sym typeface="Arial"/>
              </a:endParaRPr>
            </a:p>
          </p:txBody>
        </p:sp>
        <p:sp>
          <p:nvSpPr>
            <p:cNvPr id="229" name="Google Shape;229;p19"/>
            <p:cNvSpPr/>
            <p:nvPr/>
          </p:nvSpPr>
          <p:spPr>
            <a:xfrm>
              <a:off x="0" y="2221366"/>
              <a:ext cx="6369673" cy="8259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9"/>
            <p:cNvSpPr txBox="1"/>
            <p:nvPr/>
          </p:nvSpPr>
          <p:spPr>
            <a:xfrm>
              <a:off x="0" y="2221366"/>
              <a:ext cx="6369673" cy="825930"/>
            </a:xfrm>
            <a:prstGeom prst="rect">
              <a:avLst/>
            </a:prstGeom>
            <a:noFill/>
            <a:ln>
              <a:noFill/>
            </a:ln>
          </p:spPr>
          <p:txBody>
            <a:bodyPr anchorCtr="0" anchor="t" bIns="26650" lIns="202225" spcFirstLastPara="1" rIns="149350" wrap="square" tIns="2665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Treat biases data as sociotechnical artifacts</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Analyse how and why models learn discriminatory shortcuts</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Combine technical evaluation with ethical and historical analysis</a:t>
              </a:r>
              <a:endParaRPr b="0" i="0" sz="1600" u="none" cap="none" strike="noStrike">
                <a:solidFill>
                  <a:srgbClr val="000000"/>
                </a:solidFill>
                <a:latin typeface="Arial"/>
                <a:ea typeface="Arial"/>
                <a:cs typeface="Arial"/>
                <a:sym typeface="Arial"/>
              </a:endParaRPr>
            </a:p>
          </p:txBody>
        </p:sp>
        <p:sp>
          <p:nvSpPr>
            <p:cNvPr id="231" name="Google Shape;231;p19"/>
            <p:cNvSpPr/>
            <p:nvPr/>
          </p:nvSpPr>
          <p:spPr>
            <a:xfrm>
              <a:off x="0" y="3047296"/>
              <a:ext cx="6369673" cy="515970"/>
            </a:xfrm>
            <a:prstGeom prst="roundRect">
              <a:avLst>
                <a:gd fmla="val 16667" name="adj"/>
              </a:avLst>
            </a:prstGeom>
            <a:gradFill>
              <a:gsLst>
                <a:gs pos="0">
                  <a:srgbClr val="3E536F"/>
                </a:gs>
                <a:gs pos="100000">
                  <a:srgbClr val="B6BDCE"/>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9"/>
            <p:cNvSpPr txBox="1"/>
            <p:nvPr/>
          </p:nvSpPr>
          <p:spPr>
            <a:xfrm>
              <a:off x="25188" y="3072484"/>
              <a:ext cx="6319297" cy="465594"/>
            </a:xfrm>
            <a:prstGeom prst="rect">
              <a:avLst/>
            </a:prstGeom>
            <a:noFill/>
            <a:ln>
              <a:noFill/>
            </a:ln>
          </p:spPr>
          <p:txBody>
            <a:bodyPr anchorCtr="0" anchor="ctr" bIns="80000" lIns="80000" spcFirstLastPara="1" rIns="80000" wrap="square" tIns="80000">
              <a:noAutofit/>
            </a:bodyPr>
            <a:lstStyle/>
            <a:p>
              <a:pPr indent="0" lvl="0" marL="0" marR="0" rtl="0" algn="l">
                <a:lnSpc>
                  <a:spcPct val="90000"/>
                </a:lnSpc>
                <a:spcBef>
                  <a:spcPts val="0"/>
                </a:spcBef>
                <a:spcAft>
                  <a:spcPts val="0"/>
                </a:spcAft>
                <a:buClr>
                  <a:srgbClr val="000000"/>
                </a:buClr>
                <a:buSzPts val="2100"/>
                <a:buFont typeface="Arial"/>
                <a:buNone/>
              </a:pPr>
              <a:r>
                <a:rPr b="0" i="0" lang="es-ES" sz="2100" u="none" cap="none" strike="noStrike">
                  <a:solidFill>
                    <a:schemeClr val="lt1"/>
                  </a:solidFill>
                  <a:latin typeface="Play"/>
                  <a:ea typeface="Play"/>
                  <a:cs typeface="Play"/>
                  <a:sym typeface="Play"/>
                </a:rPr>
                <a:t>Action</a:t>
              </a:r>
              <a:endParaRPr b="0" i="0" sz="2100" u="none" cap="none" strike="noStrike">
                <a:solidFill>
                  <a:schemeClr val="lt1"/>
                </a:solidFill>
                <a:latin typeface="Arial"/>
                <a:ea typeface="Arial"/>
                <a:cs typeface="Arial"/>
                <a:sym typeface="Arial"/>
              </a:endParaRPr>
            </a:p>
          </p:txBody>
        </p:sp>
        <p:sp>
          <p:nvSpPr>
            <p:cNvPr id="233" name="Google Shape;233;p19"/>
            <p:cNvSpPr/>
            <p:nvPr/>
          </p:nvSpPr>
          <p:spPr>
            <a:xfrm>
              <a:off x="0" y="3563266"/>
              <a:ext cx="6369673" cy="8259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9"/>
            <p:cNvSpPr txBox="1"/>
            <p:nvPr/>
          </p:nvSpPr>
          <p:spPr>
            <a:xfrm>
              <a:off x="0" y="3563266"/>
              <a:ext cx="6369673" cy="825930"/>
            </a:xfrm>
            <a:prstGeom prst="rect">
              <a:avLst/>
            </a:prstGeom>
            <a:noFill/>
            <a:ln>
              <a:noFill/>
            </a:ln>
          </p:spPr>
          <p:txBody>
            <a:bodyPr anchorCtr="0" anchor="t" bIns="26650" lIns="202225" spcFirstLastPara="1" rIns="149350" wrap="square" tIns="2665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Design with equity as a core objective, not an aftertought</a:t>
              </a:r>
              <a:endParaRPr b="0" i="0" sz="1600" u="none" cap="none" strike="noStrike">
                <a:solidFill>
                  <a:srgbClr val="000000"/>
                </a:solidFill>
                <a:latin typeface="Play"/>
                <a:ea typeface="Play"/>
                <a:cs typeface="Play"/>
                <a:sym typeface="Play"/>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Involve interdisciplinary teams</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320"/>
                </a:spcBef>
                <a:spcAft>
                  <a:spcPts val="0"/>
                </a:spcAft>
                <a:buClr>
                  <a:srgbClr val="000000"/>
                </a:buClr>
                <a:buSzPts val="1600"/>
                <a:buFont typeface="Arial"/>
                <a:buChar char="•"/>
              </a:pPr>
              <a:r>
                <a:rPr b="0" i="0" lang="es-ES" sz="1600" u="none" cap="none" strike="noStrike">
                  <a:solidFill>
                    <a:srgbClr val="000000"/>
                  </a:solidFill>
                  <a:latin typeface="Play"/>
                  <a:ea typeface="Play"/>
                  <a:cs typeface="Play"/>
                  <a:sym typeface="Play"/>
                </a:rPr>
                <a:t>Monitor the hidden biases and systemic disparities during deployment</a:t>
              </a:r>
              <a:endParaRPr b="0" i="0" sz="16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
          <p:cNvSpPr txBox="1"/>
          <p:nvPr>
            <p:ph type="title"/>
          </p:nvPr>
        </p:nvSpPr>
        <p:spPr>
          <a:xfrm>
            <a:off x="501805" y="511019"/>
            <a:ext cx="6924907" cy="156310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lang="es-ES"/>
              <a:t>Assessment Frameworks</a:t>
            </a:r>
            <a:endParaRPr/>
          </a:p>
        </p:txBody>
      </p:sp>
      <p:sp>
        <p:nvSpPr>
          <p:cNvPr id="240" name="Google Shape;240;p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241" name="Google Shape;241;p4"/>
          <p:cNvPicPr preferRelativeResize="0"/>
          <p:nvPr/>
        </p:nvPicPr>
        <p:blipFill rotWithShape="1">
          <a:blip r:embed="rId5">
            <a:alphaModFix/>
          </a:blip>
          <a:srcRect b="0" l="0" r="0" t="0"/>
          <a:stretch/>
        </p:blipFill>
        <p:spPr>
          <a:xfrm>
            <a:off x="10479500" y="6247700"/>
            <a:ext cx="1657350" cy="533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0"/>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TEHAI</a:t>
            </a:r>
            <a:endParaRPr sz="2400"/>
          </a:p>
        </p:txBody>
      </p:sp>
      <p:sp>
        <p:nvSpPr>
          <p:cNvPr id="247" name="Google Shape;247;p2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48" name="Google Shape;248;p20"/>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249" name="Google Shape;249;p20"/>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250" name="Google Shape;250;p20"/>
          <p:cNvPicPr preferRelativeResize="0"/>
          <p:nvPr/>
        </p:nvPicPr>
        <p:blipFill rotWithShape="1">
          <a:blip r:embed="rId6">
            <a:alphaModFix/>
          </a:blip>
          <a:srcRect b="0" l="0" r="0" t="0"/>
          <a:stretch/>
        </p:blipFill>
        <p:spPr>
          <a:xfrm>
            <a:off x="416390" y="1384123"/>
            <a:ext cx="4770359" cy="1824661"/>
          </a:xfrm>
          <a:prstGeom prst="rect">
            <a:avLst/>
          </a:prstGeom>
          <a:noFill/>
          <a:ln>
            <a:noFill/>
          </a:ln>
          <a:effectLst>
            <a:outerShdw blurRad="292100" rotWithShape="0" algn="tl" dir="2700000" dist="139700">
              <a:srgbClr val="333333">
                <a:alpha val="64705"/>
              </a:srgbClr>
            </a:outerShdw>
          </a:effectLst>
        </p:spPr>
      </p:pic>
      <p:sp>
        <p:nvSpPr>
          <p:cNvPr id="251" name="Google Shape;251;p20"/>
          <p:cNvSpPr txBox="1"/>
          <p:nvPr/>
        </p:nvSpPr>
        <p:spPr>
          <a:xfrm>
            <a:off x="416390" y="3486811"/>
            <a:ext cx="4770359" cy="25853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s-ES" sz="1400" u="none" cap="none" strike="noStrike">
                <a:solidFill>
                  <a:srgbClr val="000000"/>
                </a:solidFill>
                <a:latin typeface="Arial"/>
                <a:ea typeface="Arial"/>
                <a:cs typeface="Arial"/>
                <a:sym typeface="Arial"/>
              </a:rPr>
              <a:t>“TEHAI includes three main components: </a:t>
            </a:r>
            <a:r>
              <a:rPr b="0" i="1" lang="es-ES" sz="1400" u="sng" cap="none" strike="noStrike">
                <a:solidFill>
                  <a:srgbClr val="000000"/>
                </a:solidFill>
                <a:latin typeface="Arial"/>
                <a:ea typeface="Arial"/>
                <a:cs typeface="Arial"/>
                <a:sym typeface="Arial"/>
              </a:rPr>
              <a:t>capability, utility and adoption</a:t>
            </a:r>
            <a:r>
              <a:rPr b="0" i="1" lang="es-ES" sz="1400" u="none" cap="none" strike="noStrike">
                <a:solidFill>
                  <a:srgbClr val="000000"/>
                </a:solidFill>
                <a:latin typeface="Arial"/>
                <a:ea typeface="Arial"/>
                <a:cs typeface="Arial"/>
                <a:sym typeface="Arial"/>
              </a:rPr>
              <a:t>. The emphasis on </a:t>
            </a:r>
            <a:r>
              <a:rPr b="1" i="1" lang="es-ES" sz="1400" u="none" cap="none" strike="noStrike">
                <a:solidFill>
                  <a:srgbClr val="000000"/>
                </a:solidFill>
                <a:latin typeface="Arial"/>
                <a:ea typeface="Arial"/>
                <a:cs typeface="Arial"/>
                <a:sym typeface="Arial"/>
              </a:rPr>
              <a:t>translational and ethical features </a:t>
            </a:r>
            <a:r>
              <a:rPr b="0" i="1" lang="es-ES" sz="1400" u="none" cap="none" strike="noStrike">
                <a:solidFill>
                  <a:srgbClr val="000000"/>
                </a:solidFill>
                <a:latin typeface="Arial"/>
                <a:ea typeface="Arial"/>
                <a:cs typeface="Arial"/>
                <a:sym typeface="Arial"/>
              </a:rPr>
              <a:t>of the model development and deployment distinguishes TEHAI from other evaluation instruments. In specific</a:t>
            </a:r>
            <a:r>
              <a:rPr b="0" i="1" lang="es-ES" sz="1400" u="sng" cap="none" strike="noStrike">
                <a:solidFill>
                  <a:srgbClr val="000000"/>
                </a:solidFill>
                <a:latin typeface="Arial"/>
                <a:ea typeface="Arial"/>
                <a:cs typeface="Arial"/>
                <a:sym typeface="Arial"/>
              </a:rPr>
              <a:t>, the evaluation components can be applied at any stage of the development and deployment of the AI system</a:t>
            </a:r>
            <a:r>
              <a:rPr b="0" i="1" lang="es-E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252" name="Google Shape;252;p20"/>
          <p:cNvGrpSpPr/>
          <p:nvPr/>
        </p:nvGrpSpPr>
        <p:grpSpPr>
          <a:xfrm>
            <a:off x="5667632" y="1154111"/>
            <a:ext cx="6252520" cy="4915619"/>
            <a:chOff x="0" y="2402"/>
            <a:chExt cx="6252520" cy="4915619"/>
          </a:xfrm>
        </p:grpSpPr>
        <p:cxnSp>
          <p:nvCxnSpPr>
            <p:cNvPr id="253" name="Google Shape;253;p20"/>
            <p:cNvCxnSpPr/>
            <p:nvPr/>
          </p:nvCxnSpPr>
          <p:spPr>
            <a:xfrm>
              <a:off x="0" y="2402"/>
              <a:ext cx="6252520" cy="0"/>
            </a:xfrm>
            <a:prstGeom prst="straightConnector1">
              <a:avLst/>
            </a:prstGeom>
            <a:solidFill>
              <a:srgbClr val="599BD5"/>
            </a:solidFill>
            <a:ln cap="flat" cmpd="sng" w="25400">
              <a:solidFill>
                <a:srgbClr val="599BD5"/>
              </a:solidFill>
              <a:prstDash val="solid"/>
              <a:round/>
              <a:headEnd len="sm" w="sm" type="none"/>
              <a:tailEnd len="sm" w="sm" type="none"/>
            </a:ln>
          </p:spPr>
        </p:cxnSp>
        <p:sp>
          <p:nvSpPr>
            <p:cNvPr id="254" name="Google Shape;254;p20"/>
            <p:cNvSpPr/>
            <p:nvPr/>
          </p:nvSpPr>
          <p:spPr>
            <a:xfrm>
              <a:off x="0" y="2402"/>
              <a:ext cx="1250504" cy="16385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0"/>
            <p:cNvSpPr txBox="1"/>
            <p:nvPr/>
          </p:nvSpPr>
          <p:spPr>
            <a:xfrm>
              <a:off x="0" y="2402"/>
              <a:ext cx="1250504" cy="1638539"/>
            </a:xfrm>
            <a:prstGeom prst="rect">
              <a:avLst/>
            </a:prstGeom>
            <a:noFill/>
            <a:ln>
              <a:noFill/>
            </a:ln>
          </p:spPr>
          <p:txBody>
            <a:bodyPr anchorCtr="0" anchor="t"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1" i="0" lang="es-ES" sz="1400" u="none" cap="none" strike="noStrike">
                  <a:solidFill>
                    <a:srgbClr val="000000"/>
                  </a:solidFill>
                  <a:latin typeface="Arial"/>
                  <a:ea typeface="Arial"/>
                  <a:cs typeface="Arial"/>
                  <a:sym typeface="Arial"/>
                </a:rPr>
                <a:t>Aligned with Translational Research (TR)</a:t>
              </a:r>
              <a:endParaRPr b="0" i="0" sz="1400" u="none" cap="none" strike="noStrike">
                <a:solidFill>
                  <a:srgbClr val="000000"/>
                </a:solidFill>
                <a:latin typeface="Arial"/>
                <a:ea typeface="Arial"/>
                <a:cs typeface="Arial"/>
                <a:sym typeface="Arial"/>
              </a:endParaRPr>
            </a:p>
          </p:txBody>
        </p:sp>
        <p:sp>
          <p:nvSpPr>
            <p:cNvPr id="256" name="Google Shape;256;p20"/>
            <p:cNvSpPr/>
            <p:nvPr/>
          </p:nvSpPr>
          <p:spPr>
            <a:xfrm>
              <a:off x="1344291" y="40485"/>
              <a:ext cx="4908228" cy="76166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0"/>
            <p:cNvSpPr txBox="1"/>
            <p:nvPr/>
          </p:nvSpPr>
          <p:spPr>
            <a:xfrm>
              <a:off x="1344291" y="40485"/>
              <a:ext cx="4908228" cy="761665"/>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Bridges scientific evidence and real-world practice</a:t>
              </a:r>
              <a:endParaRPr b="0" i="0" sz="1700" u="none" cap="none" strike="noStrike">
                <a:solidFill>
                  <a:srgbClr val="000000"/>
                </a:solidFill>
                <a:latin typeface="Arial"/>
                <a:ea typeface="Arial"/>
                <a:cs typeface="Arial"/>
                <a:sym typeface="Arial"/>
              </a:endParaRPr>
            </a:p>
          </p:txBody>
        </p:sp>
        <p:cxnSp>
          <p:nvCxnSpPr>
            <p:cNvPr id="258" name="Google Shape;258;p20"/>
            <p:cNvCxnSpPr/>
            <p:nvPr/>
          </p:nvCxnSpPr>
          <p:spPr>
            <a:xfrm>
              <a:off x="1250503" y="802150"/>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sp>
          <p:nvSpPr>
            <p:cNvPr id="259" name="Google Shape;259;p20"/>
            <p:cNvSpPr/>
            <p:nvPr/>
          </p:nvSpPr>
          <p:spPr>
            <a:xfrm>
              <a:off x="1344291" y="840234"/>
              <a:ext cx="4908228" cy="76166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0"/>
            <p:cNvSpPr txBox="1"/>
            <p:nvPr/>
          </p:nvSpPr>
          <p:spPr>
            <a:xfrm>
              <a:off x="1344291" y="840234"/>
              <a:ext cx="4908228" cy="761665"/>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Promotes evidence-based interventions from lab, clinic, or community</a:t>
              </a:r>
              <a:endParaRPr b="0" i="0" sz="1700" u="none" cap="none" strike="noStrike">
                <a:solidFill>
                  <a:srgbClr val="000000"/>
                </a:solidFill>
                <a:latin typeface="Arial"/>
                <a:ea typeface="Arial"/>
                <a:cs typeface="Arial"/>
                <a:sym typeface="Arial"/>
              </a:endParaRPr>
            </a:p>
          </p:txBody>
        </p:sp>
        <p:cxnSp>
          <p:nvCxnSpPr>
            <p:cNvPr id="261" name="Google Shape;261;p20"/>
            <p:cNvCxnSpPr/>
            <p:nvPr/>
          </p:nvCxnSpPr>
          <p:spPr>
            <a:xfrm>
              <a:off x="1250503" y="1601899"/>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cxnSp>
          <p:nvCxnSpPr>
            <p:cNvPr id="262" name="Google Shape;262;p20"/>
            <p:cNvCxnSpPr/>
            <p:nvPr/>
          </p:nvCxnSpPr>
          <p:spPr>
            <a:xfrm>
              <a:off x="0" y="1640942"/>
              <a:ext cx="6252520" cy="0"/>
            </a:xfrm>
            <a:prstGeom prst="straightConnector1">
              <a:avLst/>
            </a:prstGeom>
            <a:solidFill>
              <a:srgbClr val="599BD5"/>
            </a:solidFill>
            <a:ln cap="flat" cmpd="sng" w="25400">
              <a:solidFill>
                <a:srgbClr val="599BD5"/>
              </a:solidFill>
              <a:prstDash val="solid"/>
              <a:round/>
              <a:headEnd len="sm" w="sm" type="none"/>
              <a:tailEnd len="sm" w="sm" type="none"/>
            </a:ln>
          </p:spPr>
        </p:cxnSp>
        <p:sp>
          <p:nvSpPr>
            <p:cNvPr id="263" name="Google Shape;263;p20"/>
            <p:cNvSpPr/>
            <p:nvPr/>
          </p:nvSpPr>
          <p:spPr>
            <a:xfrm>
              <a:off x="0" y="1640942"/>
              <a:ext cx="1250504" cy="16385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0"/>
            <p:cNvSpPr txBox="1"/>
            <p:nvPr/>
          </p:nvSpPr>
          <p:spPr>
            <a:xfrm>
              <a:off x="0" y="1640942"/>
              <a:ext cx="1250504" cy="1638539"/>
            </a:xfrm>
            <a:prstGeom prst="rect">
              <a:avLst/>
            </a:prstGeom>
            <a:noFill/>
            <a:ln>
              <a:noFill/>
            </a:ln>
          </p:spPr>
          <p:txBody>
            <a:bodyPr anchorCtr="0" anchor="t"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1" i="0" lang="es-ES" sz="1400" u="none" cap="none" strike="noStrike">
                  <a:solidFill>
                    <a:srgbClr val="000000"/>
                  </a:solidFill>
                  <a:latin typeface="Arial"/>
                  <a:ea typeface="Arial"/>
                  <a:cs typeface="Arial"/>
                  <a:sym typeface="Arial"/>
                </a:rPr>
                <a:t>Informed by Health Technology Assessment (HTA)</a:t>
              </a:r>
              <a:endParaRPr b="0" i="0" sz="1400" u="none" cap="none" strike="noStrike">
                <a:solidFill>
                  <a:srgbClr val="000000"/>
                </a:solidFill>
                <a:latin typeface="Arial"/>
                <a:ea typeface="Arial"/>
                <a:cs typeface="Arial"/>
                <a:sym typeface="Arial"/>
              </a:endParaRPr>
            </a:p>
          </p:txBody>
        </p:sp>
        <p:sp>
          <p:nvSpPr>
            <p:cNvPr id="265" name="Google Shape;265;p20"/>
            <p:cNvSpPr/>
            <p:nvPr/>
          </p:nvSpPr>
          <p:spPr>
            <a:xfrm>
              <a:off x="1344291" y="1715348"/>
              <a:ext cx="4908228" cy="14881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0"/>
            <p:cNvSpPr txBox="1"/>
            <p:nvPr/>
          </p:nvSpPr>
          <p:spPr>
            <a:xfrm>
              <a:off x="1344291" y="1715348"/>
              <a:ext cx="4908228" cy="1488127"/>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Systematic evaluation of health technologies and interventions</a:t>
              </a:r>
              <a:endParaRPr b="0" i="0" sz="1700" u="none" cap="none" strike="noStrike">
                <a:solidFill>
                  <a:srgbClr val="000000"/>
                </a:solidFill>
                <a:latin typeface="Arial"/>
                <a:ea typeface="Arial"/>
                <a:cs typeface="Arial"/>
                <a:sym typeface="Arial"/>
              </a:endParaRPr>
            </a:p>
          </p:txBody>
        </p:sp>
        <p:cxnSp>
          <p:nvCxnSpPr>
            <p:cNvPr id="267" name="Google Shape;267;p20"/>
            <p:cNvCxnSpPr/>
            <p:nvPr/>
          </p:nvCxnSpPr>
          <p:spPr>
            <a:xfrm>
              <a:off x="1250503" y="3203475"/>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cxnSp>
          <p:nvCxnSpPr>
            <p:cNvPr id="268" name="Google Shape;268;p20"/>
            <p:cNvCxnSpPr/>
            <p:nvPr/>
          </p:nvCxnSpPr>
          <p:spPr>
            <a:xfrm>
              <a:off x="0" y="3279482"/>
              <a:ext cx="6252520" cy="0"/>
            </a:xfrm>
            <a:prstGeom prst="straightConnector1">
              <a:avLst/>
            </a:prstGeom>
            <a:solidFill>
              <a:srgbClr val="599BD5"/>
            </a:solidFill>
            <a:ln cap="flat" cmpd="sng" w="25400">
              <a:solidFill>
                <a:srgbClr val="599BD5"/>
              </a:solidFill>
              <a:prstDash val="solid"/>
              <a:round/>
              <a:headEnd len="sm" w="sm" type="none"/>
              <a:tailEnd len="sm" w="sm" type="none"/>
            </a:ln>
          </p:spPr>
        </p:cxnSp>
        <p:sp>
          <p:nvSpPr>
            <p:cNvPr id="269" name="Google Shape;269;p20"/>
            <p:cNvSpPr/>
            <p:nvPr/>
          </p:nvSpPr>
          <p:spPr>
            <a:xfrm>
              <a:off x="0" y="3279482"/>
              <a:ext cx="1250504" cy="163853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0"/>
            <p:cNvSpPr txBox="1"/>
            <p:nvPr/>
          </p:nvSpPr>
          <p:spPr>
            <a:xfrm>
              <a:off x="0" y="3279482"/>
              <a:ext cx="1250504" cy="1638539"/>
            </a:xfrm>
            <a:prstGeom prst="rect">
              <a:avLst/>
            </a:prstGeom>
            <a:noFill/>
            <a:ln>
              <a:noFill/>
            </a:ln>
          </p:spPr>
          <p:txBody>
            <a:bodyPr anchorCtr="0" anchor="t" bIns="53325" lIns="53325" spcFirstLastPara="1" rIns="53325" wrap="square" tIns="53325">
              <a:noAutofit/>
            </a:bodyPr>
            <a:lstStyle/>
            <a:p>
              <a:pPr indent="0" lvl="0" marL="0" marR="0" rtl="0" algn="l">
                <a:lnSpc>
                  <a:spcPct val="90000"/>
                </a:lnSpc>
                <a:spcBef>
                  <a:spcPts val="0"/>
                </a:spcBef>
                <a:spcAft>
                  <a:spcPts val="0"/>
                </a:spcAft>
                <a:buClr>
                  <a:srgbClr val="000000"/>
                </a:buClr>
                <a:buSzPts val="1400"/>
                <a:buFont typeface="Arial"/>
                <a:buNone/>
              </a:pPr>
              <a:r>
                <a:rPr b="1" i="0" lang="es-ES" sz="1400" u="none" cap="none" strike="noStrike">
                  <a:solidFill>
                    <a:srgbClr val="000000"/>
                  </a:solidFill>
                  <a:latin typeface="Arial"/>
                  <a:ea typeface="Arial"/>
                  <a:cs typeface="Arial"/>
                  <a:sym typeface="Arial"/>
                </a:rPr>
                <a:t>Core TR Principles</a:t>
              </a:r>
              <a:endParaRPr b="0" i="0" sz="1400" u="none" cap="none" strike="noStrike">
                <a:solidFill>
                  <a:srgbClr val="000000"/>
                </a:solidFill>
                <a:latin typeface="Arial"/>
                <a:ea typeface="Arial"/>
                <a:cs typeface="Arial"/>
                <a:sym typeface="Arial"/>
              </a:endParaRPr>
            </a:p>
          </p:txBody>
        </p:sp>
        <p:sp>
          <p:nvSpPr>
            <p:cNvPr id="271" name="Google Shape;271;p20"/>
            <p:cNvSpPr/>
            <p:nvPr/>
          </p:nvSpPr>
          <p:spPr>
            <a:xfrm>
              <a:off x="1344291" y="3305084"/>
              <a:ext cx="4908228" cy="51204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0"/>
            <p:cNvSpPr txBox="1"/>
            <p:nvPr/>
          </p:nvSpPr>
          <p:spPr>
            <a:xfrm>
              <a:off x="1344291" y="3305084"/>
              <a:ext cx="4908228" cy="512043"/>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Focus on health impact</a:t>
              </a:r>
              <a:endParaRPr b="0" i="0" sz="1700" u="none" cap="none" strike="noStrike">
                <a:solidFill>
                  <a:srgbClr val="000000"/>
                </a:solidFill>
                <a:latin typeface="Arial"/>
                <a:ea typeface="Arial"/>
                <a:cs typeface="Arial"/>
                <a:sym typeface="Arial"/>
              </a:endParaRPr>
            </a:p>
          </p:txBody>
        </p:sp>
        <p:cxnSp>
          <p:nvCxnSpPr>
            <p:cNvPr id="273" name="Google Shape;273;p20"/>
            <p:cNvCxnSpPr/>
            <p:nvPr/>
          </p:nvCxnSpPr>
          <p:spPr>
            <a:xfrm>
              <a:off x="1250503" y="3817128"/>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sp>
          <p:nvSpPr>
            <p:cNvPr id="274" name="Google Shape;274;p20"/>
            <p:cNvSpPr/>
            <p:nvPr/>
          </p:nvSpPr>
          <p:spPr>
            <a:xfrm>
              <a:off x="1344291" y="3842730"/>
              <a:ext cx="4908228" cy="51204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0"/>
            <p:cNvSpPr txBox="1"/>
            <p:nvPr/>
          </p:nvSpPr>
          <p:spPr>
            <a:xfrm>
              <a:off x="1344291" y="3842730"/>
              <a:ext cx="4908228" cy="512043"/>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Encourage multidisciplinary collaboration</a:t>
              </a:r>
              <a:endParaRPr b="0" i="0" sz="1700" u="none" cap="none" strike="noStrike">
                <a:solidFill>
                  <a:srgbClr val="000000"/>
                </a:solidFill>
                <a:latin typeface="Arial"/>
                <a:ea typeface="Arial"/>
                <a:cs typeface="Arial"/>
                <a:sym typeface="Arial"/>
              </a:endParaRPr>
            </a:p>
          </p:txBody>
        </p:sp>
        <p:cxnSp>
          <p:nvCxnSpPr>
            <p:cNvPr id="276" name="Google Shape;276;p20"/>
            <p:cNvCxnSpPr/>
            <p:nvPr/>
          </p:nvCxnSpPr>
          <p:spPr>
            <a:xfrm>
              <a:off x="1250503" y="4354774"/>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sp>
          <p:nvSpPr>
            <p:cNvPr id="277" name="Google Shape;277;p20"/>
            <p:cNvSpPr/>
            <p:nvPr/>
          </p:nvSpPr>
          <p:spPr>
            <a:xfrm>
              <a:off x="1344291" y="4380376"/>
              <a:ext cx="4908228" cy="51204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0"/>
            <p:cNvSpPr txBox="1"/>
            <p:nvPr/>
          </p:nvSpPr>
          <p:spPr>
            <a:xfrm>
              <a:off x="1344291" y="4380376"/>
              <a:ext cx="4908228" cy="512043"/>
            </a:xfrm>
            <a:prstGeom prst="rect">
              <a:avLst/>
            </a:prstGeom>
            <a:noFill/>
            <a:ln>
              <a:noFill/>
            </a:ln>
          </p:spPr>
          <p:txBody>
            <a:bodyPr anchorCtr="0" anchor="t" bIns="64750" lIns="64750" spcFirstLastPara="1" rIns="64750" wrap="square" tIns="64750">
              <a:noAutofit/>
            </a:bodyPr>
            <a:lstStyle/>
            <a:p>
              <a:pPr indent="0" lvl="0" marL="0" marR="0" rtl="0" algn="l">
                <a:lnSpc>
                  <a:spcPct val="90000"/>
                </a:lnSpc>
                <a:spcBef>
                  <a:spcPts val="0"/>
                </a:spcBef>
                <a:spcAft>
                  <a:spcPts val="0"/>
                </a:spcAft>
                <a:buClr>
                  <a:srgbClr val="000000"/>
                </a:buClr>
                <a:buSzPts val="1700"/>
                <a:buFont typeface="Arial"/>
                <a:buNone/>
              </a:pPr>
              <a:r>
                <a:rPr b="0" i="0" lang="es-ES" sz="1700" u="none" cap="none" strike="noStrike">
                  <a:solidFill>
                    <a:srgbClr val="000000"/>
                  </a:solidFill>
                  <a:latin typeface="Arial"/>
                  <a:ea typeface="Arial"/>
                  <a:cs typeface="Arial"/>
                  <a:sym typeface="Arial"/>
                </a:rPr>
                <a:t>Enable adoption of evidence-based approaches</a:t>
              </a:r>
              <a:endParaRPr b="0" i="0" sz="1700" u="none" cap="none" strike="noStrike">
                <a:solidFill>
                  <a:srgbClr val="000000"/>
                </a:solidFill>
                <a:latin typeface="Arial"/>
                <a:ea typeface="Arial"/>
                <a:cs typeface="Arial"/>
                <a:sym typeface="Arial"/>
              </a:endParaRPr>
            </a:p>
          </p:txBody>
        </p:sp>
        <p:cxnSp>
          <p:nvCxnSpPr>
            <p:cNvPr id="279" name="Google Shape;279;p20"/>
            <p:cNvCxnSpPr/>
            <p:nvPr/>
          </p:nvCxnSpPr>
          <p:spPr>
            <a:xfrm>
              <a:off x="1250503" y="4892420"/>
              <a:ext cx="5002016" cy="0"/>
            </a:xfrm>
            <a:prstGeom prst="straightConnector1">
              <a:avLst/>
            </a:prstGeom>
            <a:solidFill>
              <a:srgbClr val="599BD5"/>
            </a:solidFill>
            <a:ln cap="flat" cmpd="sng" w="25400">
              <a:solidFill>
                <a:srgbClr val="C3D4EB"/>
              </a:solidFill>
              <a:prstDash val="solid"/>
              <a:round/>
              <a:headEnd len="sm" w="sm" type="none"/>
              <a:tailEnd len="sm" w="sm" type="none"/>
            </a:ln>
          </p:spPr>
        </p:cxn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1"/>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TEHAI</a:t>
            </a:r>
            <a:endParaRPr sz="2400"/>
          </a:p>
        </p:txBody>
      </p:sp>
      <p:sp>
        <p:nvSpPr>
          <p:cNvPr id="285" name="Google Shape;285;p2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86" name="Google Shape;286;p21"/>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287" name="Google Shape;287;p21"/>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descr="A diagram of a company&#10;&#10;AI-generated content may be incorrect." id="288" name="Google Shape;288;p21"/>
          <p:cNvPicPr preferRelativeResize="0"/>
          <p:nvPr/>
        </p:nvPicPr>
        <p:blipFill rotWithShape="1">
          <a:blip r:embed="rId6">
            <a:alphaModFix/>
          </a:blip>
          <a:srcRect b="0" l="0" r="0" t="0"/>
          <a:stretch/>
        </p:blipFill>
        <p:spPr>
          <a:xfrm>
            <a:off x="1541439" y="1188220"/>
            <a:ext cx="8435061" cy="4997334"/>
          </a:xfrm>
          <a:prstGeom prst="rect">
            <a:avLst/>
          </a:prstGeom>
          <a:noFill/>
          <a:ln>
            <a:noFill/>
          </a:ln>
        </p:spPr>
      </p:pic>
      <p:sp>
        <p:nvSpPr>
          <p:cNvPr id="289" name="Google Shape;289;p21"/>
          <p:cNvSpPr txBox="1"/>
          <p:nvPr/>
        </p:nvSpPr>
        <p:spPr>
          <a:xfrm>
            <a:off x="4576652" y="5642676"/>
            <a:ext cx="6104183"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200" u="none" cap="none" strike="noStrike">
                <a:solidFill>
                  <a:srgbClr val="000000"/>
                </a:solidFill>
                <a:latin typeface="Arial"/>
                <a:ea typeface="Arial"/>
                <a:cs typeface="Arial"/>
                <a:sym typeface="Arial"/>
              </a:rPr>
              <a:t>Translational evaluation of healthcare AI. Three main components—capability, utility and adoption, with 15 subcomponents. The components and associated subcomponents are represented in the same colour. Subcomponents with cross-relationships are linked by bold arrows. AI, artificial intelligence; TEHAI, Translational Evaluation of Healthcare AI.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22"/>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FG-AI4H  </a:t>
            </a:r>
            <a:r>
              <a:rPr lang="es-ES" sz="2400" u="sng">
                <a:solidFill>
                  <a:schemeClr val="hlink"/>
                </a:solidFill>
                <a:hlinkClick r:id="rId3"/>
              </a:rPr>
              <a:t>https://giai4h.org/</a:t>
            </a:r>
            <a:r>
              <a:rPr lang="es-ES" sz="2400"/>
              <a:t> </a:t>
            </a:r>
            <a:endParaRPr sz="2400"/>
          </a:p>
        </p:txBody>
      </p:sp>
      <p:sp>
        <p:nvSpPr>
          <p:cNvPr id="295" name="Google Shape;295;p2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96" name="Google Shape;296;p22"/>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297" name="Google Shape;297;p22"/>
          <p:cNvPicPr preferRelativeResize="0"/>
          <p:nvPr/>
        </p:nvPicPr>
        <p:blipFill rotWithShape="1">
          <a:blip r:embed="rId6">
            <a:alphaModFix/>
          </a:blip>
          <a:srcRect b="0" l="0" r="0" t="0"/>
          <a:stretch/>
        </p:blipFill>
        <p:spPr>
          <a:xfrm>
            <a:off x="10399975" y="6069825"/>
            <a:ext cx="1657350" cy="533400"/>
          </a:xfrm>
          <a:prstGeom prst="rect">
            <a:avLst/>
          </a:prstGeom>
          <a:noFill/>
          <a:ln>
            <a:noFill/>
          </a:ln>
        </p:spPr>
      </p:pic>
      <p:pic>
        <p:nvPicPr>
          <p:cNvPr id="298" name="Google Shape;298;p22"/>
          <p:cNvPicPr preferRelativeResize="0"/>
          <p:nvPr/>
        </p:nvPicPr>
        <p:blipFill rotWithShape="1">
          <a:blip r:embed="rId7">
            <a:alphaModFix/>
          </a:blip>
          <a:srcRect b="0" l="0" r="0" t="0"/>
          <a:stretch/>
        </p:blipFill>
        <p:spPr>
          <a:xfrm>
            <a:off x="10857985" y="293343"/>
            <a:ext cx="1177496" cy="1177496"/>
          </a:xfrm>
          <a:prstGeom prst="rect">
            <a:avLst/>
          </a:prstGeom>
          <a:noFill/>
          <a:ln>
            <a:noFill/>
          </a:ln>
        </p:spPr>
      </p:pic>
      <p:pic>
        <p:nvPicPr>
          <p:cNvPr id="299" name="Google Shape;299;p22"/>
          <p:cNvPicPr preferRelativeResize="0"/>
          <p:nvPr/>
        </p:nvPicPr>
        <p:blipFill rotWithShape="1">
          <a:blip r:embed="rId8">
            <a:alphaModFix/>
          </a:blip>
          <a:srcRect b="0" l="0" r="0" t="0"/>
          <a:stretch/>
        </p:blipFill>
        <p:spPr>
          <a:xfrm>
            <a:off x="444844" y="1242436"/>
            <a:ext cx="8429753" cy="4750848"/>
          </a:xfrm>
          <a:prstGeom prst="rect">
            <a:avLst/>
          </a:prstGeom>
          <a:noFill/>
          <a:ln>
            <a:noFill/>
          </a:ln>
        </p:spPr>
      </p:pic>
      <p:pic>
        <p:nvPicPr>
          <p:cNvPr id="300" name="Google Shape;300;p22"/>
          <p:cNvPicPr preferRelativeResize="0"/>
          <p:nvPr/>
        </p:nvPicPr>
        <p:blipFill rotWithShape="1">
          <a:blip r:embed="rId9">
            <a:alphaModFix/>
          </a:blip>
          <a:srcRect b="0" l="0" r="0" t="0"/>
          <a:stretch/>
        </p:blipFill>
        <p:spPr>
          <a:xfrm>
            <a:off x="9454637" y="1903360"/>
            <a:ext cx="2424325" cy="342900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3"/>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FG-AI4H  </a:t>
            </a:r>
            <a:r>
              <a:rPr lang="es-ES" sz="2400" u="sng">
                <a:solidFill>
                  <a:schemeClr val="hlink"/>
                </a:solidFill>
                <a:hlinkClick r:id="rId3"/>
              </a:rPr>
              <a:t>https://giai4h.org/</a:t>
            </a:r>
            <a:r>
              <a:rPr lang="es-ES" sz="2400"/>
              <a:t> </a:t>
            </a:r>
            <a:endParaRPr sz="2400"/>
          </a:p>
        </p:txBody>
      </p:sp>
      <p:sp>
        <p:nvSpPr>
          <p:cNvPr id="306" name="Google Shape;306;p2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07" name="Google Shape;307;p23"/>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08" name="Google Shape;308;p23"/>
          <p:cNvPicPr preferRelativeResize="0"/>
          <p:nvPr/>
        </p:nvPicPr>
        <p:blipFill rotWithShape="1">
          <a:blip r:embed="rId6">
            <a:alphaModFix/>
          </a:blip>
          <a:srcRect b="0" l="0" r="0" t="0"/>
          <a:stretch/>
        </p:blipFill>
        <p:spPr>
          <a:xfrm>
            <a:off x="10399975" y="6069825"/>
            <a:ext cx="1657350" cy="533400"/>
          </a:xfrm>
          <a:prstGeom prst="rect">
            <a:avLst/>
          </a:prstGeom>
          <a:noFill/>
          <a:ln>
            <a:noFill/>
          </a:ln>
        </p:spPr>
      </p:pic>
      <p:pic>
        <p:nvPicPr>
          <p:cNvPr id="309" name="Google Shape;309;p23"/>
          <p:cNvPicPr preferRelativeResize="0"/>
          <p:nvPr/>
        </p:nvPicPr>
        <p:blipFill rotWithShape="1">
          <a:blip r:embed="rId7">
            <a:alphaModFix/>
          </a:blip>
          <a:srcRect b="0" l="0" r="0" t="0"/>
          <a:stretch/>
        </p:blipFill>
        <p:spPr>
          <a:xfrm>
            <a:off x="10857985" y="293343"/>
            <a:ext cx="1177496" cy="1177496"/>
          </a:xfrm>
          <a:prstGeom prst="rect">
            <a:avLst/>
          </a:prstGeom>
          <a:noFill/>
          <a:ln>
            <a:noFill/>
          </a:ln>
        </p:spPr>
      </p:pic>
      <p:pic>
        <p:nvPicPr>
          <p:cNvPr id="310" name="Google Shape;310;p23"/>
          <p:cNvPicPr preferRelativeResize="0"/>
          <p:nvPr/>
        </p:nvPicPr>
        <p:blipFill rotWithShape="1">
          <a:blip r:embed="rId8">
            <a:alphaModFix/>
          </a:blip>
          <a:srcRect b="0" l="0" r="0" t="0"/>
          <a:stretch/>
        </p:blipFill>
        <p:spPr>
          <a:xfrm>
            <a:off x="9454637" y="1903360"/>
            <a:ext cx="2424325" cy="3429000"/>
          </a:xfrm>
          <a:prstGeom prst="rect">
            <a:avLst/>
          </a:prstGeom>
          <a:noFill/>
          <a:ln>
            <a:noFill/>
          </a:ln>
          <a:effectLst>
            <a:outerShdw blurRad="292100" rotWithShape="0" algn="tl" dir="2700000" dist="139700">
              <a:srgbClr val="333333">
                <a:alpha val="64705"/>
              </a:srgbClr>
            </a:outerShdw>
          </a:effectLst>
        </p:spPr>
      </p:pic>
      <p:pic>
        <p:nvPicPr>
          <p:cNvPr id="311" name="Google Shape;311;p23"/>
          <p:cNvPicPr preferRelativeResize="0"/>
          <p:nvPr/>
        </p:nvPicPr>
        <p:blipFill rotWithShape="1">
          <a:blip r:embed="rId9">
            <a:alphaModFix/>
          </a:blip>
          <a:srcRect b="0" l="0" r="0" t="0"/>
          <a:stretch/>
        </p:blipFill>
        <p:spPr>
          <a:xfrm>
            <a:off x="1143975" y="1443071"/>
            <a:ext cx="7347330" cy="434957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4"/>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FG-AI4H  </a:t>
            </a:r>
            <a:r>
              <a:rPr lang="es-ES" sz="2400" u="sng">
                <a:solidFill>
                  <a:schemeClr val="hlink"/>
                </a:solidFill>
                <a:hlinkClick r:id="rId3"/>
              </a:rPr>
              <a:t>https://giai4h.org/</a:t>
            </a:r>
            <a:r>
              <a:rPr lang="es-ES" sz="2400"/>
              <a:t> </a:t>
            </a:r>
            <a:endParaRPr sz="2400"/>
          </a:p>
        </p:txBody>
      </p:sp>
      <p:sp>
        <p:nvSpPr>
          <p:cNvPr id="317" name="Google Shape;317;p2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18" name="Google Shape;318;p24"/>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19" name="Google Shape;319;p24"/>
          <p:cNvPicPr preferRelativeResize="0"/>
          <p:nvPr/>
        </p:nvPicPr>
        <p:blipFill rotWithShape="1">
          <a:blip r:embed="rId6">
            <a:alphaModFix/>
          </a:blip>
          <a:srcRect b="0" l="0" r="0" t="0"/>
          <a:stretch/>
        </p:blipFill>
        <p:spPr>
          <a:xfrm>
            <a:off x="10399975" y="6069825"/>
            <a:ext cx="1657350" cy="533400"/>
          </a:xfrm>
          <a:prstGeom prst="rect">
            <a:avLst/>
          </a:prstGeom>
          <a:noFill/>
          <a:ln>
            <a:noFill/>
          </a:ln>
        </p:spPr>
      </p:pic>
      <p:pic>
        <p:nvPicPr>
          <p:cNvPr id="320" name="Google Shape;320;p24"/>
          <p:cNvPicPr preferRelativeResize="0"/>
          <p:nvPr/>
        </p:nvPicPr>
        <p:blipFill rotWithShape="1">
          <a:blip r:embed="rId7">
            <a:alphaModFix/>
          </a:blip>
          <a:srcRect b="0" l="0" r="0" t="0"/>
          <a:stretch/>
        </p:blipFill>
        <p:spPr>
          <a:xfrm>
            <a:off x="10857985" y="293343"/>
            <a:ext cx="1177496" cy="1177496"/>
          </a:xfrm>
          <a:prstGeom prst="rect">
            <a:avLst/>
          </a:prstGeom>
          <a:noFill/>
          <a:ln>
            <a:noFill/>
          </a:ln>
        </p:spPr>
      </p:pic>
      <p:pic>
        <p:nvPicPr>
          <p:cNvPr id="321" name="Google Shape;321;p24"/>
          <p:cNvPicPr preferRelativeResize="0"/>
          <p:nvPr/>
        </p:nvPicPr>
        <p:blipFill rotWithShape="1">
          <a:blip r:embed="rId8">
            <a:alphaModFix/>
          </a:blip>
          <a:srcRect b="0" l="0" r="0" t="0"/>
          <a:stretch/>
        </p:blipFill>
        <p:spPr>
          <a:xfrm>
            <a:off x="9454637" y="1903360"/>
            <a:ext cx="2424325" cy="3429000"/>
          </a:xfrm>
          <a:prstGeom prst="rect">
            <a:avLst/>
          </a:prstGeom>
          <a:noFill/>
          <a:ln>
            <a:noFill/>
          </a:ln>
          <a:effectLst>
            <a:outerShdw blurRad="292100" rotWithShape="0" algn="tl" dir="2700000" dist="139700">
              <a:srgbClr val="333333">
                <a:alpha val="64705"/>
              </a:srgbClr>
            </a:outerShdw>
          </a:effectLst>
        </p:spPr>
      </p:pic>
      <p:sp>
        <p:nvSpPr>
          <p:cNvPr id="322" name="Google Shape;322;p24"/>
          <p:cNvSpPr txBox="1"/>
          <p:nvPr/>
        </p:nvSpPr>
        <p:spPr>
          <a:xfrm>
            <a:off x="313037" y="1274522"/>
            <a:ext cx="8692739" cy="41549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2400" u="none" cap="none" strike="noStrike">
                <a:solidFill>
                  <a:srgbClr val="000000"/>
                </a:solidFill>
                <a:latin typeface="Arial"/>
                <a:ea typeface="Arial"/>
                <a:cs typeface="Arial"/>
                <a:sym typeface="Arial"/>
              </a:rPr>
              <a:t>“Benchmarking against the current standard of care or other AI models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1" lang="es-ES" sz="2400" u="none" cap="none" strike="noStrike">
                <a:solidFill>
                  <a:srgbClr val="000000"/>
                </a:solidFill>
                <a:latin typeface="Arial"/>
                <a:ea typeface="Arial"/>
                <a:cs typeface="Arial"/>
                <a:sym typeface="Arial"/>
              </a:rPr>
              <a:t>In order to understand the performance of the tool, an evaluation against an accepted standard should be made. </a:t>
            </a:r>
            <a:r>
              <a:rPr b="0" i="1" lang="es-ES" sz="2400" u="sng" cap="none" strike="noStrike">
                <a:solidFill>
                  <a:srgbClr val="000000"/>
                </a:solidFill>
                <a:latin typeface="Arial"/>
                <a:ea typeface="Arial"/>
                <a:cs typeface="Arial"/>
                <a:sym typeface="Arial"/>
              </a:rPr>
              <a:t>The most appropriate standard for comparison may differ according to the intended use </a:t>
            </a:r>
            <a:r>
              <a:rPr b="0" i="1" lang="es-ES" sz="2400" u="none" cap="none" strike="noStrike">
                <a:solidFill>
                  <a:srgbClr val="000000"/>
                </a:solidFill>
                <a:latin typeface="Arial"/>
                <a:ea typeface="Arial"/>
                <a:cs typeface="Arial"/>
                <a:sym typeface="Arial"/>
              </a:rPr>
              <a:t>but common examples of standards are human performance in a similar task or other models (for example derived from logistic regression). Depending on the intended use, the performance requirements may vary depending on whether the intended use is for </a:t>
            </a:r>
            <a:r>
              <a:rPr b="1" i="1" lang="es-ES" sz="2400" u="none" cap="none" strike="noStrike">
                <a:solidFill>
                  <a:srgbClr val="000000"/>
                </a:solidFill>
                <a:latin typeface="Arial"/>
                <a:ea typeface="Arial"/>
                <a:cs typeface="Arial"/>
                <a:sym typeface="Arial"/>
              </a:rPr>
              <a:t>screening or for diagnosis</a:t>
            </a:r>
            <a:r>
              <a:rPr b="0" i="1" lang="es-ES" sz="2400" u="none" cap="none" strike="noStrike">
                <a:solidFill>
                  <a:srgbClr val="000000"/>
                </a:solidFill>
                <a:latin typeface="Arial"/>
                <a:ea typeface="Arial"/>
                <a:cs typeface="Arial"/>
                <a:sym typeface="Arial"/>
              </a:rPr>
              <a:t>.” (FG-AI4H DEL7.4)</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3be1d090e8e_0_5"/>
          <p:cNvSpPr txBox="1"/>
          <p:nvPr>
            <p:ph type="title"/>
          </p:nvPr>
        </p:nvSpPr>
        <p:spPr>
          <a:xfrm>
            <a:off x="1429593" y="542427"/>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a:t>What are we going to cover today?</a:t>
            </a:r>
            <a:endParaRPr/>
          </a:p>
        </p:txBody>
      </p:sp>
      <p:sp>
        <p:nvSpPr>
          <p:cNvPr id="80" name="Google Shape;80;g3be1d090e8e_0_5"/>
          <p:cNvSpPr txBox="1"/>
          <p:nvPr>
            <p:ph idx="1" type="body"/>
          </p:nvPr>
        </p:nvSpPr>
        <p:spPr>
          <a:xfrm>
            <a:off x="1261450" y="1504325"/>
            <a:ext cx="9621600" cy="4179900"/>
          </a:xfrm>
          <a:prstGeom prst="rect">
            <a:avLst/>
          </a:prstGeom>
          <a:noFill/>
          <a:ln>
            <a:noFill/>
          </a:ln>
        </p:spPr>
        <p:txBody>
          <a:bodyPr anchorCtr="0" anchor="ctr" bIns="45700" lIns="91425" spcFirstLastPara="1" rIns="91425" wrap="square" tIns="45700">
            <a:normAutofit/>
          </a:bodyPr>
          <a:lstStyle/>
          <a:p>
            <a:pPr indent="-431800" lvl="0" marL="457200" rtl="0" algn="l">
              <a:lnSpc>
                <a:spcPct val="200000"/>
              </a:lnSpc>
              <a:spcBef>
                <a:spcPts val="0"/>
              </a:spcBef>
              <a:spcAft>
                <a:spcPts val="0"/>
              </a:spcAft>
              <a:buSzPts val="3200"/>
              <a:buChar char="●"/>
            </a:pPr>
            <a:r>
              <a:rPr lang="es-ES" sz="3200"/>
              <a:t>Ground Truth: Friend of Foe?</a:t>
            </a:r>
            <a:endParaRPr sz="3200"/>
          </a:p>
          <a:p>
            <a:pPr indent="-431800" lvl="0" marL="457200" rtl="0" algn="l">
              <a:lnSpc>
                <a:spcPct val="200000"/>
              </a:lnSpc>
              <a:spcBef>
                <a:spcPts val="0"/>
              </a:spcBef>
              <a:spcAft>
                <a:spcPts val="0"/>
              </a:spcAft>
              <a:buSzPts val="3200"/>
              <a:buChar char="●"/>
            </a:pPr>
            <a:r>
              <a:rPr lang="es-ES" sz="3200"/>
              <a:t>How do you choose against whom to compare?</a:t>
            </a:r>
            <a:endParaRPr sz="3200"/>
          </a:p>
          <a:p>
            <a:pPr indent="-431800" lvl="0" marL="457200" rtl="0" algn="l">
              <a:lnSpc>
                <a:spcPct val="200000"/>
              </a:lnSpc>
              <a:spcBef>
                <a:spcPts val="0"/>
              </a:spcBef>
              <a:spcAft>
                <a:spcPts val="0"/>
              </a:spcAft>
              <a:buSzPts val="3200"/>
              <a:buChar char="●"/>
            </a:pPr>
            <a:r>
              <a:rPr lang="es-ES" sz="3200"/>
              <a:t>Benchmarking and assessment frameworks</a:t>
            </a:r>
            <a:endParaRPr sz="3200"/>
          </a:p>
        </p:txBody>
      </p:sp>
      <p:sp>
        <p:nvSpPr>
          <p:cNvPr id="81" name="Google Shape;81;g3be1d090e8e_0_5"/>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82" name="Google Shape;82;g3be1d090e8e_0_5"/>
          <p:cNvPicPr preferRelativeResize="0"/>
          <p:nvPr/>
        </p:nvPicPr>
        <p:blipFill rotWithShape="1">
          <a:blip r:embed="rId3">
            <a:alphaModFix/>
          </a:blip>
          <a:srcRect b="0" l="0" r="0" t="0"/>
          <a:stretch/>
        </p:blipFill>
        <p:spPr>
          <a:xfrm>
            <a:off x="10399975" y="6069825"/>
            <a:ext cx="1657350" cy="533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5"/>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AI for IMPACTS</a:t>
            </a:r>
            <a:endParaRPr sz="2400"/>
          </a:p>
        </p:txBody>
      </p:sp>
      <p:sp>
        <p:nvSpPr>
          <p:cNvPr id="328" name="Google Shape;328;p2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29" name="Google Shape;329;p25"/>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30" name="Google Shape;330;p25"/>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331" name="Google Shape;331;p25"/>
          <p:cNvSpPr txBox="1"/>
          <p:nvPr/>
        </p:nvSpPr>
        <p:spPr>
          <a:xfrm>
            <a:off x="0" y="1915807"/>
            <a:ext cx="4384847" cy="252094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dk1"/>
              </a:buClr>
              <a:buSzPts val="2000"/>
              <a:buFont typeface="Arial"/>
              <a:buNone/>
            </a:pPr>
            <a:r>
              <a:rPr b="0" i="0" lang="es-ES" sz="2000" u="sng" cap="none" strike="noStrike">
                <a:solidFill>
                  <a:schemeClr val="dk1"/>
                </a:solidFill>
                <a:latin typeface="Arial"/>
                <a:ea typeface="Arial"/>
                <a:cs typeface="Arial"/>
                <a:sym typeface="Arial"/>
              </a:rPr>
              <a:t>AI in Healthcare: </a:t>
            </a:r>
            <a:r>
              <a:rPr b="0" i="0" lang="es-ES" sz="2000" u="none" cap="none" strike="noStrike">
                <a:solidFill>
                  <a:schemeClr val="dk1"/>
                </a:solidFill>
                <a:latin typeface="Arial"/>
                <a:ea typeface="Arial"/>
                <a:cs typeface="Arial"/>
                <a:sym typeface="Arial"/>
              </a:rPr>
              <a:t>“the ability of algorithms and software to analyze complex medical data and support health care providers by improving decision-making, predicting outcomes, and enhancing clinical efficiency” WHO</a:t>
            </a:r>
            <a:endParaRPr/>
          </a:p>
          <a:p>
            <a:pPr indent="-228600" lvl="0" marL="457200" marR="0" rtl="0" algn="l">
              <a:lnSpc>
                <a:spcPct val="190000"/>
              </a:lnSpc>
              <a:spcBef>
                <a:spcPts val="1000"/>
              </a:spcBef>
              <a:spcAft>
                <a:spcPts val="0"/>
              </a:spcAft>
              <a:buClr>
                <a:schemeClr val="dk1"/>
              </a:buClr>
              <a:buSzPts val="2000"/>
              <a:buFont typeface="Arial"/>
              <a:buNone/>
            </a:pPr>
            <a:r>
              <a:t/>
            </a:r>
            <a:endParaRPr b="0" i="0" sz="1400" u="none" cap="none" strike="noStrike">
              <a:solidFill>
                <a:schemeClr val="dk1"/>
              </a:solidFill>
              <a:latin typeface="Arial"/>
              <a:ea typeface="Arial"/>
              <a:cs typeface="Arial"/>
              <a:sym typeface="Arial"/>
            </a:endParaRPr>
          </a:p>
        </p:txBody>
      </p:sp>
      <p:pic>
        <p:nvPicPr>
          <p:cNvPr id="332" name="Google Shape;332;p25"/>
          <p:cNvPicPr preferRelativeResize="0"/>
          <p:nvPr/>
        </p:nvPicPr>
        <p:blipFill rotWithShape="1">
          <a:blip r:embed="rId6">
            <a:alphaModFix/>
          </a:blip>
          <a:srcRect b="0" l="0" r="0" t="0"/>
          <a:stretch/>
        </p:blipFill>
        <p:spPr>
          <a:xfrm>
            <a:off x="4633948" y="1991770"/>
            <a:ext cx="7284655" cy="2347947"/>
          </a:xfrm>
          <a:prstGeom prst="rect">
            <a:avLst/>
          </a:prstGeom>
          <a:noFill/>
          <a:ln>
            <a:noFill/>
          </a:ln>
        </p:spPr>
      </p:pic>
      <p:pic>
        <p:nvPicPr>
          <p:cNvPr id="333" name="Google Shape;333;p25"/>
          <p:cNvPicPr preferRelativeResize="0"/>
          <p:nvPr/>
        </p:nvPicPr>
        <p:blipFill rotWithShape="1">
          <a:blip r:embed="rId7">
            <a:alphaModFix/>
          </a:blip>
          <a:srcRect b="0" l="0" r="0" t="0"/>
          <a:stretch/>
        </p:blipFill>
        <p:spPr>
          <a:xfrm>
            <a:off x="11094533" y="4859041"/>
            <a:ext cx="864000" cy="864000"/>
          </a:xfrm>
          <a:prstGeom prst="rect">
            <a:avLst/>
          </a:prstGeom>
          <a:noFill/>
          <a:ln>
            <a:noFill/>
          </a:ln>
        </p:spPr>
      </p:pic>
      <p:sp>
        <p:nvSpPr>
          <p:cNvPr id="334" name="Google Shape;334;p25"/>
          <p:cNvSpPr txBox="1"/>
          <p:nvPr/>
        </p:nvSpPr>
        <p:spPr>
          <a:xfrm>
            <a:off x="89092" y="5415264"/>
            <a:ext cx="470483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none" cap="none" strike="noStrike">
                <a:solidFill>
                  <a:srgbClr val="7F7F7F"/>
                </a:solidFill>
                <a:latin typeface="Arial"/>
                <a:ea typeface="Arial"/>
                <a:cs typeface="Arial"/>
                <a:sym typeface="Arial"/>
              </a:rPr>
              <a:t>https://www.who.int/publications/i/item/9789240029200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6"/>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AI for IMPACTS</a:t>
            </a:r>
            <a:endParaRPr sz="2400"/>
          </a:p>
        </p:txBody>
      </p:sp>
      <p:sp>
        <p:nvSpPr>
          <p:cNvPr id="340" name="Google Shape;340;p2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41" name="Google Shape;341;p26"/>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42" name="Google Shape;342;p26"/>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343" name="Google Shape;343;p26"/>
          <p:cNvPicPr preferRelativeResize="0"/>
          <p:nvPr/>
        </p:nvPicPr>
        <p:blipFill rotWithShape="1">
          <a:blip r:embed="rId6">
            <a:alphaModFix/>
          </a:blip>
          <a:srcRect b="0" l="0" r="0" t="0"/>
          <a:stretch/>
        </p:blipFill>
        <p:spPr>
          <a:xfrm>
            <a:off x="11094533" y="4859041"/>
            <a:ext cx="864000" cy="864000"/>
          </a:xfrm>
          <a:prstGeom prst="rect">
            <a:avLst/>
          </a:prstGeom>
          <a:noFill/>
          <a:ln>
            <a:noFill/>
          </a:ln>
        </p:spPr>
      </p:pic>
      <p:pic>
        <p:nvPicPr>
          <p:cNvPr descr="A diagram of impact on the impact of the impact of the impact of the impact of the impact of the impact of the impact of the impact of the impact of the impact of the impact of the&#10;&#10;AI-generated content may be incorrect." id="344" name="Google Shape;344;p26"/>
          <p:cNvPicPr preferRelativeResize="0"/>
          <p:nvPr/>
        </p:nvPicPr>
        <p:blipFill rotWithShape="1">
          <a:blip r:embed="rId7">
            <a:alphaModFix/>
          </a:blip>
          <a:srcRect b="0" l="0" r="0" t="0"/>
          <a:stretch/>
        </p:blipFill>
        <p:spPr>
          <a:xfrm>
            <a:off x="1522175" y="1202932"/>
            <a:ext cx="9376196" cy="485218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7"/>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QUEST</a:t>
            </a:r>
            <a:endParaRPr sz="2400"/>
          </a:p>
        </p:txBody>
      </p:sp>
      <p:sp>
        <p:nvSpPr>
          <p:cNvPr id="350" name="Google Shape;350;p2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51" name="Google Shape;351;p27"/>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52" name="Google Shape;352;p27"/>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353" name="Google Shape;353;p27"/>
          <p:cNvPicPr preferRelativeResize="0"/>
          <p:nvPr/>
        </p:nvPicPr>
        <p:blipFill rotWithShape="1">
          <a:blip r:embed="rId6">
            <a:alphaModFix/>
          </a:blip>
          <a:srcRect b="0" l="0" r="0" t="0"/>
          <a:stretch/>
        </p:blipFill>
        <p:spPr>
          <a:xfrm>
            <a:off x="1470108" y="1381135"/>
            <a:ext cx="4145441" cy="1573169"/>
          </a:xfrm>
          <a:prstGeom prst="rect">
            <a:avLst/>
          </a:prstGeom>
          <a:noFill/>
          <a:ln>
            <a:noFill/>
          </a:ln>
          <a:effectLst>
            <a:outerShdw blurRad="292100" rotWithShape="0" algn="tl" dir="2700000" dist="139700">
              <a:srgbClr val="333333">
                <a:alpha val="64705"/>
              </a:srgbClr>
            </a:outerShdw>
          </a:effectLst>
        </p:spPr>
      </p:pic>
      <p:pic>
        <p:nvPicPr>
          <p:cNvPr descr="A pie chart with different colored circles&#10;&#10;AI-generated content may be incorrect." id="354" name="Google Shape;354;p27"/>
          <p:cNvPicPr preferRelativeResize="0"/>
          <p:nvPr/>
        </p:nvPicPr>
        <p:blipFill rotWithShape="1">
          <a:blip r:embed="rId7">
            <a:alphaModFix/>
          </a:blip>
          <a:srcRect b="0" l="0" r="0" t="0"/>
          <a:stretch/>
        </p:blipFill>
        <p:spPr>
          <a:xfrm>
            <a:off x="1170583" y="3072049"/>
            <a:ext cx="4744490" cy="2906440"/>
          </a:xfrm>
          <a:prstGeom prst="rect">
            <a:avLst/>
          </a:prstGeom>
          <a:noFill/>
          <a:ln>
            <a:noFill/>
          </a:ln>
          <a:effectLst>
            <a:outerShdw blurRad="292100" rotWithShape="0" algn="tl" dir="2700000" dist="139700">
              <a:srgbClr val="333333">
                <a:alpha val="64705"/>
              </a:srgbClr>
            </a:outerShdw>
          </a:effectLst>
        </p:spPr>
      </p:pic>
      <p:sp>
        <p:nvSpPr>
          <p:cNvPr id="355" name="Google Shape;355;p27"/>
          <p:cNvSpPr/>
          <p:nvPr/>
        </p:nvSpPr>
        <p:spPr>
          <a:xfrm>
            <a:off x="5915073" y="1294795"/>
            <a:ext cx="6187835" cy="226677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1600"/>
              <a:buFont typeface="Arial"/>
              <a:buChar char="•"/>
            </a:pPr>
            <a:r>
              <a:rPr b="1" i="0" lang="es-ES" sz="1600" u="none" cap="none" strike="noStrike">
                <a:solidFill>
                  <a:srgbClr val="000000"/>
                </a:solidFill>
                <a:latin typeface="Arial"/>
                <a:ea typeface="Arial"/>
                <a:cs typeface="Arial"/>
                <a:sym typeface="Arial"/>
              </a:rPr>
              <a:t>Traditional Metrics</a:t>
            </a:r>
            <a:endParaRPr b="0" i="0" sz="1600" u="none" cap="none" strike="noStrike">
              <a:solidFill>
                <a:srgbClr val="000000"/>
              </a:solidFill>
              <a:latin typeface="Arial"/>
              <a:ea typeface="Arial"/>
              <a:cs typeface="Arial"/>
              <a:sym typeface="Arial"/>
            </a:endParaRPr>
          </a:p>
          <a:p>
            <a:pPr indent="-285750" lvl="1" marL="742950" marR="0" rtl="0" algn="l">
              <a:lnSpc>
                <a:spcPct val="160000"/>
              </a:lnSpc>
              <a:spcBef>
                <a:spcPts val="1000"/>
              </a:spcBef>
              <a:spcAft>
                <a:spcPts val="0"/>
              </a:spcAft>
              <a:buClr>
                <a:srgbClr val="000000"/>
              </a:buClr>
              <a:buSzPts val="1600"/>
              <a:buFont typeface="Arial"/>
              <a:buChar char="•"/>
            </a:pPr>
            <a:r>
              <a:rPr b="0" i="0" lang="es-ES" sz="1600" u="none" cap="none" strike="noStrike">
                <a:solidFill>
                  <a:srgbClr val="000000"/>
                </a:solidFill>
                <a:latin typeface="Arial"/>
                <a:ea typeface="Arial"/>
                <a:cs typeface="Arial"/>
                <a:sym typeface="Arial"/>
              </a:rPr>
              <a:t>BLEU (Translation), ROUGE (Summarization), Accuracy, F-Measure, AUROC</a:t>
            </a:r>
            <a:endParaRPr b="0" i="0" sz="1600" u="none" cap="none" strike="noStrike">
              <a:solidFill>
                <a:srgbClr val="000000"/>
              </a:solidFill>
              <a:latin typeface="Arial"/>
              <a:ea typeface="Arial"/>
              <a:cs typeface="Arial"/>
              <a:sym typeface="Arial"/>
            </a:endParaRPr>
          </a:p>
          <a:p>
            <a:pPr indent="-285750" lvl="1" marL="742950" marR="0" rtl="0" algn="l">
              <a:lnSpc>
                <a:spcPct val="160000"/>
              </a:lnSpc>
              <a:spcBef>
                <a:spcPts val="1000"/>
              </a:spcBef>
              <a:spcAft>
                <a:spcPts val="0"/>
              </a:spcAft>
              <a:buClr>
                <a:srgbClr val="000000"/>
              </a:buClr>
              <a:buSzPts val="1600"/>
              <a:buFont typeface="Arial"/>
              <a:buChar char="•"/>
            </a:pPr>
            <a:r>
              <a:rPr b="0" i="0" lang="es-ES" sz="1600" u="none" cap="none" strike="noStrike">
                <a:solidFill>
                  <a:srgbClr val="000000"/>
                </a:solidFill>
                <a:latin typeface="Arial"/>
                <a:ea typeface="Arial"/>
                <a:cs typeface="Arial"/>
                <a:sym typeface="Arial"/>
              </a:rPr>
              <a:t>Useful for statistical evaluation, but limited for generative tasks</a:t>
            </a:r>
            <a:endParaRPr b="0" i="0" sz="1600" u="none" cap="none" strike="noStrike">
              <a:solidFill>
                <a:srgbClr val="000000"/>
              </a:solidFill>
              <a:latin typeface="Arial"/>
              <a:ea typeface="Arial"/>
              <a:cs typeface="Arial"/>
              <a:sym typeface="Arial"/>
            </a:endParaRPr>
          </a:p>
        </p:txBody>
      </p:sp>
      <p:sp>
        <p:nvSpPr>
          <p:cNvPr id="356" name="Google Shape;356;p27"/>
          <p:cNvSpPr txBox="1"/>
          <p:nvPr/>
        </p:nvSpPr>
        <p:spPr>
          <a:xfrm>
            <a:off x="7266577" y="3746050"/>
            <a:ext cx="4287707" cy="1915333"/>
          </a:xfrm>
          <a:prstGeom prst="rect">
            <a:avLst/>
          </a:prstGeom>
          <a:gradFill>
            <a:gsLst>
              <a:gs pos="0">
                <a:srgbClr val="306CD7"/>
              </a:gs>
              <a:gs pos="100000">
                <a:srgbClr val="90B0FF"/>
              </a:gs>
            </a:gsLst>
            <a:lin ang="16200000" scaled="0"/>
          </a:gradFill>
          <a:ln cap="flat" cmpd="sng" w="9525">
            <a:solidFill>
              <a:srgbClr val="3E6EC2"/>
            </a:solidFill>
            <a:prstDash val="solid"/>
            <a:round/>
            <a:headEnd len="sm" w="sm" type="none"/>
            <a:tailEnd len="sm" w="sm" type="none"/>
          </a:ln>
          <a:effectLst>
            <a:outerShdw blurRad="40000" rotWithShape="0" dir="5400000" dist="23000">
              <a:srgbClr val="000000">
                <a:alpha val="34901"/>
              </a:srgbClr>
            </a:outerShdw>
          </a:effectLst>
        </p:spPr>
        <p:txBody>
          <a:bodyPr anchorCtr="0" anchor="t" bIns="45700" lIns="91425" spcFirstLastPara="1" rIns="91425" wrap="square" tIns="45700">
            <a:spAutoFit/>
          </a:bodyPr>
          <a:lstStyle/>
          <a:p>
            <a:pPr indent="-285750" lvl="0" marL="285750" marR="0" rtl="0" algn="l">
              <a:lnSpc>
                <a:spcPct val="160000"/>
              </a:lnSpc>
              <a:spcBef>
                <a:spcPts val="0"/>
              </a:spcBef>
              <a:spcAft>
                <a:spcPts val="0"/>
              </a:spcAft>
              <a:buClr>
                <a:srgbClr val="000000"/>
              </a:buClr>
              <a:buSzPts val="1500"/>
              <a:buFont typeface="Arial"/>
              <a:buChar char="•"/>
            </a:pPr>
            <a:r>
              <a:rPr b="1" i="0" lang="es-ES" sz="1500" u="none" cap="none" strike="noStrike">
                <a:solidFill>
                  <a:srgbClr val="000000"/>
                </a:solidFill>
                <a:latin typeface="Play"/>
                <a:ea typeface="Play"/>
                <a:cs typeface="Play"/>
                <a:sym typeface="Play"/>
              </a:rPr>
              <a:t>Human Evaluation is essential for assessing:</a:t>
            </a:r>
            <a:endParaRPr b="0" i="0" sz="1400" u="none" cap="none" strike="noStrike">
              <a:solidFill>
                <a:schemeClr val="lt1"/>
              </a:solidFill>
              <a:latin typeface="Arial"/>
              <a:ea typeface="Arial"/>
              <a:cs typeface="Arial"/>
              <a:sym typeface="Arial"/>
            </a:endParaRPr>
          </a:p>
          <a:p>
            <a:pPr indent="-285750" lvl="1" marL="742950" marR="0" rtl="0" algn="l">
              <a:lnSpc>
                <a:spcPct val="160000"/>
              </a:lnSpc>
              <a:spcBef>
                <a:spcPts val="1000"/>
              </a:spcBef>
              <a:spcAft>
                <a:spcPts val="0"/>
              </a:spcAft>
              <a:buClr>
                <a:srgbClr val="000000"/>
              </a:buClr>
              <a:buSzPts val="1500"/>
              <a:buFont typeface="Arial"/>
              <a:buChar char="•"/>
            </a:pPr>
            <a:r>
              <a:rPr b="0" i="0" lang="es-ES" sz="1500" u="none" cap="none" strike="noStrike">
                <a:solidFill>
                  <a:srgbClr val="000000"/>
                </a:solidFill>
                <a:latin typeface="Play"/>
                <a:ea typeface="Play"/>
                <a:cs typeface="Play"/>
                <a:sym typeface="Play"/>
              </a:rPr>
              <a:t>Reliability</a:t>
            </a:r>
            <a:endParaRPr b="0" i="0" sz="1400" u="none" cap="none" strike="noStrike">
              <a:solidFill>
                <a:schemeClr val="lt1"/>
              </a:solidFill>
              <a:latin typeface="Arial"/>
              <a:ea typeface="Arial"/>
              <a:cs typeface="Arial"/>
              <a:sym typeface="Arial"/>
            </a:endParaRPr>
          </a:p>
          <a:p>
            <a:pPr indent="-285750" lvl="1" marL="742950" marR="0" rtl="0" algn="l">
              <a:lnSpc>
                <a:spcPct val="160000"/>
              </a:lnSpc>
              <a:spcBef>
                <a:spcPts val="1000"/>
              </a:spcBef>
              <a:spcAft>
                <a:spcPts val="0"/>
              </a:spcAft>
              <a:buClr>
                <a:srgbClr val="000000"/>
              </a:buClr>
              <a:buSzPts val="1500"/>
              <a:buFont typeface="Arial"/>
              <a:buChar char="•"/>
            </a:pPr>
            <a:r>
              <a:rPr b="0" i="0" lang="es-ES" sz="1500" u="none" cap="none" strike="noStrike">
                <a:solidFill>
                  <a:schemeClr val="lt1"/>
                </a:solidFill>
                <a:latin typeface="Play"/>
                <a:ea typeface="Play"/>
                <a:cs typeface="Play"/>
                <a:sym typeface="Play"/>
              </a:rPr>
              <a:t>Accuracy in clinical context</a:t>
            </a:r>
            <a:endParaRPr b="0" i="0" sz="1400" u="none" cap="none" strike="noStrike">
              <a:solidFill>
                <a:schemeClr val="lt1"/>
              </a:solidFill>
              <a:latin typeface="Arial"/>
              <a:ea typeface="Arial"/>
              <a:cs typeface="Arial"/>
              <a:sym typeface="Arial"/>
            </a:endParaRPr>
          </a:p>
          <a:p>
            <a:pPr indent="-285750" lvl="1" marL="742950" marR="0" rtl="0" algn="l">
              <a:lnSpc>
                <a:spcPct val="160000"/>
              </a:lnSpc>
              <a:spcBef>
                <a:spcPts val="1000"/>
              </a:spcBef>
              <a:spcAft>
                <a:spcPts val="0"/>
              </a:spcAft>
              <a:buClr>
                <a:srgbClr val="000000"/>
              </a:buClr>
              <a:buSzPts val="1500"/>
              <a:buFont typeface="Arial"/>
              <a:buChar char="•"/>
            </a:pPr>
            <a:r>
              <a:rPr b="0" i="0" lang="es-ES" sz="1500" u="none" cap="none" strike="noStrike">
                <a:solidFill>
                  <a:schemeClr val="lt1"/>
                </a:solidFill>
                <a:latin typeface="Play"/>
                <a:ea typeface="Play"/>
                <a:cs typeface="Play"/>
                <a:sym typeface="Play"/>
              </a:rPr>
              <a:t>Safety &amp; ethics</a:t>
            </a:r>
            <a:endParaRPr b="0" i="0" sz="1400" u="none" cap="none" strike="noStrike">
              <a:solidFill>
                <a:schemeClr val="lt1"/>
              </a:solidFill>
              <a:latin typeface="Arial"/>
              <a:ea typeface="Arial"/>
              <a:cs typeface="Arial"/>
              <a:sym typeface="Arial"/>
            </a:endParaRPr>
          </a:p>
        </p:txBody>
      </p:sp>
      <p:pic>
        <p:nvPicPr>
          <p:cNvPr id="357" name="Google Shape;357;p27"/>
          <p:cNvPicPr preferRelativeResize="0"/>
          <p:nvPr/>
        </p:nvPicPr>
        <p:blipFill rotWithShape="1">
          <a:blip r:embed="rId8">
            <a:alphaModFix/>
          </a:blip>
          <a:srcRect b="0" l="0" r="0" t="0"/>
          <a:stretch/>
        </p:blipFill>
        <p:spPr>
          <a:xfrm>
            <a:off x="9410431" y="5845865"/>
            <a:ext cx="864000" cy="864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8"/>
          <p:cNvSpPr txBox="1"/>
          <p:nvPr>
            <p:ph type="title"/>
          </p:nvPr>
        </p:nvSpPr>
        <p:spPr>
          <a:xfrm>
            <a:off x="89092" y="580135"/>
            <a:ext cx="3961913"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QUEST</a:t>
            </a:r>
            <a:endParaRPr sz="2400"/>
          </a:p>
        </p:txBody>
      </p:sp>
      <p:sp>
        <p:nvSpPr>
          <p:cNvPr id="363" name="Google Shape;363;p2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64" name="Google Shape;364;p28"/>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65" name="Google Shape;365;p28"/>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366" name="Google Shape;366;p28"/>
          <p:cNvPicPr preferRelativeResize="0"/>
          <p:nvPr/>
        </p:nvPicPr>
        <p:blipFill rotWithShape="1">
          <a:blip r:embed="rId6">
            <a:alphaModFix/>
          </a:blip>
          <a:srcRect b="0" l="0" r="0" t="0"/>
          <a:stretch/>
        </p:blipFill>
        <p:spPr>
          <a:xfrm>
            <a:off x="423344" y="1380095"/>
            <a:ext cx="4145441" cy="1573169"/>
          </a:xfrm>
          <a:prstGeom prst="rect">
            <a:avLst/>
          </a:prstGeom>
          <a:noFill/>
          <a:ln>
            <a:noFill/>
          </a:ln>
        </p:spPr>
      </p:pic>
      <p:pic>
        <p:nvPicPr>
          <p:cNvPr id="367" name="Google Shape;367;p28"/>
          <p:cNvPicPr preferRelativeResize="0"/>
          <p:nvPr/>
        </p:nvPicPr>
        <p:blipFill rotWithShape="1">
          <a:blip r:embed="rId7">
            <a:alphaModFix/>
          </a:blip>
          <a:srcRect b="0" l="0" r="0" t="0"/>
          <a:stretch/>
        </p:blipFill>
        <p:spPr>
          <a:xfrm>
            <a:off x="423344" y="3181835"/>
            <a:ext cx="1070919" cy="1070919"/>
          </a:xfrm>
          <a:prstGeom prst="rect">
            <a:avLst/>
          </a:prstGeom>
          <a:noFill/>
          <a:ln>
            <a:noFill/>
          </a:ln>
        </p:spPr>
      </p:pic>
      <p:sp>
        <p:nvSpPr>
          <p:cNvPr id="368" name="Google Shape;368;p28"/>
          <p:cNvSpPr/>
          <p:nvPr/>
        </p:nvSpPr>
        <p:spPr>
          <a:xfrm>
            <a:off x="4818098" y="254775"/>
            <a:ext cx="7298725" cy="5514202"/>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l">
              <a:lnSpc>
                <a:spcPct val="160000"/>
              </a:lnSpc>
              <a:spcBef>
                <a:spcPts val="0"/>
              </a:spcBef>
              <a:spcAft>
                <a:spcPts val="0"/>
              </a:spcAft>
              <a:buNone/>
            </a:pPr>
            <a:r>
              <a:rPr b="0" i="0" lang="es-ES" sz="1400" u="none" cap="none" strike="noStrike">
                <a:solidFill>
                  <a:schemeClr val="dk1"/>
                </a:solidFill>
                <a:latin typeface="Arial"/>
                <a:ea typeface="Arial"/>
                <a:cs typeface="Arial"/>
                <a:sym typeface="Arial"/>
              </a:rPr>
              <a:t>Q</a:t>
            </a:r>
            <a:r>
              <a:rPr b="0" i="0" lang="es-ES" sz="1400" u="none" cap="none" strike="noStrike">
                <a:solidFill>
                  <a:schemeClr val="lt1"/>
                </a:solidFill>
                <a:latin typeface="Arial"/>
                <a:ea typeface="Arial"/>
                <a:cs typeface="Arial"/>
                <a:sym typeface="Arial"/>
              </a:rPr>
              <a:t>uality of Information: </a:t>
            </a:r>
            <a:endParaRPr b="0" i="0" sz="1400" u="none" cap="none" strike="noStrike">
              <a:solidFill>
                <a:schemeClr val="lt1"/>
              </a:solidFill>
              <a:latin typeface="Arial"/>
              <a:ea typeface="Arial"/>
              <a:cs typeface="Arial"/>
              <a:sym typeface="Arial"/>
            </a:endParaRPr>
          </a:p>
          <a:p>
            <a:pPr indent="0" lvl="1" marL="457200" marR="0" rtl="0" algn="l">
              <a:lnSpc>
                <a:spcPct val="160000"/>
              </a:lnSpc>
              <a:spcBef>
                <a:spcPts val="1000"/>
              </a:spcBef>
              <a:spcAft>
                <a:spcPts val="0"/>
              </a:spcAft>
              <a:buNone/>
            </a:pPr>
            <a:r>
              <a:rPr b="0" i="0" lang="es-ES" sz="1400" u="none" cap="none" strike="noStrike">
                <a:solidFill>
                  <a:schemeClr val="lt1"/>
                </a:solidFill>
                <a:latin typeface="Arial"/>
                <a:ea typeface="Arial"/>
                <a:cs typeface="Arial"/>
                <a:sym typeface="Arial"/>
              </a:rPr>
              <a:t>Accuracy, relevance, timeliness, completeness, consistency, agreement, and usefulness.</a:t>
            </a:r>
            <a:endParaRPr b="0" i="0" sz="1400" u="none" cap="none" strike="noStrike">
              <a:solidFill>
                <a:schemeClr val="lt1"/>
              </a:solidFill>
              <a:latin typeface="Arial"/>
              <a:ea typeface="Arial"/>
              <a:cs typeface="Arial"/>
              <a:sym typeface="Arial"/>
            </a:endParaRPr>
          </a:p>
          <a:p>
            <a:pPr indent="0" lvl="0" marL="0" marR="0" rtl="0" algn="l">
              <a:lnSpc>
                <a:spcPct val="160000"/>
              </a:lnSpc>
              <a:spcBef>
                <a:spcPts val="1000"/>
              </a:spcBef>
              <a:spcAft>
                <a:spcPts val="0"/>
              </a:spcAft>
              <a:buNone/>
            </a:pPr>
            <a:r>
              <a:rPr b="0" i="0" lang="es-ES" sz="1400" u="none" cap="none" strike="noStrike">
                <a:solidFill>
                  <a:schemeClr val="dk1"/>
                </a:solidFill>
                <a:latin typeface="Arial"/>
                <a:ea typeface="Arial"/>
                <a:cs typeface="Arial"/>
                <a:sym typeface="Arial"/>
              </a:rPr>
              <a:t>U</a:t>
            </a:r>
            <a:r>
              <a:rPr b="0" i="0" lang="es-ES" sz="1400" u="none" cap="none" strike="noStrike">
                <a:solidFill>
                  <a:schemeClr val="lt1"/>
                </a:solidFill>
                <a:latin typeface="Arial"/>
                <a:ea typeface="Arial"/>
                <a:cs typeface="Arial"/>
                <a:sym typeface="Arial"/>
              </a:rPr>
              <a:t>nderstanding &amp; Reasoning: </a:t>
            </a:r>
            <a:endParaRPr b="0" i="0" sz="1400" u="none" cap="none" strike="noStrike">
              <a:solidFill>
                <a:schemeClr val="lt1"/>
              </a:solidFill>
              <a:latin typeface="Arial"/>
              <a:ea typeface="Arial"/>
              <a:cs typeface="Arial"/>
              <a:sym typeface="Arial"/>
            </a:endParaRPr>
          </a:p>
          <a:p>
            <a:pPr indent="0" lvl="1" marL="457200" marR="0" rtl="0" algn="l">
              <a:lnSpc>
                <a:spcPct val="160000"/>
              </a:lnSpc>
              <a:spcBef>
                <a:spcPts val="1000"/>
              </a:spcBef>
              <a:spcAft>
                <a:spcPts val="0"/>
              </a:spcAft>
              <a:buNone/>
            </a:pPr>
            <a:r>
              <a:rPr b="0" i="0" lang="es-ES" sz="1400" u="none" cap="none" strike="noStrike">
                <a:solidFill>
                  <a:schemeClr val="lt1"/>
                </a:solidFill>
                <a:latin typeface="Arial"/>
                <a:ea typeface="Arial"/>
                <a:cs typeface="Arial"/>
                <a:sym typeface="Arial"/>
              </a:rPr>
              <a:t>Ability to grasp the prompt and provide logical, coherent responses.</a:t>
            </a:r>
            <a:endParaRPr b="0" i="0" sz="1400" u="none" cap="none" strike="noStrike">
              <a:solidFill>
                <a:schemeClr val="lt1"/>
              </a:solidFill>
              <a:latin typeface="Arial"/>
              <a:ea typeface="Arial"/>
              <a:cs typeface="Arial"/>
              <a:sym typeface="Arial"/>
            </a:endParaRPr>
          </a:p>
          <a:p>
            <a:pPr indent="0" lvl="0" marL="0" marR="0" rtl="0" algn="l">
              <a:lnSpc>
                <a:spcPct val="160000"/>
              </a:lnSpc>
              <a:spcBef>
                <a:spcPts val="1000"/>
              </a:spcBef>
              <a:spcAft>
                <a:spcPts val="0"/>
              </a:spcAft>
              <a:buNone/>
            </a:pPr>
            <a:r>
              <a:rPr b="0" i="0" lang="es-ES" sz="1400" u="none" cap="none" strike="noStrike">
                <a:solidFill>
                  <a:schemeClr val="dk1"/>
                </a:solidFill>
                <a:latin typeface="Arial"/>
                <a:ea typeface="Arial"/>
                <a:cs typeface="Arial"/>
                <a:sym typeface="Arial"/>
              </a:rPr>
              <a:t>E</a:t>
            </a:r>
            <a:r>
              <a:rPr b="0" i="0" lang="es-ES" sz="1400" u="none" cap="none" strike="noStrike">
                <a:solidFill>
                  <a:schemeClr val="lt1"/>
                </a:solidFill>
                <a:latin typeface="Arial"/>
                <a:ea typeface="Arial"/>
                <a:cs typeface="Arial"/>
                <a:sym typeface="Arial"/>
              </a:rPr>
              <a:t>xpression Style &amp; Persona:</a:t>
            </a:r>
            <a:endParaRPr b="0" i="0" sz="1400" u="none" cap="none" strike="noStrike">
              <a:solidFill>
                <a:schemeClr val="lt1"/>
              </a:solidFill>
              <a:latin typeface="Arial"/>
              <a:ea typeface="Arial"/>
              <a:cs typeface="Arial"/>
              <a:sym typeface="Arial"/>
            </a:endParaRPr>
          </a:p>
          <a:p>
            <a:pPr indent="0" lvl="1" marL="457200" marR="0" rtl="0" algn="l">
              <a:lnSpc>
                <a:spcPct val="160000"/>
              </a:lnSpc>
              <a:spcBef>
                <a:spcPts val="1000"/>
              </a:spcBef>
              <a:spcAft>
                <a:spcPts val="0"/>
              </a:spcAft>
              <a:buNone/>
            </a:pPr>
            <a:r>
              <a:rPr b="0" i="0" lang="es-ES" sz="1400" u="none" cap="none" strike="noStrike">
                <a:solidFill>
                  <a:schemeClr val="lt1"/>
                </a:solidFill>
                <a:latin typeface="Arial"/>
                <a:ea typeface="Arial"/>
                <a:cs typeface="Arial"/>
                <a:sym typeface="Arial"/>
              </a:rPr>
              <a:t> Clarity, tone, and empathy in communication.</a:t>
            </a:r>
            <a:endParaRPr b="0" i="0" sz="1400" u="none" cap="none" strike="noStrike">
              <a:solidFill>
                <a:schemeClr val="lt1"/>
              </a:solidFill>
              <a:latin typeface="Arial"/>
              <a:ea typeface="Arial"/>
              <a:cs typeface="Arial"/>
              <a:sym typeface="Arial"/>
            </a:endParaRPr>
          </a:p>
          <a:p>
            <a:pPr indent="0" lvl="0" marL="0" marR="0" rtl="0" algn="l">
              <a:lnSpc>
                <a:spcPct val="160000"/>
              </a:lnSpc>
              <a:spcBef>
                <a:spcPts val="1000"/>
              </a:spcBef>
              <a:spcAft>
                <a:spcPts val="0"/>
              </a:spcAft>
              <a:buNone/>
            </a:pPr>
            <a:r>
              <a:rPr b="0" i="0" lang="es-ES" sz="1400" u="none" cap="none" strike="noStrike">
                <a:solidFill>
                  <a:schemeClr val="dk1"/>
                </a:solidFill>
                <a:latin typeface="Arial"/>
                <a:ea typeface="Arial"/>
                <a:cs typeface="Arial"/>
                <a:sym typeface="Arial"/>
              </a:rPr>
              <a:t>S</a:t>
            </a:r>
            <a:r>
              <a:rPr b="0" i="0" lang="es-ES" sz="1400" u="none" cap="none" strike="noStrike">
                <a:solidFill>
                  <a:schemeClr val="lt1"/>
                </a:solidFill>
                <a:latin typeface="Arial"/>
                <a:ea typeface="Arial"/>
                <a:cs typeface="Arial"/>
                <a:sym typeface="Arial"/>
              </a:rPr>
              <a:t>afety &amp; Harm:</a:t>
            </a:r>
            <a:endParaRPr b="0" i="0" sz="1400" u="none" cap="none" strike="noStrike">
              <a:solidFill>
                <a:schemeClr val="lt1"/>
              </a:solidFill>
              <a:latin typeface="Arial"/>
              <a:ea typeface="Arial"/>
              <a:cs typeface="Arial"/>
              <a:sym typeface="Arial"/>
            </a:endParaRPr>
          </a:p>
          <a:p>
            <a:pPr indent="0" lvl="1" marL="457200" marR="0" rtl="0" algn="l">
              <a:lnSpc>
                <a:spcPct val="160000"/>
              </a:lnSpc>
              <a:spcBef>
                <a:spcPts val="1000"/>
              </a:spcBef>
              <a:spcAft>
                <a:spcPts val="0"/>
              </a:spcAft>
              <a:buNone/>
            </a:pPr>
            <a:r>
              <a:rPr b="0" i="0" lang="es-ES" sz="1400" u="none" cap="none" strike="noStrike">
                <a:solidFill>
                  <a:schemeClr val="lt1"/>
                </a:solidFill>
                <a:latin typeface="Arial"/>
                <a:ea typeface="Arial"/>
                <a:cs typeface="Arial"/>
                <a:sym typeface="Arial"/>
              </a:rPr>
              <a:t> Assessment of bias, potential harm, self-awareness, and avoidance of false or plagiarized content.</a:t>
            </a:r>
            <a:endParaRPr b="0" i="0" sz="1400" u="none" cap="none" strike="noStrike">
              <a:solidFill>
                <a:schemeClr val="lt1"/>
              </a:solidFill>
              <a:latin typeface="Arial"/>
              <a:ea typeface="Arial"/>
              <a:cs typeface="Arial"/>
              <a:sym typeface="Arial"/>
            </a:endParaRPr>
          </a:p>
          <a:p>
            <a:pPr indent="0" lvl="0" marL="0" marR="0" rtl="0" algn="l">
              <a:lnSpc>
                <a:spcPct val="160000"/>
              </a:lnSpc>
              <a:spcBef>
                <a:spcPts val="1000"/>
              </a:spcBef>
              <a:spcAft>
                <a:spcPts val="0"/>
              </a:spcAft>
              <a:buNone/>
            </a:pPr>
            <a:r>
              <a:rPr b="0" i="0" lang="es-ES" sz="1400" u="none" cap="none" strike="noStrike">
                <a:solidFill>
                  <a:schemeClr val="dk1"/>
                </a:solidFill>
                <a:latin typeface="Arial"/>
                <a:ea typeface="Arial"/>
                <a:cs typeface="Arial"/>
                <a:sym typeface="Arial"/>
              </a:rPr>
              <a:t>T</a:t>
            </a:r>
            <a:r>
              <a:rPr b="0" i="0" lang="es-ES" sz="1400" u="none" cap="none" strike="noStrike">
                <a:solidFill>
                  <a:schemeClr val="lt1"/>
                </a:solidFill>
                <a:latin typeface="Arial"/>
                <a:ea typeface="Arial"/>
                <a:cs typeface="Arial"/>
                <a:sym typeface="Arial"/>
              </a:rPr>
              <a:t>rust &amp; Confidence: </a:t>
            </a:r>
            <a:endParaRPr b="0" i="0" sz="1400" u="none" cap="none" strike="noStrike">
              <a:solidFill>
                <a:schemeClr val="lt1"/>
              </a:solidFill>
              <a:latin typeface="Arial"/>
              <a:ea typeface="Arial"/>
              <a:cs typeface="Arial"/>
              <a:sym typeface="Arial"/>
            </a:endParaRPr>
          </a:p>
          <a:p>
            <a:pPr indent="0" lvl="1" marL="457200" marR="0" rtl="0" algn="l">
              <a:lnSpc>
                <a:spcPct val="160000"/>
              </a:lnSpc>
              <a:spcBef>
                <a:spcPts val="1000"/>
              </a:spcBef>
              <a:spcAft>
                <a:spcPts val="0"/>
              </a:spcAft>
              <a:buNone/>
            </a:pPr>
            <a:r>
              <a:rPr b="0" i="0" lang="es-ES" sz="1400" u="none" cap="none" strike="noStrike">
                <a:solidFill>
                  <a:schemeClr val="lt1"/>
                </a:solidFill>
                <a:latin typeface="Arial"/>
                <a:ea typeface="Arial"/>
                <a:cs typeface="Arial"/>
                <a:sym typeface="Arial"/>
              </a:rPr>
              <a:t>User perception of trustworthiness and overall satisfaction.</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9"/>
          <p:cNvSpPr txBox="1"/>
          <p:nvPr>
            <p:ph type="title"/>
          </p:nvPr>
        </p:nvSpPr>
        <p:spPr>
          <a:xfrm>
            <a:off x="89092" y="580135"/>
            <a:ext cx="3961913"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lang="es-ES" sz="2400"/>
              <a:t>QUEST</a:t>
            </a:r>
            <a:endParaRPr sz="2400"/>
          </a:p>
        </p:txBody>
      </p:sp>
      <p:sp>
        <p:nvSpPr>
          <p:cNvPr id="374" name="Google Shape;374;p2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75" name="Google Shape;375;p29"/>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76" name="Google Shape;376;p29"/>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377" name="Google Shape;377;p29"/>
          <p:cNvPicPr preferRelativeResize="0"/>
          <p:nvPr/>
        </p:nvPicPr>
        <p:blipFill rotWithShape="1">
          <a:blip r:embed="rId6">
            <a:alphaModFix/>
          </a:blip>
          <a:srcRect b="0" l="0" r="0" t="0"/>
          <a:stretch/>
        </p:blipFill>
        <p:spPr>
          <a:xfrm>
            <a:off x="423344" y="1380095"/>
            <a:ext cx="4145441" cy="1573169"/>
          </a:xfrm>
          <a:prstGeom prst="rect">
            <a:avLst/>
          </a:prstGeom>
          <a:noFill/>
          <a:ln>
            <a:noFill/>
          </a:ln>
        </p:spPr>
      </p:pic>
      <p:pic>
        <p:nvPicPr>
          <p:cNvPr id="378" name="Google Shape;378;p29"/>
          <p:cNvPicPr preferRelativeResize="0"/>
          <p:nvPr/>
        </p:nvPicPr>
        <p:blipFill rotWithShape="1">
          <a:blip r:embed="rId7">
            <a:alphaModFix/>
          </a:blip>
          <a:srcRect b="0" l="0" r="0" t="0"/>
          <a:stretch/>
        </p:blipFill>
        <p:spPr>
          <a:xfrm>
            <a:off x="423344" y="3181835"/>
            <a:ext cx="1070919" cy="1070919"/>
          </a:xfrm>
          <a:prstGeom prst="rect">
            <a:avLst/>
          </a:prstGeom>
          <a:noFill/>
          <a:ln>
            <a:noFill/>
          </a:ln>
        </p:spPr>
      </p:pic>
      <p:pic>
        <p:nvPicPr>
          <p:cNvPr descr="A diagram of a work flow&#10;&#10;AI-generated content may be incorrect." id="379" name="Google Shape;379;p29"/>
          <p:cNvPicPr preferRelativeResize="0"/>
          <p:nvPr/>
        </p:nvPicPr>
        <p:blipFill rotWithShape="1">
          <a:blip r:embed="rId8">
            <a:alphaModFix/>
          </a:blip>
          <a:srcRect b="0" l="0" r="0" t="0"/>
          <a:stretch/>
        </p:blipFill>
        <p:spPr>
          <a:xfrm>
            <a:off x="5607942" y="387220"/>
            <a:ext cx="3708842" cy="583183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85" name="Google Shape;385;p30"/>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86" name="Google Shape;386;p30"/>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387" name="Google Shape;387;p30"/>
          <p:cNvPicPr preferRelativeResize="0"/>
          <p:nvPr/>
        </p:nvPicPr>
        <p:blipFill rotWithShape="1">
          <a:blip r:embed="rId6">
            <a:alphaModFix/>
          </a:blip>
          <a:srcRect b="0" l="0" r="0" t="0"/>
          <a:stretch/>
        </p:blipFill>
        <p:spPr>
          <a:xfrm>
            <a:off x="241206" y="1294311"/>
            <a:ext cx="5625092" cy="2134689"/>
          </a:xfrm>
          <a:prstGeom prst="rect">
            <a:avLst/>
          </a:prstGeom>
          <a:noFill/>
          <a:ln>
            <a:noFill/>
          </a:ln>
          <a:effectLst>
            <a:outerShdw blurRad="292100" rotWithShape="0" algn="tl" dir="2700000" dist="139700">
              <a:srgbClr val="333333">
                <a:alpha val="64705"/>
              </a:srgbClr>
            </a:outerShdw>
          </a:effectLst>
        </p:spPr>
      </p:pic>
      <p:pic>
        <p:nvPicPr>
          <p:cNvPr id="388" name="Google Shape;388;p30"/>
          <p:cNvPicPr preferRelativeResize="0"/>
          <p:nvPr/>
        </p:nvPicPr>
        <p:blipFill rotWithShape="1">
          <a:blip r:embed="rId7">
            <a:alphaModFix/>
          </a:blip>
          <a:srcRect b="0" l="0" r="0" t="0"/>
          <a:stretch/>
        </p:blipFill>
        <p:spPr>
          <a:xfrm>
            <a:off x="11228650" y="1347666"/>
            <a:ext cx="864000" cy="864000"/>
          </a:xfrm>
          <a:prstGeom prst="rect">
            <a:avLst/>
          </a:prstGeom>
          <a:noFill/>
          <a:ln>
            <a:noFill/>
          </a:ln>
        </p:spPr>
      </p:pic>
      <p:pic>
        <p:nvPicPr>
          <p:cNvPr descr="A close-up of a chart&#10;&#10;AI-generated content may be incorrect." id="389" name="Google Shape;389;p30"/>
          <p:cNvPicPr preferRelativeResize="0"/>
          <p:nvPr/>
        </p:nvPicPr>
        <p:blipFill rotWithShape="1">
          <a:blip r:embed="rId8">
            <a:alphaModFix/>
          </a:blip>
          <a:srcRect b="0" l="0" r="0" t="0"/>
          <a:stretch/>
        </p:blipFill>
        <p:spPr>
          <a:xfrm>
            <a:off x="74348" y="3497719"/>
            <a:ext cx="12043303" cy="336028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
        <p:nvSpPr>
          <p:cNvPr id="390" name="Google Shape;390;p30"/>
          <p:cNvSpPr txBox="1"/>
          <p:nvPr/>
        </p:nvSpPr>
        <p:spPr>
          <a:xfrm>
            <a:off x="135771" y="588611"/>
            <a:ext cx="10955460" cy="53886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Arial"/>
                <a:ea typeface="Arial"/>
                <a:cs typeface="Arial"/>
                <a:sym typeface="Arial"/>
              </a:rPr>
              <a:t>Without “fancy” acronyms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3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96" name="Google Shape;396;p31"/>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397" name="Google Shape;397;p31"/>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398" name="Google Shape;398;p31"/>
          <p:cNvSpPr txBox="1"/>
          <p:nvPr/>
        </p:nvSpPr>
        <p:spPr>
          <a:xfrm>
            <a:off x="135771" y="588611"/>
            <a:ext cx="10955460" cy="53886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Arial"/>
                <a:ea typeface="Arial"/>
                <a:cs typeface="Arial"/>
                <a:sym typeface="Arial"/>
              </a:rPr>
              <a:t>Without “fancy” acronyms</a:t>
            </a:r>
            <a:endParaRPr/>
          </a:p>
        </p:txBody>
      </p:sp>
      <p:pic>
        <p:nvPicPr>
          <p:cNvPr descr="A screenshot of a computer&#10;&#10;AI-generated content may be incorrect." id="399" name="Google Shape;399;p31"/>
          <p:cNvPicPr preferRelativeResize="0"/>
          <p:nvPr/>
        </p:nvPicPr>
        <p:blipFill rotWithShape="1">
          <a:blip r:embed="rId6">
            <a:alphaModFix/>
          </a:blip>
          <a:srcRect b="0" l="0" r="0" t="0"/>
          <a:stretch/>
        </p:blipFill>
        <p:spPr>
          <a:xfrm>
            <a:off x="601742" y="1291564"/>
            <a:ext cx="11233509" cy="3634040"/>
          </a:xfrm>
          <a:prstGeom prst="rect">
            <a:avLst/>
          </a:prstGeom>
          <a:noFill/>
          <a:ln>
            <a:noFill/>
          </a:ln>
        </p:spPr>
      </p:pic>
      <p:sp>
        <p:nvSpPr>
          <p:cNvPr id="400" name="Google Shape;400;p31"/>
          <p:cNvSpPr txBox="1"/>
          <p:nvPr/>
        </p:nvSpPr>
        <p:spPr>
          <a:xfrm>
            <a:off x="1537217" y="4925603"/>
            <a:ext cx="9148503" cy="153899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chemeClr val="dk1"/>
              </a:buClr>
              <a:buSzPts val="2000"/>
              <a:buFont typeface="Arial"/>
              <a:buNone/>
            </a:pPr>
            <a:r>
              <a:rPr b="0" i="0" lang="es-ES" sz="1600" u="none" cap="none" strike="noStrike">
                <a:solidFill>
                  <a:schemeClr val="dk1"/>
                </a:solidFill>
                <a:latin typeface="Arial"/>
                <a:ea typeface="Arial"/>
                <a:cs typeface="Arial"/>
                <a:sym typeface="Arial"/>
              </a:rPr>
              <a:t>Evaluation metrics for healthcare chatbots are designed to target specific aspects: </a:t>
            </a:r>
            <a:r>
              <a:rPr b="1" i="0" lang="es-ES" sz="1600" u="none" cap="none" strike="noStrike">
                <a:solidFill>
                  <a:schemeClr val="dk1"/>
                </a:solidFill>
                <a:latin typeface="Arial"/>
                <a:ea typeface="Arial"/>
                <a:cs typeface="Arial"/>
                <a:sym typeface="Arial"/>
              </a:rPr>
              <a:t>accuracy</a:t>
            </a:r>
            <a:r>
              <a:rPr b="0" i="0" lang="es-ES" sz="1600" u="none" cap="none" strike="noStrike">
                <a:solidFill>
                  <a:schemeClr val="dk1"/>
                </a:solidFill>
                <a:latin typeface="Arial"/>
                <a:ea typeface="Arial"/>
                <a:cs typeface="Arial"/>
                <a:sym typeface="Arial"/>
              </a:rPr>
              <a:t> is assessed based on domain and task types, </a:t>
            </a:r>
            <a:r>
              <a:rPr b="1" i="0" lang="es-ES" sz="1600" u="none" cap="none" strike="noStrike">
                <a:solidFill>
                  <a:schemeClr val="dk1"/>
                </a:solidFill>
                <a:latin typeface="Arial"/>
                <a:ea typeface="Arial"/>
                <a:cs typeface="Arial"/>
                <a:sym typeface="Arial"/>
              </a:rPr>
              <a:t>trustworthiness</a:t>
            </a:r>
            <a:r>
              <a:rPr b="0" i="0" lang="es-ES" sz="1600" u="none" cap="none" strike="noStrike">
                <a:solidFill>
                  <a:schemeClr val="dk1"/>
                </a:solidFill>
                <a:latin typeface="Arial"/>
                <a:ea typeface="Arial"/>
                <a:cs typeface="Arial"/>
                <a:sym typeface="Arial"/>
              </a:rPr>
              <a:t> depends on the user type, </a:t>
            </a:r>
            <a:r>
              <a:rPr b="1" i="0" lang="es-ES" sz="1600" u="none" cap="none" strike="noStrike">
                <a:solidFill>
                  <a:schemeClr val="dk1"/>
                </a:solidFill>
                <a:latin typeface="Arial"/>
                <a:ea typeface="Arial"/>
                <a:cs typeface="Arial"/>
                <a:sym typeface="Arial"/>
              </a:rPr>
              <a:t>empathy</a:t>
            </a:r>
            <a:r>
              <a:rPr b="0" i="0" lang="es-ES" sz="1600" u="none" cap="none" strike="noStrike">
                <a:solidFill>
                  <a:schemeClr val="dk1"/>
                </a:solidFill>
                <a:latin typeface="Arial"/>
                <a:ea typeface="Arial"/>
                <a:cs typeface="Arial"/>
                <a:sym typeface="Arial"/>
              </a:rPr>
              <a:t> considers patient needs, and </a:t>
            </a:r>
            <a:r>
              <a:rPr b="1" i="0" lang="es-ES" sz="1600" u="none" cap="none" strike="noStrike">
                <a:solidFill>
                  <a:schemeClr val="dk1"/>
                </a:solidFill>
                <a:latin typeface="Arial"/>
                <a:ea typeface="Arial"/>
                <a:cs typeface="Arial"/>
                <a:sym typeface="Arial"/>
              </a:rPr>
              <a:t>performance</a:t>
            </a:r>
            <a:r>
              <a:rPr b="0" i="0" lang="es-ES" sz="1600" u="none" cap="none" strike="noStrike">
                <a:solidFill>
                  <a:schemeClr val="dk1"/>
                </a:solidFill>
                <a:latin typeface="Arial"/>
                <a:ea typeface="Arial"/>
                <a:cs typeface="Arial"/>
                <a:sym typeface="Arial"/>
              </a:rPr>
              <a:t> is influenced by three confounding variables. These metrics collectively help identify key issues in chatbot functionality, with the </a:t>
            </a:r>
            <a:r>
              <a:rPr b="1" i="0" lang="es-ES" sz="1600" u="none" cap="none" strike="noStrike">
                <a:solidFill>
                  <a:schemeClr val="dk1"/>
                </a:solidFill>
                <a:latin typeface="Arial"/>
                <a:ea typeface="Arial"/>
                <a:cs typeface="Arial"/>
                <a:sym typeface="Arial"/>
              </a:rPr>
              <a:t>size of each circle representing the number of metrics contributing to a particular problem</a:t>
            </a:r>
            <a:r>
              <a:rPr b="0" i="0" lang="es-ES" sz="1600" u="none" cap="none" strike="noStrike">
                <a:solidFill>
                  <a:schemeClr val="dk1"/>
                </a:solidFill>
                <a:latin typeface="Arial"/>
                <a:ea typeface="Arial"/>
                <a:cs typeface="Arial"/>
                <a:sym typeface="Arial"/>
              </a:rPr>
              <a:t>.</a:t>
            </a:r>
            <a:endParaRPr/>
          </a:p>
        </p:txBody>
      </p:sp>
      <p:pic>
        <p:nvPicPr>
          <p:cNvPr id="401" name="Google Shape;401;p31"/>
          <p:cNvPicPr preferRelativeResize="0"/>
          <p:nvPr/>
        </p:nvPicPr>
        <p:blipFill rotWithShape="1">
          <a:blip r:embed="rId7">
            <a:alphaModFix/>
          </a:blip>
          <a:srcRect b="0" l="0" r="0" t="0"/>
          <a:stretch/>
        </p:blipFill>
        <p:spPr>
          <a:xfrm>
            <a:off x="10939522" y="4061603"/>
            <a:ext cx="864000" cy="864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g3be1d090e8e_0_394"/>
          <p:cNvSpPr txBox="1"/>
          <p:nvPr>
            <p:ph type="title"/>
          </p:nvPr>
        </p:nvSpPr>
        <p:spPr>
          <a:xfrm>
            <a:off x="501805" y="511019"/>
            <a:ext cx="8620930" cy="156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24484"/>
              </a:buClr>
              <a:buSzPts val="3200"/>
              <a:buFont typeface="Arial"/>
              <a:buNone/>
            </a:pPr>
            <a:r>
              <a:rPr lang="es-ES"/>
              <a:t>… and many more that we aren’t aware yet</a:t>
            </a:r>
            <a:endParaRPr/>
          </a:p>
        </p:txBody>
      </p:sp>
      <p:sp>
        <p:nvSpPr>
          <p:cNvPr id="407" name="Google Shape;407;g3be1d090e8e_0_39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id="408" name="Google Shape;408;g3be1d090e8e_0_394"/>
          <p:cNvPicPr preferRelativeResize="0"/>
          <p:nvPr/>
        </p:nvPicPr>
        <p:blipFill rotWithShape="1">
          <a:blip r:embed="rId5">
            <a:alphaModFix/>
          </a:blip>
          <a:srcRect b="0" l="0" r="0" t="0"/>
          <a:stretch/>
        </p:blipFill>
        <p:spPr>
          <a:xfrm>
            <a:off x="10479500" y="6247700"/>
            <a:ext cx="1657350" cy="533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414" name="Google Shape;414;p32"/>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415" name="Google Shape;415;p32"/>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416" name="Google Shape;416;p32"/>
          <p:cNvSpPr txBox="1"/>
          <p:nvPr/>
        </p:nvSpPr>
        <p:spPr>
          <a:xfrm>
            <a:off x="135771" y="588611"/>
            <a:ext cx="10955460" cy="53886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Arial"/>
                <a:ea typeface="Arial"/>
                <a:cs typeface="Arial"/>
                <a:sym typeface="Arial"/>
              </a:rPr>
              <a:t>Summary Table (from Perplexity) Last Summer</a:t>
            </a:r>
            <a:endParaRPr/>
          </a:p>
        </p:txBody>
      </p:sp>
      <p:graphicFrame>
        <p:nvGraphicFramePr>
          <p:cNvPr id="417" name="Google Shape;417;p32"/>
          <p:cNvGraphicFramePr/>
          <p:nvPr/>
        </p:nvGraphicFramePr>
        <p:xfrm>
          <a:off x="1939253" y="1666163"/>
          <a:ext cx="3000000" cy="3000000"/>
        </p:xfrm>
        <a:graphic>
          <a:graphicData uri="http://schemas.openxmlformats.org/drawingml/2006/table">
            <a:tbl>
              <a:tblPr bandRow="1" firstRow="1">
                <a:noFill/>
                <a:tableStyleId>{0CFD1437-22B2-478A-AA86-2E943A0092D6}</a:tableStyleId>
              </a:tblPr>
              <a:tblGrid>
                <a:gridCol w="1799050"/>
                <a:gridCol w="4108975"/>
                <a:gridCol w="3444500"/>
              </a:tblGrid>
              <a:tr h="483575">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Framework</a:t>
                      </a:r>
                      <a:endParaRPr sz="1400" u="none" cap="none" strike="noStrike"/>
                    </a:p>
                  </a:txBody>
                  <a:tcPr marT="6325" marB="6325" marR="12650" marL="12650" anchor="ctr">
                    <a:solidFill>
                      <a:srgbClr val="1C3076"/>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Focus Area</a:t>
                      </a:r>
                      <a:endParaRPr sz="1400" u="none" cap="none" strike="noStrike"/>
                    </a:p>
                  </a:txBody>
                  <a:tcPr marT="6325" marB="6325" marR="12650" marL="12650" anchor="ctr">
                    <a:solidFill>
                      <a:srgbClr val="1C3076"/>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Unique Strengths</a:t>
                      </a:r>
                      <a:endParaRPr sz="1400" u="none" cap="none" strike="noStrike"/>
                    </a:p>
                  </a:txBody>
                  <a:tcPr marT="6325" marB="6325" marR="12650" marL="12650" anchor="ctr">
                    <a:solidFill>
                      <a:srgbClr val="1C3076"/>
                    </a:solidFill>
                  </a:tcPr>
                </a:tc>
              </a:tr>
              <a:tr h="480150">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TEHAI</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Translational/Clinical</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Real-world adoption, ethics, utility</a:t>
                      </a:r>
                      <a:endParaRPr sz="1400" u="none" cap="none" strike="noStrike"/>
                    </a:p>
                  </a:txBody>
                  <a:tcPr marT="6325" marB="6325" marR="12650" marL="12650" anchor="ctr"/>
                </a:tc>
              </a:tr>
              <a:tr h="480150">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AI for IMPACTS</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Impact &amp; Integration</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Multidisciplinary, long-term, societal focus</a:t>
                      </a:r>
                      <a:endParaRPr sz="1400" u="none" cap="none" strike="noStrike"/>
                    </a:p>
                  </a:txBody>
                  <a:tcPr marT="6325" marB="6325" marR="12650" marL="12650" anchor="ctr"/>
                </a:tc>
              </a:tr>
              <a:tr h="484350">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FG-AI4H</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Clinical/Global</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Standardized, equity-focused, regulatory ready</a:t>
                      </a:r>
                      <a:endParaRPr sz="1400" u="none" cap="none" strike="noStrike"/>
                    </a:p>
                  </a:txBody>
                  <a:tcPr marT="6325" marB="6325" marR="12650" marL="12650" anchor="ctr"/>
                </a:tc>
              </a:tr>
              <a:tr h="480150">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QUEST</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LLM Evaluation</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Human-centric, multi-phase, reproducible</a:t>
                      </a:r>
                      <a:endParaRPr sz="1400" u="none" cap="none" strike="noStrike"/>
                    </a:p>
                  </a:txBody>
                  <a:tcPr marT="6325" marB="6325" marR="12650" marL="12650" anchor="ctr"/>
                </a:tc>
              </a:tr>
              <a:tr h="480150">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t>AHEAD</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Multidisciplinary</a:t>
                      </a:r>
                      <a:endParaRPr sz="1400" u="none" cap="none" strike="noStrike"/>
                    </a:p>
                  </a:txBody>
                  <a:tcPr marT="6325" marB="6325" marR="12650" marL="12650" anchor="ctr"/>
                </a:tc>
                <a:tc>
                  <a:txBody>
                    <a:bodyPr/>
                    <a:lstStyle/>
                    <a:p>
                      <a:pPr indent="0" lvl="0" marL="0" marR="0" rtl="0" algn="ctr">
                        <a:lnSpc>
                          <a:spcPct val="100000"/>
                        </a:lnSpc>
                        <a:spcBef>
                          <a:spcPts val="0"/>
                        </a:spcBef>
                        <a:spcAft>
                          <a:spcPts val="0"/>
                        </a:spcAft>
                        <a:buClr>
                          <a:srgbClr val="000000"/>
                        </a:buClr>
                        <a:buSzPts val="1800"/>
                        <a:buFont typeface="Arial"/>
                        <a:buNone/>
                      </a:pPr>
                      <a:r>
                        <a:rPr lang="es-ES" sz="1800" u="none" cap="none" strike="noStrike"/>
                        <a:t>Regulatory, ethical, harmonization, best practices</a:t>
                      </a:r>
                      <a:endParaRPr sz="1400" u="none" cap="none" strike="noStrike"/>
                    </a:p>
                  </a:txBody>
                  <a:tcPr marT="6325" marB="6325" marR="12650" marL="12650" anchor="ctr"/>
                </a:tc>
              </a:tr>
            </a:tbl>
          </a:graphicData>
        </a:graphic>
      </p:graphicFrame>
      <p:pic>
        <p:nvPicPr>
          <p:cNvPr id="418" name="Google Shape;418;p32"/>
          <p:cNvPicPr preferRelativeResize="0"/>
          <p:nvPr/>
        </p:nvPicPr>
        <p:blipFill rotWithShape="1">
          <a:blip r:embed="rId6">
            <a:alphaModFix/>
          </a:blip>
          <a:srcRect b="0" l="0" r="0" t="0"/>
          <a:stretch/>
        </p:blipFill>
        <p:spPr>
          <a:xfrm>
            <a:off x="10127102" y="427572"/>
            <a:ext cx="720296" cy="720296"/>
          </a:xfrm>
          <a:prstGeom prst="rect">
            <a:avLst/>
          </a:prstGeom>
          <a:noFill/>
          <a:ln>
            <a:noFill/>
          </a:ln>
        </p:spPr>
      </p:pic>
      <p:pic>
        <p:nvPicPr>
          <p:cNvPr descr="A purple and white text&#10;&#10;AI-generated content may be incorrect." id="419" name="Google Shape;419;p32"/>
          <p:cNvPicPr preferRelativeResize="0"/>
          <p:nvPr/>
        </p:nvPicPr>
        <p:blipFill rotWithShape="1">
          <a:blip r:embed="rId7">
            <a:alphaModFix/>
          </a:blip>
          <a:srcRect b="0" l="0" r="0" t="0"/>
          <a:stretch/>
        </p:blipFill>
        <p:spPr>
          <a:xfrm>
            <a:off x="1000072" y="4963103"/>
            <a:ext cx="2717421" cy="779856"/>
          </a:xfrm>
          <a:prstGeom prst="rect">
            <a:avLst/>
          </a:prstGeom>
          <a:noFill/>
          <a:ln>
            <a:noFill/>
          </a:ln>
        </p:spPr>
      </p:pic>
      <p:sp>
        <p:nvSpPr>
          <p:cNvPr id="420" name="Google Shape;420;p32"/>
          <p:cNvSpPr txBox="1"/>
          <p:nvPr/>
        </p:nvSpPr>
        <p:spPr>
          <a:xfrm>
            <a:off x="3717493" y="5122198"/>
            <a:ext cx="775084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400" u="none" cap="none" strike="noStrike">
                <a:solidFill>
                  <a:srgbClr val="000000"/>
                </a:solidFill>
                <a:latin typeface="Arial"/>
                <a:ea typeface="Arial"/>
                <a:cs typeface="Arial"/>
                <a:sym typeface="Arial"/>
              </a:rPr>
              <a:t>AI for Health: Evaluation of Applications and Databases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3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426" name="Google Shape;426;p33"/>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427" name="Google Shape;427;p33"/>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428" name="Google Shape;428;p33"/>
          <p:cNvSpPr txBox="1"/>
          <p:nvPr/>
        </p:nvSpPr>
        <p:spPr>
          <a:xfrm>
            <a:off x="135771" y="588611"/>
            <a:ext cx="10955460" cy="53886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Arial"/>
                <a:ea typeface="Arial"/>
                <a:cs typeface="Arial"/>
                <a:sym typeface="Arial"/>
              </a:rPr>
              <a:t>AI for Health: Evaluation of Applications and Databases</a:t>
            </a:r>
            <a:endParaRPr/>
          </a:p>
        </p:txBody>
      </p:sp>
      <p:pic>
        <p:nvPicPr>
          <p:cNvPr descr="A purple and white text&#10;&#10;AI-generated content may be incorrect." id="429" name="Google Shape;429;p33"/>
          <p:cNvPicPr preferRelativeResize="0"/>
          <p:nvPr/>
        </p:nvPicPr>
        <p:blipFill rotWithShape="1">
          <a:blip r:embed="rId6">
            <a:alphaModFix/>
          </a:blip>
          <a:srcRect b="0" l="0" r="0" t="0"/>
          <a:stretch/>
        </p:blipFill>
        <p:spPr>
          <a:xfrm>
            <a:off x="135771" y="1328870"/>
            <a:ext cx="2717421" cy="779856"/>
          </a:xfrm>
          <a:prstGeom prst="rect">
            <a:avLst/>
          </a:prstGeom>
          <a:noFill/>
          <a:ln>
            <a:noFill/>
          </a:ln>
        </p:spPr>
      </p:pic>
      <p:pic>
        <p:nvPicPr>
          <p:cNvPr id="430" name="Google Shape;430;p33"/>
          <p:cNvPicPr preferRelativeResize="0"/>
          <p:nvPr/>
        </p:nvPicPr>
        <p:blipFill rotWithShape="1">
          <a:blip r:embed="rId7">
            <a:alphaModFix/>
          </a:blip>
          <a:srcRect b="0" l="0" r="0" t="0"/>
          <a:stretch/>
        </p:blipFill>
        <p:spPr>
          <a:xfrm>
            <a:off x="5086022" y="1328870"/>
            <a:ext cx="4961745" cy="5499046"/>
          </a:xfrm>
          <a:prstGeom prst="rect">
            <a:avLst/>
          </a:prstGeom>
          <a:noFill/>
          <a:ln>
            <a:noFill/>
          </a:ln>
        </p:spPr>
      </p:pic>
      <p:sp>
        <p:nvSpPr>
          <p:cNvPr id="431" name="Google Shape;431;p33"/>
          <p:cNvSpPr txBox="1"/>
          <p:nvPr/>
        </p:nvSpPr>
        <p:spPr>
          <a:xfrm>
            <a:off x="0" y="5529130"/>
            <a:ext cx="615625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400" u="none" cap="none" strike="noStrike">
                <a:solidFill>
                  <a:srgbClr val="7F7F7F"/>
                </a:solidFill>
                <a:latin typeface="Arial"/>
                <a:ea typeface="Arial"/>
                <a:cs typeface="Arial"/>
                <a:sym typeface="Arial"/>
              </a:rPr>
              <a:t>https://ahead-msca.eu/about-us/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3be1d090e8e_0_210"/>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Clear Instructions</a:t>
            </a:r>
            <a:endParaRPr/>
          </a:p>
        </p:txBody>
      </p:sp>
      <p:sp>
        <p:nvSpPr>
          <p:cNvPr id="88" name="Google Shape;88;g3be1d090e8e_0_21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89" name="Google Shape;89;g3be1d090e8e_0_210"/>
          <p:cNvSpPr txBox="1"/>
          <p:nvPr/>
        </p:nvSpPr>
        <p:spPr>
          <a:xfrm>
            <a:off x="2195622" y="6603225"/>
            <a:ext cx="8070207" cy="307746"/>
          </a:xfrm>
          <a:prstGeom prst="rect">
            <a:avLst/>
          </a:prstGeom>
          <a:noFill/>
          <a:ln>
            <a:noFill/>
          </a:ln>
        </p:spPr>
        <p:txBody>
          <a:bodyPr anchorCtr="0" anchor="t" bIns="91425" lIns="91425" spcFirstLastPara="1" rIns="91425" wrap="square" tIns="91425">
            <a:spAutoFit/>
          </a:bodyPr>
          <a:lstStyle/>
          <a:p>
            <a:pPr indent="-279400" lvl="0" marL="457200" marR="0" rtl="0" algn="l">
              <a:lnSpc>
                <a:spcPct val="100000"/>
              </a:lnSpc>
              <a:spcBef>
                <a:spcPts val="0"/>
              </a:spcBef>
              <a:spcAft>
                <a:spcPts val="0"/>
              </a:spcAft>
              <a:buClr>
                <a:srgbClr val="222222"/>
              </a:buClr>
              <a:buSzPts val="800"/>
              <a:buFont typeface="Roboto"/>
              <a:buAutoNum type="arabicPeriod"/>
            </a:pPr>
            <a:r>
              <a:rPr b="0" i="0" lang="es-ES" sz="800" u="none" cap="none" strike="noStrike">
                <a:solidFill>
                  <a:schemeClr val="dk1"/>
                </a:solidFill>
                <a:latin typeface="Arial"/>
                <a:ea typeface="Arial"/>
                <a:cs typeface="Arial"/>
                <a:sym typeface="Arial"/>
              </a:rPr>
              <a:t>https://www.khanacademy.org/science/ms-biology/x0c5bb03129646fd6:cells-and-organisms/x0c5bb03129646fd6:cell-parts-and-functions/a/cell-parts-and-functions</a:t>
            </a:r>
            <a:endParaRPr b="0" i="0" sz="800" u="none" cap="none" strike="noStrike">
              <a:solidFill>
                <a:schemeClr val="dk1"/>
              </a:solidFill>
              <a:latin typeface="Arial"/>
              <a:ea typeface="Arial"/>
              <a:cs typeface="Arial"/>
              <a:sym typeface="Arial"/>
            </a:endParaRPr>
          </a:p>
        </p:txBody>
      </p:sp>
      <p:sp>
        <p:nvSpPr>
          <p:cNvPr id="90" name="Google Shape;90;g3be1d090e8e_0_210"/>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91" name="Google Shape;91;g3be1d090e8e_0_210"/>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pic>
        <p:nvPicPr>
          <p:cNvPr id="92" name="Google Shape;92;g3be1d090e8e_0_210"/>
          <p:cNvPicPr preferRelativeResize="0"/>
          <p:nvPr/>
        </p:nvPicPr>
        <p:blipFill rotWithShape="1">
          <a:blip r:embed="rId6">
            <a:alphaModFix/>
          </a:blip>
          <a:srcRect b="0" l="0" r="0" t="32795"/>
          <a:stretch/>
        </p:blipFill>
        <p:spPr>
          <a:xfrm>
            <a:off x="6423400" y="3401312"/>
            <a:ext cx="4724400" cy="2195637"/>
          </a:xfrm>
          <a:prstGeom prst="rect">
            <a:avLst/>
          </a:prstGeom>
          <a:noFill/>
          <a:ln>
            <a:noFill/>
          </a:ln>
        </p:spPr>
      </p:pic>
      <p:sp>
        <p:nvSpPr>
          <p:cNvPr id="93" name="Google Shape;93;g3be1d090e8e_0_210"/>
          <p:cNvSpPr txBox="1"/>
          <p:nvPr/>
        </p:nvSpPr>
        <p:spPr>
          <a:xfrm>
            <a:off x="855625" y="1775850"/>
            <a:ext cx="97026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Following “unexpectedly” unclear instructions, e.g.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1"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1" lang="es-ES" sz="2400" u="none" cap="none" strike="noStrike">
                <a:solidFill>
                  <a:schemeClr val="dk1"/>
                </a:solidFill>
                <a:latin typeface="Arial"/>
                <a:ea typeface="Arial"/>
                <a:cs typeface="Arial"/>
                <a:sym typeface="Arial"/>
              </a:rPr>
              <a:t>“Draw a plant cell and identify its most important parts”</a:t>
            </a:r>
            <a:endParaRPr b="0" i="1" sz="2400" u="none" cap="none" strike="noStrike">
              <a:solidFill>
                <a:schemeClr val="dk1"/>
              </a:solidFill>
              <a:latin typeface="Arial"/>
              <a:ea typeface="Arial"/>
              <a:cs typeface="Arial"/>
              <a:sym typeface="Arial"/>
            </a:endParaRPr>
          </a:p>
        </p:txBody>
      </p:sp>
      <p:pic>
        <p:nvPicPr>
          <p:cNvPr id="94" name="Google Shape;94;g3be1d090e8e_0_210"/>
          <p:cNvPicPr preferRelativeResize="0"/>
          <p:nvPr/>
        </p:nvPicPr>
        <p:blipFill rotWithShape="1">
          <a:blip r:embed="rId7">
            <a:alphaModFix/>
          </a:blip>
          <a:srcRect b="0" l="50876" r="0" t="0"/>
          <a:stretch/>
        </p:blipFill>
        <p:spPr>
          <a:xfrm>
            <a:off x="2195622" y="3221250"/>
            <a:ext cx="2284425" cy="255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8"/>
          <p:cNvSpPr txBox="1"/>
          <p:nvPr>
            <p:ph type="ctrTitle"/>
          </p:nvPr>
        </p:nvSpPr>
        <p:spPr>
          <a:xfrm>
            <a:off x="3036732" y="1484754"/>
            <a:ext cx="6118500" cy="17943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73A74"/>
              </a:buClr>
              <a:buSzPts val="8000"/>
              <a:buFont typeface="Arial"/>
              <a:buNone/>
            </a:pPr>
            <a:r>
              <a:rPr lang="es-ES"/>
              <a:t>Thank you!</a:t>
            </a:r>
            <a:endParaRPr/>
          </a:p>
        </p:txBody>
      </p:sp>
      <p:sp>
        <p:nvSpPr>
          <p:cNvPr id="437" name="Google Shape;437;p8"/>
          <p:cNvSpPr txBox="1"/>
          <p:nvPr/>
        </p:nvSpPr>
        <p:spPr>
          <a:xfrm>
            <a:off x="5715023" y="5460210"/>
            <a:ext cx="6438000" cy="484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50"/>
              <a:buFont typeface="Arial"/>
              <a:buNone/>
            </a:pPr>
            <a:r>
              <a:rPr b="1" i="0" lang="es-ES" sz="1150" u="none" cap="none" strike="noStrike">
                <a:solidFill>
                  <a:srgbClr val="1C3076"/>
                </a:solidFill>
                <a:latin typeface="Arial"/>
                <a:ea typeface="Arial"/>
                <a:cs typeface="Arial"/>
                <a:sym typeface="Arial"/>
              </a:rPr>
              <a:t>©</a:t>
            </a:r>
            <a:r>
              <a:rPr b="1" i="0" lang="es-ES" sz="800" u="none" cap="none" strike="noStrike">
                <a:solidFill>
                  <a:srgbClr val="1C3076"/>
                </a:solidFill>
                <a:latin typeface="Arial"/>
                <a:ea typeface="Arial"/>
                <a:cs typeface="Arial"/>
                <a:sym typeface="Arial"/>
              </a:rPr>
              <a:t> 2025  Barcelona Supercomputing Center - Centro Nacional de Supercomputación. Author: (Olivier Philippe). </a:t>
            </a:r>
            <a:endParaRPr b="1" i="0" sz="8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800"/>
              <a:buFont typeface="Arial"/>
              <a:buNone/>
            </a:pPr>
            <a:r>
              <a:rPr b="1" i="0" lang="es-ES" sz="800" u="none" cap="none" strike="noStrike">
                <a:solidFill>
                  <a:srgbClr val="1C3076"/>
                </a:solidFill>
                <a:latin typeface="Arial"/>
                <a:ea typeface="Arial"/>
                <a:cs typeface="Arial"/>
                <a:sym typeface="Arial"/>
              </a:rPr>
              <a:t>Material licensed under</a:t>
            </a:r>
            <a:r>
              <a:rPr b="1" i="0" lang="es-ES" sz="8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rgbClr val="1C3076"/>
                </a:solidFill>
                <a:latin typeface="Arial"/>
                <a:ea typeface="Arial"/>
                <a:cs typeface="Arial"/>
                <a:sym typeface="Arial"/>
              </a:rPr>
              <a:t>.</a:t>
            </a:r>
            <a:endParaRPr b="0" i="0" sz="1100" u="none" cap="none" strike="noStrike">
              <a:solidFill>
                <a:srgbClr val="1C3076"/>
              </a:solidFill>
              <a:latin typeface="Arial"/>
              <a:ea typeface="Arial"/>
              <a:cs typeface="Arial"/>
              <a:sym typeface="Arial"/>
            </a:endParaRPr>
          </a:p>
        </p:txBody>
      </p:sp>
      <p:pic>
        <p:nvPicPr>
          <p:cNvPr id="438" name="Google Shape;438;p8"/>
          <p:cNvPicPr preferRelativeResize="0"/>
          <p:nvPr/>
        </p:nvPicPr>
        <p:blipFill rotWithShape="1">
          <a:blip r:embed="rId5">
            <a:alphaModFix/>
          </a:blip>
          <a:srcRect b="0" l="0" r="0" t="0"/>
          <a:stretch/>
        </p:blipFill>
        <p:spPr>
          <a:xfrm>
            <a:off x="3310675" y="5144825"/>
            <a:ext cx="1657350" cy="533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An easy recipe</a:t>
            </a:r>
            <a:endParaRPr/>
          </a:p>
        </p:txBody>
      </p:sp>
      <p:sp>
        <p:nvSpPr>
          <p:cNvPr id="100" name="Google Shape;100;p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01" name="Google Shape;101;p2"/>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02" name="Google Shape;102;p2"/>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03" name="Google Shape;103;p2"/>
          <p:cNvSpPr txBox="1"/>
          <p:nvPr/>
        </p:nvSpPr>
        <p:spPr>
          <a:xfrm>
            <a:off x="855625" y="1775850"/>
            <a:ext cx="9702600" cy="55396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Recipes are easy to follow:</a:t>
            </a:r>
            <a:endParaRPr b="0" i="0" sz="2400" u="none" cap="none" strike="noStrike">
              <a:solidFill>
                <a:schemeClr val="dk1"/>
              </a:solidFill>
              <a:latin typeface="Arial"/>
              <a:ea typeface="Arial"/>
              <a:cs typeface="Arial"/>
              <a:sym typeface="Arial"/>
            </a:endParaRPr>
          </a:p>
        </p:txBody>
      </p:sp>
      <p:pic>
        <p:nvPicPr>
          <p:cNvPr descr="A layered cake with text&#10;&#10;AI-generated content may be incorrect." id="104" name="Google Shape;104;p2"/>
          <p:cNvPicPr preferRelativeResize="0"/>
          <p:nvPr/>
        </p:nvPicPr>
        <p:blipFill rotWithShape="1">
          <a:blip r:embed="rId6">
            <a:alphaModFix/>
          </a:blip>
          <a:srcRect b="0" l="0" r="0" t="0"/>
          <a:stretch/>
        </p:blipFill>
        <p:spPr>
          <a:xfrm>
            <a:off x="1584768" y="2429064"/>
            <a:ext cx="3024000" cy="3024000"/>
          </a:xfrm>
          <a:prstGeom prst="rect">
            <a:avLst/>
          </a:prstGeom>
          <a:noFill/>
          <a:ln>
            <a:noFill/>
          </a:ln>
        </p:spPr>
      </p:pic>
      <p:pic>
        <p:nvPicPr>
          <p:cNvPr descr="A person and person sitting at a table&#10;&#10;AI-generated content may be incorrect." id="105" name="Google Shape;105;p2"/>
          <p:cNvPicPr preferRelativeResize="0"/>
          <p:nvPr/>
        </p:nvPicPr>
        <p:blipFill rotWithShape="1">
          <a:blip r:embed="rId7">
            <a:alphaModFix/>
          </a:blip>
          <a:srcRect b="0" l="0" r="24683" t="12728"/>
          <a:stretch/>
        </p:blipFill>
        <p:spPr>
          <a:xfrm>
            <a:off x="6189691" y="2429064"/>
            <a:ext cx="4417541" cy="28793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Foundation for Judging AI Performance</a:t>
            </a:r>
            <a:endParaRPr/>
          </a:p>
        </p:txBody>
      </p:sp>
      <p:sp>
        <p:nvSpPr>
          <p:cNvPr id="111" name="Google Shape;111;p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12" name="Google Shape;112;p5"/>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13" name="Google Shape;113;p5"/>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14" name="Google Shape;114;p5"/>
          <p:cNvSpPr txBox="1"/>
          <p:nvPr/>
        </p:nvSpPr>
        <p:spPr>
          <a:xfrm>
            <a:off x="1244643" y="2105576"/>
            <a:ext cx="9702600" cy="264684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0" i="0" lang="es-ES" sz="3200" u="none" cap="none" strike="noStrike">
                <a:solidFill>
                  <a:srgbClr val="000000"/>
                </a:solidFill>
                <a:latin typeface="Arial"/>
                <a:ea typeface="Arial"/>
                <a:cs typeface="Arial"/>
                <a:sym typeface="Arial"/>
              </a:rPr>
              <a:t>Refers to the </a:t>
            </a:r>
            <a:r>
              <a:rPr b="1" i="0" lang="es-ES" sz="3200" u="none" cap="none" strike="noStrike">
                <a:solidFill>
                  <a:srgbClr val="000000"/>
                </a:solidFill>
                <a:latin typeface="Arial"/>
                <a:ea typeface="Arial"/>
                <a:cs typeface="Arial"/>
                <a:sym typeface="Arial"/>
              </a:rPr>
              <a:t>accurate</a:t>
            </a:r>
            <a:r>
              <a:rPr b="0" i="0" lang="es-ES" sz="3200" u="none" cap="none" strike="noStrike">
                <a:solidFill>
                  <a:srgbClr val="000000"/>
                </a:solidFill>
                <a:latin typeface="Arial"/>
                <a:ea typeface="Arial"/>
                <a:cs typeface="Arial"/>
                <a:sym typeface="Arial"/>
              </a:rPr>
              <a:t>, </a:t>
            </a:r>
            <a:r>
              <a:rPr b="1" i="0" lang="es-ES" sz="3200" u="none" cap="none" strike="noStrike">
                <a:solidFill>
                  <a:srgbClr val="000000"/>
                </a:solidFill>
                <a:latin typeface="Arial"/>
                <a:ea typeface="Arial"/>
                <a:cs typeface="Arial"/>
                <a:sym typeface="Arial"/>
              </a:rPr>
              <a:t>verified</a:t>
            </a:r>
            <a:r>
              <a:rPr b="0" i="0" lang="es-ES" sz="3200" u="none" cap="none" strike="noStrike">
                <a:solidFill>
                  <a:srgbClr val="000000"/>
                </a:solidFill>
                <a:latin typeface="Arial"/>
                <a:ea typeface="Arial"/>
                <a:cs typeface="Arial"/>
                <a:sym typeface="Arial"/>
              </a:rPr>
              <a:t> </a:t>
            </a:r>
            <a:r>
              <a:rPr b="1" i="0" lang="es-ES" sz="3200" u="none" cap="none" strike="noStrike">
                <a:solidFill>
                  <a:srgbClr val="000000"/>
                </a:solidFill>
                <a:latin typeface="Arial"/>
                <a:ea typeface="Arial"/>
                <a:cs typeface="Arial"/>
                <a:sym typeface="Arial"/>
              </a:rPr>
              <a:t>data</a:t>
            </a:r>
            <a:r>
              <a:rPr b="0" i="0" lang="es-ES" sz="3200" u="none" cap="none" strike="noStrike">
                <a:solidFill>
                  <a:srgbClr val="000000"/>
                </a:solidFill>
                <a:latin typeface="Arial"/>
                <a:ea typeface="Arial"/>
                <a:cs typeface="Arial"/>
                <a:sym typeface="Arial"/>
              </a:rPr>
              <a:t> or </a:t>
            </a:r>
            <a:r>
              <a:rPr b="1" i="0" lang="es-ES" sz="3200" u="none" cap="none" strike="noStrike">
                <a:solidFill>
                  <a:srgbClr val="000000"/>
                </a:solidFill>
                <a:latin typeface="Arial"/>
                <a:ea typeface="Arial"/>
                <a:cs typeface="Arial"/>
                <a:sym typeface="Arial"/>
              </a:rPr>
              <a:t>outcomes</a:t>
            </a:r>
            <a:r>
              <a:rPr b="0" i="0" lang="es-ES" sz="3200" u="none" cap="none" strike="noStrike">
                <a:solidFill>
                  <a:srgbClr val="000000"/>
                </a:solidFill>
                <a:latin typeface="Arial"/>
                <a:ea typeface="Arial"/>
                <a:cs typeface="Arial"/>
                <a:sym typeface="Arial"/>
              </a:rPr>
              <a:t> used as the </a:t>
            </a:r>
            <a:r>
              <a:rPr b="0" i="0" lang="es-ES" sz="3200" u="sng" cap="none" strike="noStrike">
                <a:solidFill>
                  <a:srgbClr val="000000"/>
                </a:solidFill>
                <a:latin typeface="Arial"/>
                <a:ea typeface="Arial"/>
                <a:cs typeface="Arial"/>
                <a:sym typeface="Arial"/>
              </a:rPr>
              <a:t>reference</a:t>
            </a:r>
            <a:r>
              <a:rPr b="0" i="0" lang="es-ES" sz="3200" u="none" cap="none" strike="noStrike">
                <a:solidFill>
                  <a:srgbClr val="000000"/>
                </a:solidFill>
                <a:latin typeface="Arial"/>
                <a:ea typeface="Arial"/>
                <a:cs typeface="Arial"/>
                <a:sym typeface="Arial"/>
              </a:rPr>
              <a:t> standard for evaluating, training, and testing AI models. It represents the "correct answers" against which model predictions are compared.</a:t>
            </a:r>
            <a:endParaRPr b="0" i="0" sz="32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Ground Truth in Traditional Machine Learning</a:t>
            </a:r>
            <a:endParaRPr/>
          </a:p>
        </p:txBody>
      </p:sp>
      <p:sp>
        <p:nvSpPr>
          <p:cNvPr id="120" name="Google Shape;120;p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21" name="Google Shape;121;p6"/>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22" name="Google Shape;122;p6"/>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23" name="Google Shape;123;p6"/>
          <p:cNvSpPr/>
          <p:nvPr/>
        </p:nvSpPr>
        <p:spPr>
          <a:xfrm>
            <a:off x="255239" y="1253330"/>
            <a:ext cx="7577083" cy="4573311"/>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50000"/>
              </a:lnSpc>
              <a:spcBef>
                <a:spcPts val="0"/>
              </a:spcBef>
              <a:spcAft>
                <a:spcPts val="0"/>
              </a:spcAft>
              <a:buClr>
                <a:srgbClr val="000000"/>
              </a:buClr>
              <a:buSzPts val="2400"/>
              <a:buFont typeface="Arial"/>
              <a:buChar char="•"/>
            </a:pPr>
            <a:r>
              <a:rPr b="0" i="0" lang="es-ES" sz="2400" u="sng" cap="none" strike="noStrike">
                <a:solidFill>
                  <a:schemeClr val="dk1"/>
                </a:solidFill>
                <a:latin typeface="Arial"/>
                <a:ea typeface="Arial"/>
                <a:cs typeface="Arial"/>
                <a:sym typeface="Arial"/>
              </a:rPr>
              <a:t>Supervised Learning:</a:t>
            </a:r>
            <a:endParaRPr b="0" i="0" sz="2400" u="none" cap="none" strike="noStrike">
              <a:solidFill>
                <a:schemeClr val="dk1"/>
              </a:solidFill>
              <a:latin typeface="Arial"/>
              <a:ea typeface="Arial"/>
              <a:cs typeface="Arial"/>
              <a:sym typeface="Arial"/>
            </a:endParaRPr>
          </a:p>
          <a:p>
            <a:pPr indent="-228600" lvl="1" marL="6858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Ground Truth is the </a:t>
            </a:r>
            <a:r>
              <a:rPr b="1" i="0" lang="es-ES" sz="2400" u="none" cap="none" strike="noStrike">
                <a:solidFill>
                  <a:schemeClr val="dk1"/>
                </a:solidFill>
                <a:latin typeface="Arial"/>
                <a:ea typeface="Arial"/>
                <a:cs typeface="Arial"/>
                <a:sym typeface="Arial"/>
              </a:rPr>
              <a:t>cornerstone</a:t>
            </a:r>
            <a:r>
              <a:rPr b="0" i="0" lang="es-ES" sz="2400" u="none" cap="none" strike="noStrike">
                <a:solidFill>
                  <a:schemeClr val="dk1"/>
                </a:solidFill>
                <a:latin typeface="Arial"/>
                <a:ea typeface="Arial"/>
                <a:cs typeface="Arial"/>
                <a:sym typeface="Arial"/>
              </a:rPr>
              <a:t> of Supervised Learning.</a:t>
            </a:r>
            <a:endParaRPr b="0" i="0" sz="2400" u="none" cap="none" strike="noStrike">
              <a:solidFill>
                <a:schemeClr val="dk1"/>
              </a:solidFill>
              <a:latin typeface="Arial"/>
              <a:ea typeface="Arial"/>
              <a:cs typeface="Arial"/>
              <a:sym typeface="Arial"/>
            </a:endParaRPr>
          </a:p>
          <a:p>
            <a:pPr indent="-228600" lvl="1" marL="6858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Like grading homework with an answer sheet—AI </a:t>
            </a:r>
            <a:r>
              <a:rPr b="1" i="0" lang="es-ES" sz="2400" u="none" cap="none" strike="noStrike">
                <a:solidFill>
                  <a:schemeClr val="dk1"/>
                </a:solidFill>
                <a:latin typeface="Arial"/>
                <a:ea typeface="Arial"/>
                <a:cs typeface="Arial"/>
                <a:sym typeface="Arial"/>
              </a:rPr>
              <a:t>learns from examples </a:t>
            </a:r>
            <a:r>
              <a:rPr b="0" i="0" lang="es-ES" sz="2400" u="none" cap="none" strike="noStrike">
                <a:solidFill>
                  <a:schemeClr val="dk1"/>
                </a:solidFill>
                <a:latin typeface="Arial"/>
                <a:ea typeface="Arial"/>
                <a:cs typeface="Arial"/>
                <a:sym typeface="Arial"/>
              </a:rPr>
              <a:t>with correct answers.</a:t>
            </a:r>
            <a:endParaRPr b="0" i="0" sz="2400" u="none" cap="none" strike="noStrike">
              <a:solidFill>
                <a:schemeClr val="dk1"/>
              </a:solidFill>
              <a:latin typeface="Arial"/>
              <a:ea typeface="Arial"/>
              <a:cs typeface="Arial"/>
              <a:sym typeface="Arial"/>
            </a:endParaRPr>
          </a:p>
          <a:p>
            <a:pPr indent="-228600" lvl="2" marL="11430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If the answers are </a:t>
            </a:r>
            <a:r>
              <a:rPr b="1" i="0" lang="es-ES" sz="2400" u="none" cap="none" strike="noStrike">
                <a:solidFill>
                  <a:schemeClr val="dk1"/>
                </a:solidFill>
                <a:latin typeface="Arial"/>
                <a:ea typeface="Arial"/>
                <a:cs typeface="Arial"/>
                <a:sym typeface="Arial"/>
              </a:rPr>
              <a:t>wrong</a:t>
            </a:r>
            <a:r>
              <a:rPr b="0" i="0" lang="es-ES" sz="2400" u="none" cap="none" strike="noStrike">
                <a:solidFill>
                  <a:schemeClr val="dk1"/>
                </a:solidFill>
                <a:latin typeface="Arial"/>
                <a:ea typeface="Arial"/>
                <a:cs typeface="Arial"/>
                <a:sym typeface="Arial"/>
              </a:rPr>
              <a:t> or unclear, the AI gets confused and makes </a:t>
            </a:r>
            <a:r>
              <a:rPr b="1" i="0" lang="es-ES" sz="2400" u="none" cap="none" strike="noStrike">
                <a:solidFill>
                  <a:schemeClr val="dk1"/>
                </a:solidFill>
                <a:latin typeface="Arial"/>
                <a:ea typeface="Arial"/>
                <a:cs typeface="Arial"/>
                <a:sym typeface="Arial"/>
              </a:rPr>
              <a:t>mistakes</a:t>
            </a:r>
            <a:r>
              <a:rPr b="0" i="0" lang="es-ES" sz="2400" u="none" cap="none" strike="noStrike">
                <a:solidFill>
                  <a:schemeClr val="dk1"/>
                </a:solidFill>
                <a:latin typeface="Arial"/>
                <a:ea typeface="Arial"/>
                <a:cs typeface="Arial"/>
                <a:sym typeface="Arial"/>
              </a:rPr>
              <a:t>.</a:t>
            </a:r>
            <a:endParaRPr b="0" i="0" sz="2400" u="none" cap="none" strike="noStrike">
              <a:solidFill>
                <a:schemeClr val="dk1"/>
              </a:solidFill>
              <a:latin typeface="Arial"/>
              <a:ea typeface="Arial"/>
              <a:cs typeface="Arial"/>
              <a:sym typeface="Arial"/>
            </a:endParaRPr>
          </a:p>
          <a:p>
            <a:pPr indent="-76200" lvl="2" marL="1143000" marR="0" rtl="0" algn="l">
              <a:lnSpc>
                <a:spcPct val="150000"/>
              </a:lnSpc>
              <a:spcBef>
                <a:spcPts val="5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76200" lvl="1" marL="685800" marR="0" rtl="0" algn="l">
              <a:lnSpc>
                <a:spcPct val="150000"/>
              </a:lnSpc>
              <a:spcBef>
                <a:spcPts val="5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id="124" name="Google Shape;124;p6"/>
          <p:cNvPicPr preferRelativeResize="0"/>
          <p:nvPr/>
        </p:nvPicPr>
        <p:blipFill rotWithShape="1">
          <a:blip r:embed="rId6">
            <a:alphaModFix/>
          </a:blip>
          <a:srcRect b="0" l="0" r="0" t="0"/>
          <a:stretch/>
        </p:blipFill>
        <p:spPr>
          <a:xfrm>
            <a:off x="8306883" y="2331086"/>
            <a:ext cx="3134418" cy="24029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7"/>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Ground Truth in Traditional Machine Learning</a:t>
            </a:r>
            <a:endParaRPr/>
          </a:p>
        </p:txBody>
      </p:sp>
      <p:sp>
        <p:nvSpPr>
          <p:cNvPr id="130" name="Google Shape;130;p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31" name="Google Shape;131;p7"/>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32" name="Google Shape;132;p7"/>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33" name="Google Shape;133;p7"/>
          <p:cNvSpPr/>
          <p:nvPr/>
        </p:nvSpPr>
        <p:spPr>
          <a:xfrm>
            <a:off x="104805" y="1356896"/>
            <a:ext cx="7699493"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50000"/>
              </a:lnSpc>
              <a:spcBef>
                <a:spcPts val="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Unsupervised Learning:</a:t>
            </a:r>
            <a:endParaRPr b="0" i="0" sz="2400" u="none" cap="none" strike="noStrike">
              <a:solidFill>
                <a:schemeClr val="dk1"/>
              </a:solidFill>
              <a:latin typeface="Arial"/>
              <a:ea typeface="Arial"/>
              <a:cs typeface="Arial"/>
              <a:sym typeface="Arial"/>
            </a:endParaRPr>
          </a:p>
          <a:p>
            <a:pPr indent="-228600" lvl="1" marL="6858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Analyse </a:t>
            </a:r>
            <a:r>
              <a:rPr b="1" i="0" lang="es-ES" sz="2400" u="none" cap="none" strike="noStrike">
                <a:solidFill>
                  <a:schemeClr val="dk1"/>
                </a:solidFill>
                <a:latin typeface="Arial"/>
                <a:ea typeface="Arial"/>
                <a:cs typeface="Arial"/>
                <a:sym typeface="Arial"/>
              </a:rPr>
              <a:t>unlabelled</a:t>
            </a:r>
            <a:r>
              <a:rPr b="0" i="0" lang="es-ES" sz="2400" u="none" cap="none" strike="noStrike">
                <a:solidFill>
                  <a:schemeClr val="dk1"/>
                </a:solidFill>
                <a:latin typeface="Arial"/>
                <a:ea typeface="Arial"/>
                <a:cs typeface="Arial"/>
                <a:sym typeface="Arial"/>
              </a:rPr>
              <a:t> data; e.g. no “correct answers” are provided.</a:t>
            </a:r>
            <a:endParaRPr b="0" i="0" sz="2400" u="none" cap="none" strike="noStrike">
              <a:solidFill>
                <a:schemeClr val="dk1"/>
              </a:solidFill>
              <a:latin typeface="Arial"/>
              <a:ea typeface="Arial"/>
              <a:cs typeface="Arial"/>
              <a:sym typeface="Arial"/>
            </a:endParaRPr>
          </a:p>
          <a:p>
            <a:pPr indent="-228600" lvl="2" marL="11430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The </a:t>
            </a:r>
            <a:r>
              <a:rPr b="0" i="0" lang="es-ES" sz="2400" u="sng" cap="none" strike="noStrike">
                <a:solidFill>
                  <a:schemeClr val="dk1"/>
                </a:solidFill>
                <a:latin typeface="Arial"/>
                <a:ea typeface="Arial"/>
                <a:cs typeface="Arial"/>
                <a:sym typeface="Arial"/>
              </a:rPr>
              <a:t>AI tries to find patterns </a:t>
            </a:r>
            <a:r>
              <a:rPr b="0" i="0" lang="es-ES" sz="2400" u="none" cap="none" strike="noStrike">
                <a:solidFill>
                  <a:schemeClr val="dk1"/>
                </a:solidFill>
                <a:latin typeface="Arial"/>
                <a:ea typeface="Arial"/>
                <a:cs typeface="Arial"/>
                <a:sym typeface="Arial"/>
              </a:rPr>
              <a:t>on its own.</a:t>
            </a:r>
            <a:endParaRPr b="0" i="0" sz="2400" u="none" cap="none" strike="noStrike">
              <a:solidFill>
                <a:schemeClr val="dk1"/>
              </a:solidFill>
              <a:latin typeface="Arial"/>
              <a:ea typeface="Arial"/>
              <a:cs typeface="Arial"/>
              <a:sym typeface="Arial"/>
            </a:endParaRPr>
          </a:p>
          <a:p>
            <a:pPr indent="-228600" lvl="2" marL="1143000" marR="0" rtl="0" algn="l">
              <a:lnSpc>
                <a:spcPct val="150000"/>
              </a:lnSpc>
              <a:spcBef>
                <a:spcPts val="5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Results can be </a:t>
            </a:r>
            <a:r>
              <a:rPr b="1" i="0" lang="es-ES" sz="2400" u="none" cap="none" strike="noStrike">
                <a:solidFill>
                  <a:schemeClr val="dk1"/>
                </a:solidFill>
                <a:latin typeface="Arial"/>
                <a:ea typeface="Arial"/>
                <a:cs typeface="Arial"/>
                <a:sym typeface="Arial"/>
              </a:rPr>
              <a:t>harder</a:t>
            </a:r>
            <a:r>
              <a:rPr b="0" i="0" lang="es-ES" sz="2400" u="none" cap="none" strike="noStrike">
                <a:solidFill>
                  <a:schemeClr val="dk1"/>
                </a:solidFill>
                <a:latin typeface="Arial"/>
                <a:ea typeface="Arial"/>
                <a:cs typeface="Arial"/>
                <a:sym typeface="Arial"/>
              </a:rPr>
              <a:t> to </a:t>
            </a:r>
            <a:r>
              <a:rPr b="1" i="0" lang="es-ES" sz="2400" u="none" cap="none" strike="noStrike">
                <a:solidFill>
                  <a:schemeClr val="dk1"/>
                </a:solidFill>
                <a:latin typeface="Arial"/>
                <a:ea typeface="Arial"/>
                <a:cs typeface="Arial"/>
                <a:sym typeface="Arial"/>
              </a:rPr>
              <a:t>interpret</a:t>
            </a:r>
            <a:r>
              <a:rPr b="0" i="0" lang="es-ES" sz="2400" u="none" cap="none" strike="noStrike">
                <a:solidFill>
                  <a:schemeClr val="dk1"/>
                </a:solidFill>
                <a:latin typeface="Arial"/>
                <a:ea typeface="Arial"/>
                <a:cs typeface="Arial"/>
                <a:sym typeface="Arial"/>
              </a:rPr>
              <a:t> than supervised learning, since </a:t>
            </a:r>
            <a:r>
              <a:rPr b="1" i="0" lang="es-ES" sz="2400" u="none" cap="none" strike="noStrike">
                <a:solidFill>
                  <a:schemeClr val="dk1"/>
                </a:solidFill>
                <a:latin typeface="Arial"/>
                <a:ea typeface="Arial"/>
                <a:cs typeface="Arial"/>
                <a:sym typeface="Arial"/>
              </a:rPr>
              <a:t>there’s no ground truth</a:t>
            </a:r>
            <a:r>
              <a:rPr b="0" i="0" lang="es-ES" sz="2400" u="none" cap="none" strike="noStrike">
                <a:solidFill>
                  <a:schemeClr val="dk1"/>
                </a:solidFill>
                <a:latin typeface="Arial"/>
                <a:ea typeface="Arial"/>
                <a:cs typeface="Arial"/>
                <a:sym typeface="Arial"/>
              </a:rPr>
              <a:t> for validation.</a:t>
            </a:r>
            <a:endParaRPr b="0" i="0" sz="2400" u="none" cap="none" strike="noStrike">
              <a:solidFill>
                <a:schemeClr val="dk1"/>
              </a:solidFill>
              <a:latin typeface="Arial"/>
              <a:ea typeface="Arial"/>
              <a:cs typeface="Arial"/>
              <a:sym typeface="Arial"/>
            </a:endParaRPr>
          </a:p>
        </p:txBody>
      </p:sp>
      <p:pic>
        <p:nvPicPr>
          <p:cNvPr id="134" name="Google Shape;134;p7"/>
          <p:cNvPicPr preferRelativeResize="0"/>
          <p:nvPr/>
        </p:nvPicPr>
        <p:blipFill rotWithShape="1">
          <a:blip r:embed="rId6">
            <a:alphaModFix/>
          </a:blip>
          <a:srcRect b="0" l="0" r="0" t="0"/>
          <a:stretch/>
        </p:blipFill>
        <p:spPr>
          <a:xfrm>
            <a:off x="7804298" y="1443992"/>
            <a:ext cx="4177146" cy="417714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4"/>
          <p:cNvSpPr txBox="1"/>
          <p:nvPr>
            <p:ph type="title"/>
          </p:nvPr>
        </p:nvSpPr>
        <p:spPr>
          <a:xfrm>
            <a:off x="1429593" y="580135"/>
            <a:ext cx="93327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Examples using Supervised ML in Biomedicine</a:t>
            </a:r>
            <a:endParaRPr/>
          </a:p>
        </p:txBody>
      </p:sp>
      <p:sp>
        <p:nvSpPr>
          <p:cNvPr id="140" name="Google Shape;140;p1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41" name="Google Shape;141;p14"/>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42" name="Google Shape;142;p14"/>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43" name="Google Shape;143;p14"/>
          <p:cNvSpPr/>
          <p:nvPr/>
        </p:nvSpPr>
        <p:spPr>
          <a:xfrm>
            <a:off x="89093" y="1253331"/>
            <a:ext cx="5947482"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200000"/>
              </a:lnSpc>
              <a:spcBef>
                <a:spcPts val="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Disease Diagnosis from Medical Data</a:t>
            </a:r>
            <a:endParaRPr b="0" i="0" sz="2400" u="none" cap="none" strike="noStrike">
              <a:solidFill>
                <a:schemeClr val="dk1"/>
              </a:solidFill>
              <a:latin typeface="Arial"/>
              <a:ea typeface="Arial"/>
              <a:cs typeface="Arial"/>
              <a:sym typeface="Arial"/>
            </a:endParaRPr>
          </a:p>
          <a:p>
            <a:pPr indent="-228600" lvl="0" marL="228600" marR="0" rtl="0" algn="l">
              <a:lnSpc>
                <a:spcPct val="200000"/>
              </a:lnSpc>
              <a:spcBef>
                <a:spcPts val="1000"/>
              </a:spcBef>
              <a:spcAft>
                <a:spcPts val="0"/>
              </a:spcAft>
              <a:buClr>
                <a:srgbClr val="000000"/>
              </a:buClr>
              <a:buSzPts val="2400"/>
              <a:buFont typeface="Arial"/>
              <a:buChar char="•"/>
            </a:pPr>
            <a:r>
              <a:rPr b="0" i="1" lang="es-ES" sz="2400" u="none" cap="none" strike="noStrike">
                <a:solidFill>
                  <a:schemeClr val="dk1"/>
                </a:solidFill>
                <a:latin typeface="Arial"/>
                <a:ea typeface="Arial"/>
                <a:cs typeface="Arial"/>
                <a:sym typeface="Arial"/>
              </a:rPr>
              <a:t>Medical Imaging and Cancer Detection*</a:t>
            </a:r>
            <a:endParaRPr b="0" i="0" sz="2400" u="none" cap="none" strike="noStrike">
              <a:solidFill>
                <a:schemeClr val="dk1"/>
              </a:solidFill>
              <a:latin typeface="Arial"/>
              <a:ea typeface="Arial"/>
              <a:cs typeface="Arial"/>
              <a:sym typeface="Arial"/>
            </a:endParaRPr>
          </a:p>
          <a:p>
            <a:pPr indent="-228600" lvl="0" marL="228600" marR="0" rtl="0" algn="l">
              <a:lnSpc>
                <a:spcPct val="200000"/>
              </a:lnSpc>
              <a:spcBef>
                <a:spcPts val="1000"/>
              </a:spcBef>
              <a:spcAft>
                <a:spcPts val="0"/>
              </a:spcAft>
              <a:buClr>
                <a:srgbClr val="000000"/>
              </a:buClr>
              <a:buSzPts val="2400"/>
              <a:buFont typeface="Arial"/>
              <a:buChar char="•"/>
            </a:pPr>
            <a:r>
              <a:rPr b="0" i="0" lang="es-ES" sz="2400" u="none" cap="none" strike="noStrike">
                <a:solidFill>
                  <a:schemeClr val="dk1"/>
                </a:solidFill>
                <a:latin typeface="Arial"/>
                <a:ea typeface="Arial"/>
                <a:cs typeface="Arial"/>
                <a:sym typeface="Arial"/>
              </a:rPr>
              <a:t>Triage and Risk Prediction</a:t>
            </a:r>
            <a:endParaRPr b="0" i="0" sz="2400" u="none" cap="none" strike="noStrike">
              <a:solidFill>
                <a:schemeClr val="dk1"/>
              </a:solidFill>
              <a:latin typeface="Arial"/>
              <a:ea typeface="Arial"/>
              <a:cs typeface="Arial"/>
              <a:sym typeface="Arial"/>
            </a:endParaRPr>
          </a:p>
          <a:p>
            <a:pPr indent="-228600" lvl="0" marL="228600" marR="0" rtl="0" algn="l">
              <a:lnSpc>
                <a:spcPct val="200000"/>
              </a:lnSpc>
              <a:spcBef>
                <a:spcPts val="1000"/>
              </a:spcBef>
              <a:spcAft>
                <a:spcPts val="0"/>
              </a:spcAft>
              <a:buClr>
                <a:srgbClr val="000000"/>
              </a:buClr>
              <a:buSzPts val="2400"/>
              <a:buFont typeface="Arial"/>
              <a:buChar char="•"/>
            </a:pPr>
            <a:r>
              <a:rPr b="0" i="1" lang="es-ES" sz="2400" u="none" cap="none" strike="noStrike">
                <a:solidFill>
                  <a:schemeClr val="dk1"/>
                </a:solidFill>
                <a:latin typeface="Arial"/>
                <a:ea typeface="Arial"/>
                <a:cs typeface="Arial"/>
                <a:sym typeface="Arial"/>
              </a:rPr>
              <a:t>Treatment Response and Personalized Medicine</a:t>
            </a:r>
            <a:endParaRPr b="0" i="0" sz="2400" u="none" cap="none" strike="noStrike">
              <a:solidFill>
                <a:schemeClr val="dk1"/>
              </a:solidFill>
              <a:latin typeface="Arial"/>
              <a:ea typeface="Arial"/>
              <a:cs typeface="Arial"/>
              <a:sym typeface="Arial"/>
            </a:endParaRPr>
          </a:p>
          <a:p>
            <a:pPr indent="-76200" lvl="2" marL="1143000" marR="0" rtl="0" algn="l">
              <a:lnSpc>
                <a:spcPct val="200000"/>
              </a:lnSpc>
              <a:spcBef>
                <a:spcPts val="5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76200" lvl="1" marL="685800" marR="0" rtl="0" algn="l">
              <a:lnSpc>
                <a:spcPct val="200000"/>
              </a:lnSpc>
              <a:spcBef>
                <a:spcPts val="5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p:txBody>
      </p:sp>
      <p:grpSp>
        <p:nvGrpSpPr>
          <p:cNvPr id="144" name="Google Shape;144;p14"/>
          <p:cNvGrpSpPr/>
          <p:nvPr/>
        </p:nvGrpSpPr>
        <p:grpSpPr>
          <a:xfrm>
            <a:off x="6483178" y="1381135"/>
            <a:ext cx="5708822" cy="1993434"/>
            <a:chOff x="6079472" y="1151525"/>
            <a:chExt cx="5708822" cy="1993434"/>
          </a:xfrm>
        </p:grpSpPr>
        <p:pic>
          <p:nvPicPr>
            <p:cNvPr id="145" name="Google Shape;145;p14"/>
            <p:cNvPicPr preferRelativeResize="0"/>
            <p:nvPr/>
          </p:nvPicPr>
          <p:blipFill rotWithShape="1">
            <a:blip r:embed="rId6">
              <a:alphaModFix/>
            </a:blip>
            <a:srcRect b="0" l="0" r="0" t="0"/>
            <a:stretch/>
          </p:blipFill>
          <p:spPr>
            <a:xfrm>
              <a:off x="6079472" y="1151525"/>
              <a:ext cx="5708822" cy="1993434"/>
            </a:xfrm>
            <a:prstGeom prst="rect">
              <a:avLst/>
            </a:prstGeom>
            <a:noFill/>
            <a:ln>
              <a:noFill/>
            </a:ln>
            <a:effectLst>
              <a:outerShdw blurRad="292100" rotWithShape="0" algn="tl" dir="2700000" dist="139700">
                <a:srgbClr val="333333">
                  <a:alpha val="64705"/>
                </a:srgbClr>
              </a:outerShdw>
            </a:effectLst>
          </p:spPr>
        </p:pic>
        <p:pic>
          <p:nvPicPr>
            <p:cNvPr id="146" name="Google Shape;146;p14"/>
            <p:cNvPicPr preferRelativeResize="0"/>
            <p:nvPr/>
          </p:nvPicPr>
          <p:blipFill rotWithShape="1">
            <a:blip r:embed="rId7">
              <a:alphaModFix/>
            </a:blip>
            <a:srcRect b="0" l="0" r="0" t="0"/>
            <a:stretch/>
          </p:blipFill>
          <p:spPr>
            <a:xfrm>
              <a:off x="10692259" y="2107021"/>
              <a:ext cx="864943" cy="864943"/>
            </a:xfrm>
            <a:prstGeom prst="rect">
              <a:avLst/>
            </a:prstGeom>
            <a:noFill/>
            <a:ln>
              <a:noFill/>
            </a:ln>
          </p:spPr>
        </p:pic>
      </p:grpSp>
      <p:grpSp>
        <p:nvGrpSpPr>
          <p:cNvPr id="147" name="Google Shape;147;p14"/>
          <p:cNvGrpSpPr/>
          <p:nvPr/>
        </p:nvGrpSpPr>
        <p:grpSpPr>
          <a:xfrm>
            <a:off x="6036575" y="3658610"/>
            <a:ext cx="6155425" cy="1773030"/>
            <a:chOff x="5632869" y="3429000"/>
            <a:chExt cx="6155425" cy="1773030"/>
          </a:xfrm>
        </p:grpSpPr>
        <p:pic>
          <p:nvPicPr>
            <p:cNvPr id="148" name="Google Shape;148;p14"/>
            <p:cNvPicPr preferRelativeResize="0"/>
            <p:nvPr/>
          </p:nvPicPr>
          <p:blipFill rotWithShape="1">
            <a:blip r:embed="rId8">
              <a:alphaModFix/>
            </a:blip>
            <a:srcRect b="0" l="0" r="0" t="0"/>
            <a:stretch/>
          </p:blipFill>
          <p:spPr>
            <a:xfrm>
              <a:off x="5632869" y="3429000"/>
              <a:ext cx="6155425" cy="1773030"/>
            </a:xfrm>
            <a:prstGeom prst="rect">
              <a:avLst/>
            </a:prstGeom>
            <a:noFill/>
            <a:ln>
              <a:noFill/>
            </a:ln>
            <a:effectLst>
              <a:outerShdw blurRad="292100" rotWithShape="0" algn="tl" dir="2700000" dist="139700">
                <a:srgbClr val="333333">
                  <a:alpha val="64705"/>
                </a:srgbClr>
              </a:outerShdw>
            </a:effectLst>
          </p:spPr>
        </p:pic>
        <p:pic>
          <p:nvPicPr>
            <p:cNvPr id="149" name="Google Shape;149;p14"/>
            <p:cNvPicPr preferRelativeResize="0"/>
            <p:nvPr/>
          </p:nvPicPr>
          <p:blipFill rotWithShape="1">
            <a:blip r:embed="rId9">
              <a:alphaModFix/>
            </a:blip>
            <a:srcRect b="0" l="0" r="0" t="0"/>
            <a:stretch/>
          </p:blipFill>
          <p:spPr>
            <a:xfrm>
              <a:off x="10748455" y="4315515"/>
              <a:ext cx="841804" cy="841804"/>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5"/>
          <p:cNvSpPr txBox="1"/>
          <p:nvPr>
            <p:ph type="title"/>
          </p:nvPr>
        </p:nvSpPr>
        <p:spPr>
          <a:xfrm>
            <a:off x="89092" y="580135"/>
            <a:ext cx="10809279"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sz="2400"/>
              <a:t>Examples using Unsupervised Machine Learning in Biomedicine</a:t>
            </a:r>
            <a:endParaRPr sz="2400"/>
          </a:p>
        </p:txBody>
      </p:sp>
      <p:sp>
        <p:nvSpPr>
          <p:cNvPr id="155" name="Google Shape;155;p1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56" name="Google Shape;156;p15"/>
          <p:cNvSpPr txBox="1"/>
          <p:nvPr>
            <p:ph idx="12" type="sldNum"/>
          </p:nvPr>
        </p:nvSpPr>
        <p:spPr>
          <a:xfrm>
            <a:off x="11024203" y="387220"/>
            <a:ext cx="11679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fld id="{00000000-1234-1234-1234-123412341234}" type="slidenum">
              <a:rPr lang="es-ES" sz="3000">
                <a:solidFill>
                  <a:schemeClr val="dk2"/>
                </a:solidFill>
              </a:rPr>
              <a:t>‹#›</a:t>
            </a:fld>
            <a:r>
              <a:rPr lang="es-ES" sz="3000">
                <a:solidFill>
                  <a:schemeClr val="dk2"/>
                </a:solidFill>
              </a:rPr>
              <a:t>/29</a:t>
            </a:r>
            <a:endParaRPr sz="3000">
              <a:solidFill>
                <a:schemeClr val="dk2"/>
              </a:solidFill>
            </a:endParaRPr>
          </a:p>
        </p:txBody>
      </p:sp>
      <p:pic>
        <p:nvPicPr>
          <p:cNvPr id="157" name="Google Shape;157;p15"/>
          <p:cNvPicPr preferRelativeResize="0"/>
          <p:nvPr/>
        </p:nvPicPr>
        <p:blipFill rotWithShape="1">
          <a:blip r:embed="rId5">
            <a:alphaModFix/>
          </a:blip>
          <a:srcRect b="0" l="0" r="0" t="0"/>
          <a:stretch/>
        </p:blipFill>
        <p:spPr>
          <a:xfrm>
            <a:off x="10399975" y="6069825"/>
            <a:ext cx="1657350" cy="533400"/>
          </a:xfrm>
          <a:prstGeom prst="rect">
            <a:avLst/>
          </a:prstGeom>
          <a:noFill/>
          <a:ln>
            <a:noFill/>
          </a:ln>
        </p:spPr>
      </p:pic>
      <p:sp>
        <p:nvSpPr>
          <p:cNvPr id="158" name="Google Shape;158;p15"/>
          <p:cNvSpPr/>
          <p:nvPr/>
        </p:nvSpPr>
        <p:spPr>
          <a:xfrm>
            <a:off x="6251945" y="1292708"/>
            <a:ext cx="5940056" cy="4427607"/>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50000"/>
              </a:lnSpc>
              <a:spcBef>
                <a:spcPts val="0"/>
              </a:spcBef>
              <a:spcAft>
                <a:spcPts val="0"/>
              </a:spcAft>
              <a:buClr>
                <a:srgbClr val="000000"/>
              </a:buClr>
              <a:buSzPts val="2220"/>
              <a:buFont typeface="Arial"/>
              <a:buChar char="•"/>
            </a:pPr>
            <a:r>
              <a:rPr b="0" i="0" lang="es-ES" sz="2220" u="none" cap="none" strike="noStrike">
                <a:solidFill>
                  <a:schemeClr val="dk1"/>
                </a:solidFill>
                <a:latin typeface="Arial"/>
                <a:ea typeface="Arial"/>
                <a:cs typeface="Arial"/>
                <a:sym typeface="Arial"/>
              </a:rPr>
              <a:t>Patient Subgroup Discovery in Electronic Health Records</a:t>
            </a:r>
            <a:endParaRPr b="0" i="0" sz="2220" u="none" cap="none" strike="noStrike">
              <a:solidFill>
                <a:schemeClr val="dk1"/>
              </a:solidFill>
              <a:latin typeface="Arial"/>
              <a:ea typeface="Arial"/>
              <a:cs typeface="Arial"/>
              <a:sym typeface="Arial"/>
            </a:endParaRPr>
          </a:p>
          <a:p>
            <a:pPr indent="-228600" lvl="0" marL="228600" marR="0" rtl="0" algn="l">
              <a:lnSpc>
                <a:spcPct val="150000"/>
              </a:lnSpc>
              <a:spcBef>
                <a:spcPts val="1000"/>
              </a:spcBef>
              <a:spcAft>
                <a:spcPts val="0"/>
              </a:spcAft>
              <a:buClr>
                <a:srgbClr val="000000"/>
              </a:buClr>
              <a:buSzPts val="2220"/>
              <a:buFont typeface="Arial"/>
              <a:buChar char="•"/>
            </a:pPr>
            <a:r>
              <a:rPr b="0" i="0" lang="es-ES" sz="2220" u="none" cap="none" strike="noStrike">
                <a:solidFill>
                  <a:schemeClr val="dk1"/>
                </a:solidFill>
                <a:latin typeface="Arial"/>
                <a:ea typeface="Arial"/>
                <a:cs typeface="Arial"/>
                <a:sym typeface="Arial"/>
              </a:rPr>
              <a:t>Cancer Genomics and Precision Medicine</a:t>
            </a:r>
            <a:endParaRPr b="0" i="0" sz="2220" u="none" cap="none" strike="noStrike">
              <a:solidFill>
                <a:schemeClr val="dk1"/>
              </a:solidFill>
              <a:latin typeface="Arial"/>
              <a:ea typeface="Arial"/>
              <a:cs typeface="Arial"/>
              <a:sym typeface="Arial"/>
            </a:endParaRPr>
          </a:p>
          <a:p>
            <a:pPr indent="-228600" lvl="0" marL="228600" marR="0" rtl="0" algn="l">
              <a:lnSpc>
                <a:spcPct val="150000"/>
              </a:lnSpc>
              <a:spcBef>
                <a:spcPts val="1000"/>
              </a:spcBef>
              <a:spcAft>
                <a:spcPts val="0"/>
              </a:spcAft>
              <a:buClr>
                <a:srgbClr val="000000"/>
              </a:buClr>
              <a:buSzPts val="2220"/>
              <a:buFont typeface="Arial"/>
              <a:buChar char="•"/>
            </a:pPr>
            <a:r>
              <a:rPr b="0" i="1" lang="es-ES" sz="2220" u="none" cap="none" strike="noStrike">
                <a:solidFill>
                  <a:schemeClr val="dk1"/>
                </a:solidFill>
                <a:latin typeface="Arial"/>
                <a:ea typeface="Arial"/>
                <a:cs typeface="Arial"/>
                <a:sym typeface="Arial"/>
              </a:rPr>
              <a:t>Neuroimaging Analysis</a:t>
            </a:r>
            <a:endParaRPr b="0" i="0" sz="2220" u="none" cap="none" strike="noStrike">
              <a:solidFill>
                <a:schemeClr val="dk1"/>
              </a:solidFill>
              <a:latin typeface="Arial"/>
              <a:ea typeface="Arial"/>
              <a:cs typeface="Arial"/>
              <a:sym typeface="Arial"/>
            </a:endParaRPr>
          </a:p>
          <a:p>
            <a:pPr indent="-228600" lvl="0" marL="228600" marR="0" rtl="0" algn="l">
              <a:lnSpc>
                <a:spcPct val="150000"/>
              </a:lnSpc>
              <a:spcBef>
                <a:spcPts val="1000"/>
              </a:spcBef>
              <a:spcAft>
                <a:spcPts val="0"/>
              </a:spcAft>
              <a:buClr>
                <a:srgbClr val="000000"/>
              </a:buClr>
              <a:buSzPts val="2220"/>
              <a:buFont typeface="Arial"/>
              <a:buChar char="•"/>
            </a:pPr>
            <a:r>
              <a:rPr b="0" i="1" lang="es-ES" sz="2220" u="none" cap="none" strike="noStrike">
                <a:solidFill>
                  <a:schemeClr val="dk1"/>
                </a:solidFill>
                <a:latin typeface="Arial"/>
                <a:ea typeface="Arial"/>
                <a:cs typeface="Arial"/>
                <a:sym typeface="Arial"/>
              </a:rPr>
              <a:t>Phenotyping in Chronic Diseases</a:t>
            </a:r>
            <a:endParaRPr b="0" i="0" sz="2220" u="none" cap="none" strike="noStrike">
              <a:solidFill>
                <a:schemeClr val="dk1"/>
              </a:solidFill>
              <a:latin typeface="Arial"/>
              <a:ea typeface="Arial"/>
              <a:cs typeface="Arial"/>
              <a:sym typeface="Arial"/>
            </a:endParaRPr>
          </a:p>
          <a:p>
            <a:pPr indent="-228600" lvl="0" marL="228600" marR="0" rtl="0" algn="l">
              <a:lnSpc>
                <a:spcPct val="150000"/>
              </a:lnSpc>
              <a:spcBef>
                <a:spcPts val="1000"/>
              </a:spcBef>
              <a:spcAft>
                <a:spcPts val="0"/>
              </a:spcAft>
              <a:buClr>
                <a:srgbClr val="000000"/>
              </a:buClr>
              <a:buSzPts val="2220"/>
              <a:buFont typeface="Arial"/>
              <a:buChar char="•"/>
            </a:pPr>
            <a:r>
              <a:rPr b="0" i="0" lang="es-ES" sz="2220" u="none" cap="none" strike="noStrike">
                <a:solidFill>
                  <a:schemeClr val="dk1"/>
                </a:solidFill>
                <a:latin typeface="Arial"/>
                <a:ea typeface="Arial"/>
                <a:cs typeface="Arial"/>
                <a:sym typeface="Arial"/>
              </a:rPr>
              <a:t>Anomaly Detection in Medical Imaging and Monitoring</a:t>
            </a:r>
            <a:endParaRPr b="0" i="0" sz="2220" u="none" cap="none" strike="noStrike">
              <a:solidFill>
                <a:schemeClr val="dk1"/>
              </a:solidFill>
              <a:latin typeface="Arial"/>
              <a:ea typeface="Arial"/>
              <a:cs typeface="Arial"/>
              <a:sym typeface="Arial"/>
            </a:endParaRPr>
          </a:p>
        </p:txBody>
      </p:sp>
      <p:grpSp>
        <p:nvGrpSpPr>
          <p:cNvPr id="159" name="Google Shape;159;p15"/>
          <p:cNvGrpSpPr/>
          <p:nvPr/>
        </p:nvGrpSpPr>
        <p:grpSpPr>
          <a:xfrm>
            <a:off x="314905" y="1021733"/>
            <a:ext cx="4081469" cy="2813557"/>
            <a:chOff x="601742" y="1209675"/>
            <a:chExt cx="4081469" cy="2813557"/>
          </a:xfrm>
        </p:grpSpPr>
        <p:pic>
          <p:nvPicPr>
            <p:cNvPr id="160" name="Google Shape;160;p15"/>
            <p:cNvPicPr preferRelativeResize="0"/>
            <p:nvPr/>
          </p:nvPicPr>
          <p:blipFill rotWithShape="1">
            <a:blip r:embed="rId6">
              <a:alphaModFix/>
            </a:blip>
            <a:srcRect b="0" l="0" r="0" t="0"/>
            <a:stretch/>
          </p:blipFill>
          <p:spPr>
            <a:xfrm>
              <a:off x="601742" y="1209675"/>
              <a:ext cx="4081469" cy="2813557"/>
            </a:xfrm>
            <a:prstGeom prst="rect">
              <a:avLst/>
            </a:prstGeom>
            <a:noFill/>
            <a:ln>
              <a:noFill/>
            </a:ln>
            <a:effectLst>
              <a:outerShdw blurRad="292100" rotWithShape="0" algn="tl" dir="2700000" dist="139700">
                <a:srgbClr val="333333">
                  <a:alpha val="64705"/>
                </a:srgbClr>
              </a:outerShdw>
            </a:effectLst>
          </p:spPr>
        </p:pic>
        <p:pic>
          <p:nvPicPr>
            <p:cNvPr id="161" name="Google Shape;161;p15"/>
            <p:cNvPicPr preferRelativeResize="0"/>
            <p:nvPr/>
          </p:nvPicPr>
          <p:blipFill rotWithShape="1">
            <a:blip r:embed="rId7">
              <a:alphaModFix/>
            </a:blip>
            <a:srcRect b="0" l="0" r="0" t="0"/>
            <a:stretch/>
          </p:blipFill>
          <p:spPr>
            <a:xfrm>
              <a:off x="3834852" y="3180987"/>
              <a:ext cx="697808" cy="697808"/>
            </a:xfrm>
            <a:prstGeom prst="rect">
              <a:avLst/>
            </a:prstGeom>
            <a:noFill/>
            <a:ln>
              <a:noFill/>
            </a:ln>
          </p:spPr>
        </p:pic>
      </p:grpSp>
      <p:grpSp>
        <p:nvGrpSpPr>
          <p:cNvPr id="162" name="Google Shape;162;p15"/>
          <p:cNvGrpSpPr/>
          <p:nvPr/>
        </p:nvGrpSpPr>
        <p:grpSpPr>
          <a:xfrm>
            <a:off x="807802" y="3835290"/>
            <a:ext cx="5288198" cy="2927264"/>
            <a:chOff x="1024771" y="2980993"/>
            <a:chExt cx="5288198" cy="2927264"/>
          </a:xfrm>
        </p:grpSpPr>
        <p:pic>
          <p:nvPicPr>
            <p:cNvPr id="163" name="Google Shape;163;p15"/>
            <p:cNvPicPr preferRelativeResize="0"/>
            <p:nvPr/>
          </p:nvPicPr>
          <p:blipFill rotWithShape="1">
            <a:blip r:embed="rId8">
              <a:alphaModFix/>
            </a:blip>
            <a:srcRect b="0" l="0" r="0" t="0"/>
            <a:stretch/>
          </p:blipFill>
          <p:spPr>
            <a:xfrm>
              <a:off x="1024771" y="2980993"/>
              <a:ext cx="5288198" cy="2927264"/>
            </a:xfrm>
            <a:prstGeom prst="rect">
              <a:avLst/>
            </a:prstGeom>
            <a:noFill/>
            <a:ln>
              <a:noFill/>
            </a:ln>
            <a:effectLst>
              <a:outerShdw blurRad="292100" rotWithShape="0" algn="tl" dir="2700000" dist="139700">
                <a:srgbClr val="333333">
                  <a:alpha val="64705"/>
                </a:srgbClr>
              </a:outerShdw>
            </a:effectLst>
          </p:spPr>
        </p:pic>
        <p:pic>
          <p:nvPicPr>
            <p:cNvPr id="164" name="Google Shape;164;p15"/>
            <p:cNvPicPr preferRelativeResize="0"/>
            <p:nvPr/>
          </p:nvPicPr>
          <p:blipFill rotWithShape="1">
            <a:blip r:embed="rId9">
              <a:alphaModFix/>
            </a:blip>
            <a:srcRect b="0" l="0" r="0" t="0"/>
            <a:stretch/>
          </p:blipFill>
          <p:spPr>
            <a:xfrm>
              <a:off x="5071729" y="4566005"/>
              <a:ext cx="1024271" cy="1024271"/>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