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</p:sldIdLst>
  <p:sldSz cy="5143500" cx="9144000"/>
  <p:notesSz cx="6858000" cy="9144000"/>
  <p:embeddedFontLst>
    <p:embeddedFont>
      <p:font typeface="Roboto"/>
      <p:regular r:id="rId69"/>
      <p:bold r:id="rId70"/>
      <p:italic r:id="rId71"/>
      <p:boldItalic r:id="rId72"/>
    </p:embeddedFont>
    <p:embeddedFont>
      <p:font typeface="Gloria Hallelujah"/>
      <p:regular r:id="rId73"/>
    </p:embeddedFont>
    <p:embeddedFont>
      <p:font typeface="Corbel"/>
      <p:regular r:id="rId74"/>
      <p:bold r:id="rId75"/>
      <p:italic r:id="rId76"/>
      <p:boldItalic r:id="rId77"/>
    </p:embeddedFont>
    <p:embeddedFont>
      <p:font typeface="Lora"/>
      <p:regular r:id="rId78"/>
      <p:bold r:id="rId79"/>
      <p:italic r:id="rId80"/>
      <p:boldItalic r:id="rId81"/>
    </p:embeddedFont>
    <p:embeddedFont>
      <p:font typeface="Lexend Medium"/>
      <p:regular r:id="rId82"/>
      <p:bold r:id="rId83"/>
    </p:embeddedFont>
    <p:embeddedFont>
      <p:font typeface="Helvetica Neue"/>
      <p:regular r:id="rId84"/>
      <p:bold r:id="rId85"/>
      <p:italic r:id="rId86"/>
      <p:boldItalic r:id="rId87"/>
    </p:embeddedFont>
    <p:embeddedFont>
      <p:font typeface="Helvetica Neue Light"/>
      <p:regular r:id="rId88"/>
      <p:bold r:id="rId89"/>
      <p:italic r:id="rId90"/>
      <p:boldItalic r:id="rId91"/>
    </p:embeddedFont>
    <p:embeddedFont>
      <p:font typeface="Comfortaa"/>
      <p:regular r:id="rId92"/>
      <p:bold r:id="rId9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94" roundtripDataSignature="AMtx7mhWN7AVuBF2BvgkwLdPWfMPUEM7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5416909-B538-43EF-B956-7C6E620B3C7E}">
  <a:tblStyle styleId="{15416909-B538-43EF-B956-7C6E620B3C7E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C370E3D0-6E37-49FC-973F-E7BCD88A2B70}" styleName="Table_1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84" Type="http://schemas.openxmlformats.org/officeDocument/2006/relationships/font" Target="fonts/HelveticaNeue-regular.fntdata"/><Relationship Id="rId83" Type="http://schemas.openxmlformats.org/officeDocument/2006/relationships/font" Target="fonts/LexendMedium-bold.fntdata"/><Relationship Id="rId42" Type="http://schemas.openxmlformats.org/officeDocument/2006/relationships/slide" Target="slides/slide36.xml"/><Relationship Id="rId86" Type="http://schemas.openxmlformats.org/officeDocument/2006/relationships/font" Target="fonts/HelveticaNeue-italic.fntdata"/><Relationship Id="rId41" Type="http://schemas.openxmlformats.org/officeDocument/2006/relationships/slide" Target="slides/slide35.xml"/><Relationship Id="rId85" Type="http://schemas.openxmlformats.org/officeDocument/2006/relationships/font" Target="fonts/HelveticaNeue-bold.fntdata"/><Relationship Id="rId44" Type="http://schemas.openxmlformats.org/officeDocument/2006/relationships/slide" Target="slides/slide38.xml"/><Relationship Id="rId88" Type="http://schemas.openxmlformats.org/officeDocument/2006/relationships/font" Target="fonts/HelveticaNeueLight-regular.fntdata"/><Relationship Id="rId43" Type="http://schemas.openxmlformats.org/officeDocument/2006/relationships/slide" Target="slides/slide37.xml"/><Relationship Id="rId87" Type="http://schemas.openxmlformats.org/officeDocument/2006/relationships/font" Target="fonts/HelveticaNeue-boldItalic.fntdata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89" Type="http://schemas.openxmlformats.org/officeDocument/2006/relationships/font" Target="fonts/HelveticaNeueLight-bold.fntdata"/><Relationship Id="rId80" Type="http://schemas.openxmlformats.org/officeDocument/2006/relationships/font" Target="fonts/Lora-italic.fntdata"/><Relationship Id="rId82" Type="http://schemas.openxmlformats.org/officeDocument/2006/relationships/font" Target="fonts/LexendMedium-regular.fntdata"/><Relationship Id="rId81" Type="http://schemas.openxmlformats.org/officeDocument/2006/relationships/font" Target="fonts/Lora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font" Target="fonts/GloriaHallelujah-regular.fntdata"/><Relationship Id="rId72" Type="http://schemas.openxmlformats.org/officeDocument/2006/relationships/font" Target="fonts/Roboto-boldItalic.fntdata"/><Relationship Id="rId31" Type="http://schemas.openxmlformats.org/officeDocument/2006/relationships/slide" Target="slides/slide25.xml"/><Relationship Id="rId75" Type="http://schemas.openxmlformats.org/officeDocument/2006/relationships/font" Target="fonts/Corbel-bold.fntdata"/><Relationship Id="rId30" Type="http://schemas.openxmlformats.org/officeDocument/2006/relationships/slide" Target="slides/slide24.xml"/><Relationship Id="rId74" Type="http://schemas.openxmlformats.org/officeDocument/2006/relationships/font" Target="fonts/Corbel-regular.fntdata"/><Relationship Id="rId33" Type="http://schemas.openxmlformats.org/officeDocument/2006/relationships/slide" Target="slides/slide27.xml"/><Relationship Id="rId77" Type="http://schemas.openxmlformats.org/officeDocument/2006/relationships/font" Target="fonts/Corbel-boldItalic.fntdata"/><Relationship Id="rId32" Type="http://schemas.openxmlformats.org/officeDocument/2006/relationships/slide" Target="slides/slide26.xml"/><Relationship Id="rId76" Type="http://schemas.openxmlformats.org/officeDocument/2006/relationships/font" Target="fonts/Corbel-italic.fntdata"/><Relationship Id="rId35" Type="http://schemas.openxmlformats.org/officeDocument/2006/relationships/slide" Target="slides/slide29.xml"/><Relationship Id="rId79" Type="http://schemas.openxmlformats.org/officeDocument/2006/relationships/font" Target="fonts/Lora-bold.fntdata"/><Relationship Id="rId34" Type="http://schemas.openxmlformats.org/officeDocument/2006/relationships/slide" Target="slides/slide28.xml"/><Relationship Id="rId78" Type="http://schemas.openxmlformats.org/officeDocument/2006/relationships/font" Target="fonts/Lora-regular.fntdata"/><Relationship Id="rId71" Type="http://schemas.openxmlformats.org/officeDocument/2006/relationships/font" Target="fonts/Roboto-italic.fntdata"/><Relationship Id="rId70" Type="http://schemas.openxmlformats.org/officeDocument/2006/relationships/font" Target="fonts/Roboto-bold.fntdata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slide" Target="slides/slide60.xml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slide" Target="slides/slide62.xml"/><Relationship Id="rId23" Type="http://schemas.openxmlformats.org/officeDocument/2006/relationships/slide" Target="slides/slide17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font" Target="fonts/Roboto-regular.fnt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94" Type="http://customschemas.google.com/relationships/presentationmetadata" Target="metadata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91" Type="http://schemas.openxmlformats.org/officeDocument/2006/relationships/font" Target="fonts/HelveticaNeueLight-boldItalic.fntdata"/><Relationship Id="rId90" Type="http://schemas.openxmlformats.org/officeDocument/2006/relationships/font" Target="fonts/HelveticaNeueLight-italic.fntdata"/><Relationship Id="rId93" Type="http://schemas.openxmlformats.org/officeDocument/2006/relationships/font" Target="fonts/Comfortaa-bold.fntdata"/><Relationship Id="rId92" Type="http://schemas.openxmlformats.org/officeDocument/2006/relationships/font" Target="fonts/Comfortaa-regular.fntdata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c61dbb7f94_0_0:notes"/>
          <p:cNvSpPr/>
          <p:nvPr>
            <p:ph idx="2" type="sldImg"/>
          </p:nvPr>
        </p:nvSpPr>
        <p:spPr>
          <a:xfrm>
            <a:off x="2020994" y="1142467"/>
            <a:ext cx="28161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g3c61dbb7f94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2" name="Google Shape;112;g3c61dbb7f94_0_0:notes"/>
          <p:cNvSpPr txBox="1"/>
          <p:nvPr>
            <p:ph idx="12" type="sldNum"/>
          </p:nvPr>
        </p:nvSpPr>
        <p:spPr>
          <a:xfrm>
            <a:off x="3884613" y="86852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6" name="Google Shape;206;p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" name="Google Shape;21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8" name="Google Shape;228;p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4" name="Google Shape;23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0" name="Google Shape;25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1" name="Google Shape;281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4" name="Google Shape;304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7" name="Google Shape;31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7" name="Google Shape;32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5" name="Google Shape;335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3" name="Google Shape;343;p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9" name="Google Shape;349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0" name="Google Shape;37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0" name="Google Shape;380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9" name="Google Shape;399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8" name="Google Shape;438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9" name="Google Shape;449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9" name="Google Shape;459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3" name="Google Shape;133;p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4" name="Google Shape;484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5" name="Google Shape;505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7" name="Google Shape;517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7" name="Google Shape;527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9" name="Google Shape;539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5" name="Google Shape;585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5" name="Google Shape;595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9" name="Google Shape;609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2" name="Google Shape;652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6" name="Google Shape;666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5" name="Google Shape;685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5" name="Google Shape;705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0" name="Google Shape;720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5" name="Google Shape;735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6" name="Google Shape;746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6" name="Google Shape;756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6" name="Google Shape;786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6" name="Google Shape;806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6" name="Google Shape;816;p4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17" name="Google Shape;817;p4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9" name="Google Shape;829;p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30" name="Google Shape;830;p4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3" name="Google Shape;843;p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44" name="Google Shape;844;p5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3" name="Google Shape;853;p5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54" name="Google Shape;854;p5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3" name="Google Shape;873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6" name="Google Shape;886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7" name="Google Shape;897;p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7" name="Google Shape;977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7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9" name="Google Shape;989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1" name="Google Shape;1001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2" name="Google Shape;1022;p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9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1" name="Google Shape;1031;p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5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7" name="Google Shape;1067;p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7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79" name="Google Shape;1079;p6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3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g3c61dbb7f94_0_3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85" name="Google Shape;1085;g3c61dbb7f94_0_337:notes"/>
          <p:cNvSpPr/>
          <p:nvPr>
            <p:ph idx="2" type="sldImg"/>
          </p:nvPr>
        </p:nvSpPr>
        <p:spPr>
          <a:xfrm>
            <a:off x="2020994" y="1142467"/>
            <a:ext cx="28161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" name="Google Shape;18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1" Type="http://schemas.openxmlformats.org/officeDocument/2006/relationships/image" Target="../media/image6.png"/><Relationship Id="rId10" Type="http://schemas.openxmlformats.org/officeDocument/2006/relationships/image" Target="../media/image12.png"/><Relationship Id="rId9" Type="http://schemas.openxmlformats.org/officeDocument/2006/relationships/image" Target="../media/image13.png"/><Relationship Id="rId5" Type="http://schemas.openxmlformats.org/officeDocument/2006/relationships/image" Target="../media/image21.png"/><Relationship Id="rId6" Type="http://schemas.openxmlformats.org/officeDocument/2006/relationships/image" Target="../media/image32.png"/><Relationship Id="rId7" Type="http://schemas.openxmlformats.org/officeDocument/2006/relationships/image" Target="../media/image17.png"/><Relationship Id="rId8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1" Type="http://schemas.openxmlformats.org/officeDocument/2006/relationships/image" Target="../media/image21.png"/><Relationship Id="rId10" Type="http://schemas.openxmlformats.org/officeDocument/2006/relationships/image" Target="../media/image6.png"/><Relationship Id="rId13" Type="http://schemas.openxmlformats.org/officeDocument/2006/relationships/image" Target="../media/image28.png"/><Relationship Id="rId1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jpg"/><Relationship Id="rId3" Type="http://schemas.openxmlformats.org/officeDocument/2006/relationships/image" Target="../media/image1.png"/><Relationship Id="rId4" Type="http://schemas.openxmlformats.org/officeDocument/2006/relationships/image" Target="../media/image10.jpg"/><Relationship Id="rId9" Type="http://schemas.openxmlformats.org/officeDocument/2006/relationships/image" Target="../media/image12.png"/><Relationship Id="rId5" Type="http://schemas.openxmlformats.org/officeDocument/2006/relationships/image" Target="../media/image32.png"/><Relationship Id="rId6" Type="http://schemas.openxmlformats.org/officeDocument/2006/relationships/image" Target="../media/image17.png"/><Relationship Id="rId7" Type="http://schemas.openxmlformats.org/officeDocument/2006/relationships/image" Target="../media/image5.png"/><Relationship Id="rId8" Type="http://schemas.openxmlformats.org/officeDocument/2006/relationships/image" Target="../media/image1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tada">
  <p:cSld name="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4"/>
          <p:cNvSpPr txBox="1"/>
          <p:nvPr>
            <p:ph type="ctrTitle"/>
          </p:nvPr>
        </p:nvSpPr>
        <p:spPr>
          <a:xfrm>
            <a:off x="3722917" y="1223797"/>
            <a:ext cx="5027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3900"/>
              <a:buFont typeface="Calibri"/>
              <a:buNone/>
              <a:defRPr b="1" sz="39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" name="Google Shape;11;p64"/>
          <p:cNvSpPr txBox="1"/>
          <p:nvPr>
            <p:ph idx="1" type="subTitle"/>
          </p:nvPr>
        </p:nvSpPr>
        <p:spPr>
          <a:xfrm>
            <a:off x="3722917" y="3571875"/>
            <a:ext cx="50271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2" name="Google Shape;12;p64"/>
          <p:cNvSpPr txBox="1"/>
          <p:nvPr>
            <p:ph idx="2" type="body"/>
          </p:nvPr>
        </p:nvSpPr>
        <p:spPr>
          <a:xfrm>
            <a:off x="244476" y="4571764"/>
            <a:ext cx="2441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3" name="Google Shape;13;p64"/>
          <p:cNvSpPr txBox="1"/>
          <p:nvPr>
            <p:ph idx="3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  <a:defRPr>
                <a:solidFill>
                  <a:srgbClr val="004890"/>
                </a:solidFill>
              </a:defRPr>
            </a:lvl1pPr>
            <a:lvl2pPr indent="-3175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4" name="Google Shape;14;p6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3" name="Google Shape;53;p7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4" name="Google Shape;54;p7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4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7" name="Google Shape;57;p7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7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1" name="Google Shape;61;p7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2" name="Google Shape;62;p75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3" name="Google Shape;63;p7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6" name="Google Shape;66;p7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77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9" name="Google Shape;69;p77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0" name="Google Shape;70;p7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7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>
  <p:cSld name="Cov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c61dbb7f94_0_56"/>
          <p:cNvSpPr txBox="1"/>
          <p:nvPr>
            <p:ph type="ctrTitle"/>
          </p:nvPr>
        </p:nvSpPr>
        <p:spPr>
          <a:xfrm>
            <a:off x="4160960" y="1285720"/>
            <a:ext cx="4588800" cy="176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3900"/>
              <a:buFont typeface="Arial"/>
              <a:buNone/>
              <a:defRPr b="1" sz="3900">
                <a:solidFill>
                  <a:srgbClr val="00489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5" name="Google Shape;75;g3c61dbb7f94_0_56"/>
          <p:cNvSpPr txBox="1"/>
          <p:nvPr>
            <p:ph idx="1" type="subTitle"/>
          </p:nvPr>
        </p:nvSpPr>
        <p:spPr>
          <a:xfrm>
            <a:off x="4164763" y="3215547"/>
            <a:ext cx="23739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76" name="Google Shape;76;g3c61dbb7f94_0_56"/>
          <p:cNvSpPr txBox="1"/>
          <p:nvPr>
            <p:ph idx="2" type="body"/>
          </p:nvPr>
        </p:nvSpPr>
        <p:spPr>
          <a:xfrm>
            <a:off x="244476" y="4571765"/>
            <a:ext cx="2441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descr="Imagen que contiene Patrón de fondo&#10;&#10;El contenido generado por IA puede ser incorrecto." id="77" name="Google Shape;77;g3c61dbb7f94_0_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95550" y="-747131"/>
            <a:ext cx="1048450" cy="5599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o&#10;&#10;El contenido generado por IA puede ser incorrecto." id="78" name="Google Shape;78;g3c61dbb7f94_0_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72599" y="22409"/>
            <a:ext cx="1168459" cy="11684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El contenido generado por IA puede ser incorrecto." id="79" name="Google Shape;79;g3c61dbb7f94_0_5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99428" y="137850"/>
            <a:ext cx="2221743" cy="93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g3c61dbb7f94_0_5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160960" y="4748510"/>
            <a:ext cx="742803" cy="235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g3c61dbb7f94_0_56"/>
          <p:cNvPicPr preferRelativeResize="0"/>
          <p:nvPr/>
        </p:nvPicPr>
        <p:blipFill rotWithShape="1">
          <a:blip r:embed="rId7">
            <a:alphaModFix/>
          </a:blip>
          <a:srcRect b="21529" l="0" r="0" t="21529"/>
          <a:stretch/>
        </p:blipFill>
        <p:spPr>
          <a:xfrm>
            <a:off x="4919934" y="4677173"/>
            <a:ext cx="1059352" cy="339307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g3c61dbb7f94_0_56"/>
          <p:cNvSpPr txBox="1"/>
          <p:nvPr/>
        </p:nvSpPr>
        <p:spPr>
          <a:xfrm>
            <a:off x="4066545" y="4408895"/>
            <a:ext cx="17040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BSC AI Factory Partners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tipo&#10;&#10;El contenido generado por IA puede ser incorrecto." id="83" name="Google Shape;83;g3c61dbb7f94_0_5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015761" y="4635903"/>
            <a:ext cx="260726" cy="3476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dibujo, cerca, luz&#10;&#10;El contenido generado por IA puede ser incorrecto." id="84" name="Google Shape;84;g3c61dbb7f94_0_5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455411" y="4696369"/>
            <a:ext cx="412714" cy="275663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g3c61dbb7f94_0_56"/>
          <p:cNvSpPr txBox="1"/>
          <p:nvPr/>
        </p:nvSpPr>
        <p:spPr>
          <a:xfrm>
            <a:off x="7091903" y="4414452"/>
            <a:ext cx="12579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Affiliated entities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6" name="Google Shape;86;g3c61dbb7f94_0_56"/>
          <p:cNvCxnSpPr/>
          <p:nvPr/>
        </p:nvCxnSpPr>
        <p:spPr>
          <a:xfrm rot="10800000">
            <a:off x="7037227" y="4437236"/>
            <a:ext cx="0" cy="546300"/>
          </a:xfrm>
          <a:prstGeom prst="straightConnector1">
            <a:avLst/>
          </a:prstGeom>
          <a:noFill/>
          <a:ln cap="flat" cmpd="sng" w="7150">
            <a:solidFill>
              <a:srgbClr val="8DA9DB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Texto&#10;&#10;El contenido generado por IA puede ser incorrecto." id="87" name="Google Shape;87;g3c61dbb7f94_0_5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403115" y="4557613"/>
            <a:ext cx="667691" cy="66769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xto&#10;&#10;El contenido generado por IA puede ser incorrecto." id="88" name="Google Shape;88;g3c61dbb7f94_0_5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156030" y="4694341"/>
            <a:ext cx="1143188" cy="343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 cover">
  <p:cSld name="Back cov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c61dbb7f94_0_391"/>
          <p:cNvSpPr txBox="1"/>
          <p:nvPr>
            <p:ph type="ctrTitle"/>
          </p:nvPr>
        </p:nvSpPr>
        <p:spPr>
          <a:xfrm>
            <a:off x="2277549" y="1113565"/>
            <a:ext cx="4588800" cy="13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3A74"/>
              </a:buClr>
              <a:buSzPts val="6000"/>
              <a:buFont typeface="Arial"/>
              <a:buNone/>
              <a:defRPr b="0" i="0" sz="6000">
                <a:solidFill>
                  <a:srgbClr val="173A7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Icono&#10;&#10;El contenido generado por IA puede ser incorrecto." id="91" name="Google Shape;91;g3c61dbb7f94_0_3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72599" y="22409"/>
            <a:ext cx="1168459" cy="1168459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g3c61dbb7f94_0_391"/>
          <p:cNvSpPr txBox="1"/>
          <p:nvPr>
            <p:ph idx="1" type="subTitle"/>
          </p:nvPr>
        </p:nvSpPr>
        <p:spPr>
          <a:xfrm>
            <a:off x="3385039" y="2661263"/>
            <a:ext cx="23739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73A74"/>
              </a:buClr>
              <a:buSzPts val="1800"/>
              <a:buNone/>
              <a:defRPr sz="1800">
                <a:solidFill>
                  <a:srgbClr val="173A7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93" name="Google Shape;93;g3c61dbb7f94_0_391"/>
          <p:cNvSpPr txBox="1"/>
          <p:nvPr/>
        </p:nvSpPr>
        <p:spPr>
          <a:xfrm>
            <a:off x="166340" y="4683966"/>
            <a:ext cx="3717600" cy="4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 fontScale="47500"/>
          </a:bodyPr>
          <a:lstStyle/>
          <a:p>
            <a:pPr indent="0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173A74"/>
              </a:buClr>
              <a:buSzPct val="100000"/>
              <a:buFont typeface="Arial"/>
              <a:buNone/>
            </a:pPr>
            <a:r>
              <a:rPr b="0" i="0" lang="es" sz="1400" u="none" cap="none" strike="noStrike">
                <a:solidFill>
                  <a:srgbClr val="173A74"/>
                </a:solidFill>
                <a:latin typeface="Arial"/>
                <a:ea typeface="Arial"/>
                <a:cs typeface="Arial"/>
                <a:sym typeface="Arial"/>
              </a:rPr>
              <a:t>This project has received funding from the European High-Performance Computing Joint Undertaking (JU) under grant agreement No 101234399 and Spain, Portugal, Romania and Türkiye. The JU receives support from the European Union’s Horizon Europe Programme. </a:t>
            </a:r>
            <a:endParaRPr b="0" i="0" sz="1400" u="none" cap="none" strike="noStrike">
              <a:solidFill>
                <a:srgbClr val="173A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n que contiene Escala de tiempo&#10;&#10;El contenido generado por IA puede ser incorrecto." id="94" name="Google Shape;94;g3c61dbb7f94_0_39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6340" y="4327092"/>
            <a:ext cx="1109011" cy="265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g3c61dbb7f94_0_39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60960" y="4748510"/>
            <a:ext cx="742803" cy="235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g3c61dbb7f94_0_391"/>
          <p:cNvPicPr preferRelativeResize="0"/>
          <p:nvPr/>
        </p:nvPicPr>
        <p:blipFill rotWithShape="1">
          <a:blip r:embed="rId6">
            <a:alphaModFix/>
          </a:blip>
          <a:srcRect b="21529" l="0" r="0" t="21529"/>
          <a:stretch/>
        </p:blipFill>
        <p:spPr>
          <a:xfrm>
            <a:off x="4919934" y="4677173"/>
            <a:ext cx="1059352" cy="339307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g3c61dbb7f94_0_391"/>
          <p:cNvSpPr txBox="1"/>
          <p:nvPr/>
        </p:nvSpPr>
        <p:spPr>
          <a:xfrm>
            <a:off x="4066545" y="4408895"/>
            <a:ext cx="17040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" sz="1200" u="none" cap="none" strike="noStrike">
                <a:solidFill>
                  <a:srgbClr val="004890"/>
                </a:solidFill>
                <a:latin typeface="Arial"/>
                <a:ea typeface="Arial"/>
                <a:cs typeface="Arial"/>
                <a:sym typeface="Arial"/>
              </a:rPr>
              <a:t>BSC AI Factory Partners</a:t>
            </a:r>
            <a:endParaRPr b="0" i="0" sz="1200" u="none" cap="none" strike="noStrike">
              <a:solidFill>
                <a:srgbClr val="0048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tipo&#10;&#10;El contenido generado por IA puede ser incorrecto." id="98" name="Google Shape;98;g3c61dbb7f94_0_39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015761" y="4635903"/>
            <a:ext cx="260726" cy="3476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dibujo, cerca, luz&#10;&#10;El contenido generado por IA puede ser incorrecto." id="99" name="Google Shape;99;g3c61dbb7f94_0_39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455411" y="4696369"/>
            <a:ext cx="412714" cy="275663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g3c61dbb7f94_0_391"/>
          <p:cNvSpPr txBox="1"/>
          <p:nvPr/>
        </p:nvSpPr>
        <p:spPr>
          <a:xfrm>
            <a:off x="7091903" y="4414452"/>
            <a:ext cx="12579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" sz="1200" u="none" cap="none" strike="noStrike">
                <a:solidFill>
                  <a:srgbClr val="004890"/>
                </a:solidFill>
                <a:latin typeface="Arial"/>
                <a:ea typeface="Arial"/>
                <a:cs typeface="Arial"/>
                <a:sym typeface="Arial"/>
              </a:rPr>
              <a:t>Affiliated entities</a:t>
            </a:r>
            <a:endParaRPr b="0" i="0" sz="1200" u="none" cap="none" strike="noStrike">
              <a:solidFill>
                <a:srgbClr val="0048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1" name="Google Shape;101;g3c61dbb7f94_0_391"/>
          <p:cNvCxnSpPr/>
          <p:nvPr/>
        </p:nvCxnSpPr>
        <p:spPr>
          <a:xfrm rot="10800000">
            <a:off x="7037227" y="4437236"/>
            <a:ext cx="0" cy="546300"/>
          </a:xfrm>
          <a:prstGeom prst="straightConnector1">
            <a:avLst/>
          </a:prstGeom>
          <a:noFill/>
          <a:ln cap="flat" cmpd="sng" w="7150">
            <a:solidFill>
              <a:srgbClr val="2F5496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Texto&#10;&#10;El contenido generado por IA puede ser incorrecto." id="102" name="Google Shape;102;g3c61dbb7f94_0_39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403115" y="4557613"/>
            <a:ext cx="667691" cy="66769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xto&#10;&#10;El contenido generado por IA puede ser incorrecto." id="103" name="Google Shape;103;g3c61dbb7f94_0_39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156030" y="4694341"/>
            <a:ext cx="1143188" cy="343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El contenido generado por IA puede ser incorrecto." id="104" name="Google Shape;104;g3c61dbb7f94_0_39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64481" y="137850"/>
            <a:ext cx="2221743" cy="9375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de la pantalla de un celular con texto e imagen&#10;&#10;El contenido generado por IA puede ser incorrecto." id="105" name="Google Shape;105;g3c61dbb7f94_0_39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64481" y="3903993"/>
            <a:ext cx="1535036" cy="34181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3c61dbb7f94_0_391"/>
          <p:cNvSpPr/>
          <p:nvPr/>
        </p:nvSpPr>
        <p:spPr>
          <a:xfrm>
            <a:off x="2528896" y="3911655"/>
            <a:ext cx="1153200" cy="312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g3c61dbb7f94_0_391"/>
          <p:cNvSpPr/>
          <p:nvPr/>
        </p:nvSpPr>
        <p:spPr>
          <a:xfrm>
            <a:off x="1429241" y="4363351"/>
            <a:ext cx="960900" cy="24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Texto&#10;&#10;El contenido generado por IA puede ser incorrecto." id="108" name="Google Shape;108;g3c61dbb7f94_0_39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596686" y="4160991"/>
            <a:ext cx="1153296" cy="6487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6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>
  <p:cSld name="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66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66"/>
          <p:cNvSpPr txBox="1"/>
          <p:nvPr>
            <p:ph idx="1" type="body"/>
          </p:nvPr>
        </p:nvSpPr>
        <p:spPr>
          <a:xfrm>
            <a:off x="452743" y="1135856"/>
            <a:ext cx="82386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  <a:defRPr sz="1500"/>
            </a:lvl1pPr>
            <a:lvl2pPr indent="-3175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400"/>
            </a:lvl2pPr>
            <a:lvl3pPr indent="-3048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/>
            </a:lvl3pPr>
            <a:lvl4pPr indent="-3048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/>
            </a:lvl4pPr>
            <a:lvl5pPr indent="-3048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/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6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7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67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indent="-3175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25" name="Google Shape;25;p67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67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" name="Google Shape;27;p67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raportada">
  <p:cSld name="Contra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8"/>
          <p:cNvSpPr/>
          <p:nvPr/>
        </p:nvSpPr>
        <p:spPr>
          <a:xfrm>
            <a:off x="3048000" y="4571764"/>
            <a:ext cx="6096000" cy="365700"/>
          </a:xfrm>
          <a:prstGeom prst="rect">
            <a:avLst/>
          </a:prstGeom>
          <a:solidFill>
            <a:schemeClr val="lt1">
              <a:alpha val="74509"/>
            </a:scheme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68"/>
          <p:cNvSpPr txBox="1"/>
          <p:nvPr>
            <p:ph type="ctrTitle"/>
          </p:nvPr>
        </p:nvSpPr>
        <p:spPr>
          <a:xfrm>
            <a:off x="3722917" y="1223797"/>
            <a:ext cx="5027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6000"/>
              <a:buFont typeface="Calibri"/>
              <a:buNone/>
              <a:defRPr b="1" sz="6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68"/>
          <p:cNvSpPr txBox="1"/>
          <p:nvPr>
            <p:ph idx="1" type="subTitle"/>
          </p:nvPr>
        </p:nvSpPr>
        <p:spPr>
          <a:xfrm>
            <a:off x="3722917" y="3675106"/>
            <a:ext cx="5027100" cy="61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32" name="Google Shape;32;p68"/>
          <p:cNvSpPr/>
          <p:nvPr/>
        </p:nvSpPr>
        <p:spPr>
          <a:xfrm>
            <a:off x="1" y="4571764"/>
            <a:ext cx="3048000" cy="365700"/>
          </a:xfrm>
          <a:prstGeom prst="rect">
            <a:avLst/>
          </a:prstGeom>
          <a:solidFill>
            <a:srgbClr val="004890">
              <a:alpha val="49411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68"/>
          <p:cNvSpPr txBox="1"/>
          <p:nvPr>
            <p:ph idx="2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  <a:defRPr>
                <a:solidFill>
                  <a:srgbClr val="004890"/>
                </a:solidFill>
              </a:defRPr>
            </a:lvl1pPr>
            <a:lvl2pPr indent="-3175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34" name="Google Shape;34;p6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7" name="Google Shape;37;p6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8" name="Google Shape;38;p6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1" name="Google Shape;41;p7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7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5" name="Google Shape;45;p7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6" name="Google Shape;46;p7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7" name="Google Shape;47;p7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0" name="Google Shape;50;p7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6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6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6.png"/><Relationship Id="rId4" Type="http://schemas.openxmlformats.org/officeDocument/2006/relationships/image" Target="../media/image3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4.png"/><Relationship Id="rId4" Type="http://schemas.openxmlformats.org/officeDocument/2006/relationships/image" Target="../media/image3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3.png"/><Relationship Id="rId4" Type="http://schemas.openxmlformats.org/officeDocument/2006/relationships/image" Target="../media/image42.png"/><Relationship Id="rId5" Type="http://schemas.openxmlformats.org/officeDocument/2006/relationships/image" Target="../media/image3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7.png"/><Relationship Id="rId4" Type="http://schemas.openxmlformats.org/officeDocument/2006/relationships/image" Target="../media/image57.png"/><Relationship Id="rId5" Type="http://schemas.openxmlformats.org/officeDocument/2006/relationships/image" Target="../media/image67.png"/><Relationship Id="rId6" Type="http://schemas.openxmlformats.org/officeDocument/2006/relationships/image" Target="../media/image48.png"/><Relationship Id="rId7" Type="http://schemas.openxmlformats.org/officeDocument/2006/relationships/image" Target="../media/image54.png"/><Relationship Id="rId8" Type="http://schemas.openxmlformats.org/officeDocument/2006/relationships/image" Target="../media/image3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0.png"/><Relationship Id="rId4" Type="http://schemas.openxmlformats.org/officeDocument/2006/relationships/image" Target="../media/image52.png"/><Relationship Id="rId5" Type="http://schemas.openxmlformats.org/officeDocument/2006/relationships/image" Target="../media/image3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1.png"/><Relationship Id="rId4" Type="http://schemas.openxmlformats.org/officeDocument/2006/relationships/image" Target="../media/image45.png"/><Relationship Id="rId5" Type="http://schemas.openxmlformats.org/officeDocument/2006/relationships/image" Target="../media/image51.png"/><Relationship Id="rId6" Type="http://schemas.openxmlformats.org/officeDocument/2006/relationships/image" Target="../media/image46.png"/><Relationship Id="rId7" Type="http://schemas.openxmlformats.org/officeDocument/2006/relationships/image" Target="../media/image3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9.png"/><Relationship Id="rId4" Type="http://schemas.openxmlformats.org/officeDocument/2006/relationships/image" Target="../media/image53.png"/><Relationship Id="rId5" Type="http://schemas.openxmlformats.org/officeDocument/2006/relationships/image" Target="../media/image3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jpg"/><Relationship Id="rId4" Type="http://schemas.openxmlformats.org/officeDocument/2006/relationships/image" Target="../media/image38.jpg"/><Relationship Id="rId9" Type="http://schemas.openxmlformats.org/officeDocument/2006/relationships/image" Target="../media/image24.png"/><Relationship Id="rId5" Type="http://schemas.openxmlformats.org/officeDocument/2006/relationships/image" Target="../media/image15.jpg"/><Relationship Id="rId6" Type="http://schemas.openxmlformats.org/officeDocument/2006/relationships/image" Target="../media/image25.jpg"/><Relationship Id="rId7" Type="http://schemas.openxmlformats.org/officeDocument/2006/relationships/image" Target="../media/image20.jpg"/><Relationship Id="rId8" Type="http://schemas.openxmlformats.org/officeDocument/2006/relationships/image" Target="../media/image22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3.png"/><Relationship Id="rId4" Type="http://schemas.openxmlformats.org/officeDocument/2006/relationships/image" Target="../media/image3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8.png"/><Relationship Id="rId4" Type="http://schemas.openxmlformats.org/officeDocument/2006/relationships/image" Target="../media/image55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1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13.png"/><Relationship Id="rId4" Type="http://schemas.openxmlformats.org/officeDocument/2006/relationships/image" Target="../media/image59.jpg"/><Relationship Id="rId5" Type="http://schemas.openxmlformats.org/officeDocument/2006/relationships/image" Target="../media/image62.png"/><Relationship Id="rId6" Type="http://schemas.openxmlformats.org/officeDocument/2006/relationships/image" Target="../media/image24.png"/><Relationship Id="rId7" Type="http://schemas.openxmlformats.org/officeDocument/2006/relationships/image" Target="../media/image64.png"/><Relationship Id="rId8" Type="http://schemas.openxmlformats.org/officeDocument/2006/relationships/image" Target="../media/image3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0.jpg"/><Relationship Id="rId4" Type="http://schemas.openxmlformats.org/officeDocument/2006/relationships/image" Target="../media/image24.png"/><Relationship Id="rId5" Type="http://schemas.openxmlformats.org/officeDocument/2006/relationships/image" Target="../media/image64.png"/><Relationship Id="rId6" Type="http://schemas.openxmlformats.org/officeDocument/2006/relationships/image" Target="../media/image3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4.png"/><Relationship Id="rId4" Type="http://schemas.openxmlformats.org/officeDocument/2006/relationships/image" Target="../media/image64.png"/><Relationship Id="rId5" Type="http://schemas.openxmlformats.org/officeDocument/2006/relationships/image" Target="../media/image37.png"/></Relationships>
</file>

<file path=ppt/slides/_rels/slide26.xml.rels><?xml version="1.0" encoding="UTF-8" standalone="yes"?><Relationships xmlns="http://schemas.openxmlformats.org/package/2006/relationships"><Relationship Id="rId11" Type="http://schemas.openxmlformats.org/officeDocument/2006/relationships/image" Target="../media/image37.png"/><Relationship Id="rId10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61.jpg"/><Relationship Id="rId4" Type="http://schemas.openxmlformats.org/officeDocument/2006/relationships/image" Target="../media/image65.jpg"/><Relationship Id="rId9" Type="http://schemas.openxmlformats.org/officeDocument/2006/relationships/image" Target="../media/image24.png"/><Relationship Id="rId5" Type="http://schemas.openxmlformats.org/officeDocument/2006/relationships/image" Target="../media/image73.jpg"/><Relationship Id="rId6" Type="http://schemas.openxmlformats.org/officeDocument/2006/relationships/image" Target="../media/image70.jpg"/><Relationship Id="rId7" Type="http://schemas.openxmlformats.org/officeDocument/2006/relationships/image" Target="../media/image72.jpg"/><Relationship Id="rId8" Type="http://schemas.openxmlformats.org/officeDocument/2006/relationships/image" Target="../media/image6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81.png"/><Relationship Id="rId4" Type="http://schemas.openxmlformats.org/officeDocument/2006/relationships/image" Target="../media/image24.png"/><Relationship Id="rId5" Type="http://schemas.openxmlformats.org/officeDocument/2006/relationships/image" Target="../media/image64.png"/><Relationship Id="rId6" Type="http://schemas.openxmlformats.org/officeDocument/2006/relationships/image" Target="../media/image3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8.jpg"/><Relationship Id="rId4" Type="http://schemas.openxmlformats.org/officeDocument/2006/relationships/image" Target="../media/image24.png"/><Relationship Id="rId5" Type="http://schemas.openxmlformats.org/officeDocument/2006/relationships/image" Target="../media/image64.png"/><Relationship Id="rId6" Type="http://schemas.openxmlformats.org/officeDocument/2006/relationships/image" Target="../media/image37.png"/></Relationships>
</file>

<file path=ppt/slides/_rels/slide29.xml.rels><?xml version="1.0" encoding="UTF-8" standalone="yes"?><Relationships xmlns="http://schemas.openxmlformats.org/package/2006/relationships"><Relationship Id="rId20" Type="http://schemas.openxmlformats.org/officeDocument/2006/relationships/image" Target="../media/image64.png"/><Relationship Id="rId11" Type="http://schemas.openxmlformats.org/officeDocument/2006/relationships/image" Target="../media/image75.jpg"/><Relationship Id="rId10" Type="http://schemas.openxmlformats.org/officeDocument/2006/relationships/image" Target="../media/image80.jpg"/><Relationship Id="rId21" Type="http://schemas.openxmlformats.org/officeDocument/2006/relationships/image" Target="../media/image37.png"/><Relationship Id="rId13" Type="http://schemas.openxmlformats.org/officeDocument/2006/relationships/image" Target="../media/image119.jpg"/><Relationship Id="rId12" Type="http://schemas.openxmlformats.org/officeDocument/2006/relationships/image" Target="../media/image7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00.jpg"/><Relationship Id="rId4" Type="http://schemas.openxmlformats.org/officeDocument/2006/relationships/image" Target="../media/image69.jpg"/><Relationship Id="rId9" Type="http://schemas.openxmlformats.org/officeDocument/2006/relationships/image" Target="../media/image77.jpg"/><Relationship Id="rId15" Type="http://schemas.openxmlformats.org/officeDocument/2006/relationships/image" Target="../media/image92.jpg"/><Relationship Id="rId14" Type="http://schemas.openxmlformats.org/officeDocument/2006/relationships/image" Target="../media/image78.jpg"/><Relationship Id="rId17" Type="http://schemas.openxmlformats.org/officeDocument/2006/relationships/image" Target="../media/image142.jpg"/><Relationship Id="rId16" Type="http://schemas.openxmlformats.org/officeDocument/2006/relationships/image" Target="../media/image85.jpg"/><Relationship Id="rId5" Type="http://schemas.openxmlformats.org/officeDocument/2006/relationships/image" Target="../media/image126.jpg"/><Relationship Id="rId19" Type="http://schemas.openxmlformats.org/officeDocument/2006/relationships/image" Target="../media/image24.png"/><Relationship Id="rId6" Type="http://schemas.openxmlformats.org/officeDocument/2006/relationships/image" Target="../media/image83.jpg"/><Relationship Id="rId18" Type="http://schemas.openxmlformats.org/officeDocument/2006/relationships/image" Target="../media/image93.jpg"/><Relationship Id="rId7" Type="http://schemas.openxmlformats.org/officeDocument/2006/relationships/image" Target="../media/image84.jpg"/><Relationship Id="rId8" Type="http://schemas.openxmlformats.org/officeDocument/2006/relationships/image" Target="../media/image7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1.jpg"/></Relationships>
</file>

<file path=ppt/slides/_rels/slide30.xml.rels><?xml version="1.0" encoding="UTF-8" standalone="yes"?><Relationships xmlns="http://schemas.openxmlformats.org/package/2006/relationships"><Relationship Id="rId11" Type="http://schemas.openxmlformats.org/officeDocument/2006/relationships/image" Target="../media/image37.png"/><Relationship Id="rId10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79.png"/><Relationship Id="rId4" Type="http://schemas.openxmlformats.org/officeDocument/2006/relationships/image" Target="../media/image86.png"/><Relationship Id="rId9" Type="http://schemas.openxmlformats.org/officeDocument/2006/relationships/image" Target="../media/image24.png"/><Relationship Id="rId5" Type="http://schemas.openxmlformats.org/officeDocument/2006/relationships/image" Target="../media/image95.png"/><Relationship Id="rId6" Type="http://schemas.openxmlformats.org/officeDocument/2006/relationships/image" Target="../media/image94.png"/><Relationship Id="rId7" Type="http://schemas.openxmlformats.org/officeDocument/2006/relationships/image" Target="../media/image90.png"/><Relationship Id="rId8" Type="http://schemas.openxmlformats.org/officeDocument/2006/relationships/image" Target="../media/image8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12.png"/><Relationship Id="rId4" Type="http://schemas.openxmlformats.org/officeDocument/2006/relationships/image" Target="../media/image87.jpg"/><Relationship Id="rId5" Type="http://schemas.openxmlformats.org/officeDocument/2006/relationships/image" Target="../media/image24.png"/><Relationship Id="rId6" Type="http://schemas.openxmlformats.org/officeDocument/2006/relationships/image" Target="../media/image64.png"/><Relationship Id="rId7" Type="http://schemas.openxmlformats.org/officeDocument/2006/relationships/image" Target="../media/image37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4.png"/><Relationship Id="rId4" Type="http://schemas.openxmlformats.org/officeDocument/2006/relationships/image" Target="../media/image64.png"/><Relationship Id="rId5" Type="http://schemas.openxmlformats.org/officeDocument/2006/relationships/image" Target="../media/image37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4.png"/><Relationship Id="rId4" Type="http://schemas.openxmlformats.org/officeDocument/2006/relationships/image" Target="../media/image2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97.png"/><Relationship Id="rId4" Type="http://schemas.openxmlformats.org/officeDocument/2006/relationships/image" Target="../media/image88.png"/><Relationship Id="rId5" Type="http://schemas.openxmlformats.org/officeDocument/2006/relationships/image" Target="../media/image24.png"/><Relationship Id="rId6" Type="http://schemas.openxmlformats.org/officeDocument/2006/relationships/image" Target="../media/image64.png"/><Relationship Id="rId7" Type="http://schemas.openxmlformats.org/officeDocument/2006/relationships/image" Target="../media/image37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98.jpg"/><Relationship Id="rId4" Type="http://schemas.openxmlformats.org/officeDocument/2006/relationships/image" Target="../media/image24.png"/><Relationship Id="rId5" Type="http://schemas.openxmlformats.org/officeDocument/2006/relationships/image" Target="../media/image64.png"/><Relationship Id="rId6" Type="http://schemas.openxmlformats.org/officeDocument/2006/relationships/image" Target="../media/image37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96.png"/><Relationship Id="rId4" Type="http://schemas.openxmlformats.org/officeDocument/2006/relationships/image" Target="../media/image99.png"/><Relationship Id="rId5" Type="http://schemas.openxmlformats.org/officeDocument/2006/relationships/image" Target="../media/image24.png"/><Relationship Id="rId6" Type="http://schemas.openxmlformats.org/officeDocument/2006/relationships/image" Target="../media/image64.png"/><Relationship Id="rId7" Type="http://schemas.openxmlformats.org/officeDocument/2006/relationships/image" Target="../media/image37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01.png"/><Relationship Id="rId4" Type="http://schemas.openxmlformats.org/officeDocument/2006/relationships/image" Target="../media/image143.png"/><Relationship Id="rId5" Type="http://schemas.openxmlformats.org/officeDocument/2006/relationships/image" Target="../media/image134.png"/><Relationship Id="rId6" Type="http://schemas.openxmlformats.org/officeDocument/2006/relationships/image" Target="../media/image24.png"/><Relationship Id="rId7" Type="http://schemas.openxmlformats.org/officeDocument/2006/relationships/image" Target="../media/image64.png"/><Relationship Id="rId8" Type="http://schemas.openxmlformats.org/officeDocument/2006/relationships/image" Target="../media/image37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03.png"/><Relationship Id="rId4" Type="http://schemas.openxmlformats.org/officeDocument/2006/relationships/image" Target="../media/image120.png"/><Relationship Id="rId5" Type="http://schemas.openxmlformats.org/officeDocument/2006/relationships/image" Target="../media/image24.png"/><Relationship Id="rId6" Type="http://schemas.openxmlformats.org/officeDocument/2006/relationships/image" Target="../media/image64.png"/><Relationship Id="rId7" Type="http://schemas.openxmlformats.org/officeDocument/2006/relationships/image" Target="../media/image37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02.jpg"/><Relationship Id="rId4" Type="http://schemas.openxmlformats.org/officeDocument/2006/relationships/image" Target="../media/image24.png"/><Relationship Id="rId5" Type="http://schemas.openxmlformats.org/officeDocument/2006/relationships/image" Target="../media/image64.png"/><Relationship Id="rId6" Type="http://schemas.openxmlformats.org/officeDocument/2006/relationships/image" Target="../media/image3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4.png"/><Relationship Id="rId4" Type="http://schemas.openxmlformats.org/officeDocument/2006/relationships/image" Target="../media/image37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02.jpg"/><Relationship Id="rId4" Type="http://schemas.openxmlformats.org/officeDocument/2006/relationships/image" Target="../media/image24.png"/><Relationship Id="rId5" Type="http://schemas.openxmlformats.org/officeDocument/2006/relationships/image" Target="../media/image64.png"/><Relationship Id="rId6" Type="http://schemas.openxmlformats.org/officeDocument/2006/relationships/image" Target="../media/image37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09.png"/><Relationship Id="rId4" Type="http://schemas.openxmlformats.org/officeDocument/2006/relationships/image" Target="../media/image104.png"/><Relationship Id="rId5" Type="http://schemas.openxmlformats.org/officeDocument/2006/relationships/image" Target="../media/image105.png"/><Relationship Id="rId6" Type="http://schemas.openxmlformats.org/officeDocument/2006/relationships/image" Target="../media/image24.png"/><Relationship Id="rId7" Type="http://schemas.openxmlformats.org/officeDocument/2006/relationships/image" Target="../media/image64.png"/><Relationship Id="rId8" Type="http://schemas.openxmlformats.org/officeDocument/2006/relationships/image" Target="../media/image37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07.png"/><Relationship Id="rId4" Type="http://schemas.openxmlformats.org/officeDocument/2006/relationships/image" Target="../media/image106.png"/><Relationship Id="rId9" Type="http://schemas.openxmlformats.org/officeDocument/2006/relationships/image" Target="../media/image37.png"/><Relationship Id="rId5" Type="http://schemas.openxmlformats.org/officeDocument/2006/relationships/image" Target="../media/image105.png"/><Relationship Id="rId6" Type="http://schemas.openxmlformats.org/officeDocument/2006/relationships/image" Target="../media/image104.png"/><Relationship Id="rId7" Type="http://schemas.openxmlformats.org/officeDocument/2006/relationships/image" Target="../media/image24.png"/><Relationship Id="rId8" Type="http://schemas.openxmlformats.org/officeDocument/2006/relationships/image" Target="../media/image64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4.png"/><Relationship Id="rId4" Type="http://schemas.openxmlformats.org/officeDocument/2006/relationships/image" Target="../media/image64.png"/><Relationship Id="rId5" Type="http://schemas.openxmlformats.org/officeDocument/2006/relationships/image" Target="../media/image37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10.png"/><Relationship Id="rId4" Type="http://schemas.openxmlformats.org/officeDocument/2006/relationships/image" Target="../media/image24.png"/><Relationship Id="rId5" Type="http://schemas.openxmlformats.org/officeDocument/2006/relationships/image" Target="../media/image64.png"/><Relationship Id="rId6" Type="http://schemas.openxmlformats.org/officeDocument/2006/relationships/image" Target="../media/image37.png"/></Relationships>
</file>

<file path=ppt/slides/_rels/slide45.xml.rels><?xml version="1.0" encoding="UTF-8" standalone="yes"?><Relationships xmlns="http://schemas.openxmlformats.org/package/2006/relationships"><Relationship Id="rId11" Type="http://schemas.openxmlformats.org/officeDocument/2006/relationships/image" Target="../media/image64.png"/><Relationship Id="rId10" Type="http://schemas.openxmlformats.org/officeDocument/2006/relationships/image" Target="../media/image24.png"/><Relationship Id="rId1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44.png"/><Relationship Id="rId4" Type="http://schemas.openxmlformats.org/officeDocument/2006/relationships/image" Target="../media/image111.png"/><Relationship Id="rId9" Type="http://schemas.openxmlformats.org/officeDocument/2006/relationships/image" Target="../media/image114.png"/><Relationship Id="rId5" Type="http://schemas.openxmlformats.org/officeDocument/2006/relationships/image" Target="../media/image145.png"/><Relationship Id="rId6" Type="http://schemas.openxmlformats.org/officeDocument/2006/relationships/image" Target="../media/image115.png"/><Relationship Id="rId7" Type="http://schemas.openxmlformats.org/officeDocument/2006/relationships/image" Target="../media/image121.png"/><Relationship Id="rId8" Type="http://schemas.openxmlformats.org/officeDocument/2006/relationships/image" Target="../media/image118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02.jpg"/><Relationship Id="rId4" Type="http://schemas.openxmlformats.org/officeDocument/2006/relationships/image" Target="../media/image24.png"/><Relationship Id="rId5" Type="http://schemas.openxmlformats.org/officeDocument/2006/relationships/image" Target="../media/image64.png"/><Relationship Id="rId6" Type="http://schemas.openxmlformats.org/officeDocument/2006/relationships/image" Target="../media/image37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23.jpg"/><Relationship Id="rId4" Type="http://schemas.openxmlformats.org/officeDocument/2006/relationships/image" Target="../media/image24.png"/><Relationship Id="rId5" Type="http://schemas.openxmlformats.org/officeDocument/2006/relationships/image" Target="../media/image64.png"/><Relationship Id="rId6" Type="http://schemas.openxmlformats.org/officeDocument/2006/relationships/image" Target="../media/image37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122.png"/><Relationship Id="rId4" Type="http://schemas.openxmlformats.org/officeDocument/2006/relationships/image" Target="../media/image141.png"/><Relationship Id="rId5" Type="http://schemas.openxmlformats.org/officeDocument/2006/relationships/image" Target="../media/image24.png"/><Relationship Id="rId6" Type="http://schemas.openxmlformats.org/officeDocument/2006/relationships/image" Target="../media/image64.png"/><Relationship Id="rId7" Type="http://schemas.openxmlformats.org/officeDocument/2006/relationships/image" Target="../media/image37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22.png"/><Relationship Id="rId4" Type="http://schemas.openxmlformats.org/officeDocument/2006/relationships/image" Target="../media/image133.png"/><Relationship Id="rId5" Type="http://schemas.openxmlformats.org/officeDocument/2006/relationships/image" Target="../media/image24.png"/><Relationship Id="rId6" Type="http://schemas.openxmlformats.org/officeDocument/2006/relationships/image" Target="../media/image64.png"/><Relationship Id="rId7" Type="http://schemas.openxmlformats.org/officeDocument/2006/relationships/image" Target="../media/image3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1.png"/><Relationship Id="rId4" Type="http://schemas.openxmlformats.org/officeDocument/2006/relationships/image" Target="../media/image30.png"/><Relationship Id="rId5" Type="http://schemas.openxmlformats.org/officeDocument/2006/relationships/image" Target="../media/image37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22.png"/><Relationship Id="rId4" Type="http://schemas.openxmlformats.org/officeDocument/2006/relationships/image" Target="../media/image125.png"/></Relationships>
</file>

<file path=ppt/slides/_rels/slide51.xml.rels><?xml version="1.0" encoding="UTF-8" standalone="yes"?><Relationships xmlns="http://schemas.openxmlformats.org/package/2006/relationships"><Relationship Id="rId10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22.png"/><Relationship Id="rId4" Type="http://schemas.openxmlformats.org/officeDocument/2006/relationships/image" Target="../media/image127.png"/><Relationship Id="rId9" Type="http://schemas.openxmlformats.org/officeDocument/2006/relationships/image" Target="../media/image64.png"/><Relationship Id="rId5" Type="http://schemas.openxmlformats.org/officeDocument/2006/relationships/image" Target="../media/image140.png"/><Relationship Id="rId6" Type="http://schemas.openxmlformats.org/officeDocument/2006/relationships/image" Target="../media/image137.png"/><Relationship Id="rId7" Type="http://schemas.openxmlformats.org/officeDocument/2006/relationships/image" Target="../media/image131.png"/><Relationship Id="rId8" Type="http://schemas.openxmlformats.org/officeDocument/2006/relationships/image" Target="../media/image24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28.jpg"/><Relationship Id="rId4" Type="http://schemas.openxmlformats.org/officeDocument/2006/relationships/image" Target="../media/image129.jpg"/><Relationship Id="rId5" Type="http://schemas.openxmlformats.org/officeDocument/2006/relationships/image" Target="../media/image24.png"/><Relationship Id="rId6" Type="http://schemas.openxmlformats.org/officeDocument/2006/relationships/image" Target="../media/image64.png"/><Relationship Id="rId7" Type="http://schemas.openxmlformats.org/officeDocument/2006/relationships/image" Target="../media/image37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30.png"/><Relationship Id="rId4" Type="http://schemas.openxmlformats.org/officeDocument/2006/relationships/image" Target="../media/image24.png"/><Relationship Id="rId5" Type="http://schemas.openxmlformats.org/officeDocument/2006/relationships/image" Target="../media/image64.png"/><Relationship Id="rId6" Type="http://schemas.openxmlformats.org/officeDocument/2006/relationships/image" Target="../media/image37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36.png"/><Relationship Id="rId4" Type="http://schemas.openxmlformats.org/officeDocument/2006/relationships/image" Target="../media/image132.png"/><Relationship Id="rId5" Type="http://schemas.openxmlformats.org/officeDocument/2006/relationships/image" Target="../media/image135.png"/><Relationship Id="rId6" Type="http://schemas.openxmlformats.org/officeDocument/2006/relationships/image" Target="../media/image24.png"/><Relationship Id="rId7" Type="http://schemas.openxmlformats.org/officeDocument/2006/relationships/image" Target="../media/image64.png"/><Relationship Id="rId8" Type="http://schemas.openxmlformats.org/officeDocument/2006/relationships/image" Target="../media/image37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49.png"/><Relationship Id="rId4" Type="http://schemas.openxmlformats.org/officeDocument/2006/relationships/image" Target="../media/image24.png"/><Relationship Id="rId5" Type="http://schemas.openxmlformats.org/officeDocument/2006/relationships/image" Target="../media/image64.png"/><Relationship Id="rId6" Type="http://schemas.openxmlformats.org/officeDocument/2006/relationships/image" Target="../media/image37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52.png"/><Relationship Id="rId4" Type="http://schemas.openxmlformats.org/officeDocument/2006/relationships/image" Target="../media/image151.png"/><Relationship Id="rId5" Type="http://schemas.openxmlformats.org/officeDocument/2006/relationships/image" Target="../media/image150.png"/><Relationship Id="rId6" Type="http://schemas.openxmlformats.org/officeDocument/2006/relationships/hyperlink" Target="https://aif360.res.ibm.com/data" TargetMode="Externa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64.png"/><Relationship Id="rId4" Type="http://schemas.openxmlformats.org/officeDocument/2006/relationships/image" Target="../media/image102.jpg"/><Relationship Id="rId5" Type="http://schemas.openxmlformats.org/officeDocument/2006/relationships/image" Target="../media/image24.png"/><Relationship Id="rId6" Type="http://schemas.openxmlformats.org/officeDocument/2006/relationships/image" Target="../media/image37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146.png"/><Relationship Id="rId4" Type="http://schemas.openxmlformats.org/officeDocument/2006/relationships/image" Target="../media/image24.png"/><Relationship Id="rId5" Type="http://schemas.openxmlformats.org/officeDocument/2006/relationships/image" Target="../media/image64.png"/><Relationship Id="rId6" Type="http://schemas.openxmlformats.org/officeDocument/2006/relationships/image" Target="../media/image37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47.jpg"/><Relationship Id="rId4" Type="http://schemas.openxmlformats.org/officeDocument/2006/relationships/image" Target="../media/image148.jpg"/><Relationship Id="rId9" Type="http://schemas.openxmlformats.org/officeDocument/2006/relationships/image" Target="../media/image37.png"/><Relationship Id="rId5" Type="http://schemas.openxmlformats.org/officeDocument/2006/relationships/image" Target="../media/image155.png"/><Relationship Id="rId6" Type="http://schemas.openxmlformats.org/officeDocument/2006/relationships/image" Target="../media/image156.png"/><Relationship Id="rId7" Type="http://schemas.openxmlformats.org/officeDocument/2006/relationships/image" Target="../media/image24.png"/><Relationship Id="rId8" Type="http://schemas.openxmlformats.org/officeDocument/2006/relationships/image" Target="../media/image6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2.png"/><Relationship Id="rId4" Type="http://schemas.openxmlformats.org/officeDocument/2006/relationships/image" Target="../media/image37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53.png"/><Relationship Id="rId4" Type="http://schemas.openxmlformats.org/officeDocument/2006/relationships/image" Target="../media/image24.png"/><Relationship Id="rId5" Type="http://schemas.openxmlformats.org/officeDocument/2006/relationships/image" Target="../media/image64.png"/><Relationship Id="rId6" Type="http://schemas.openxmlformats.org/officeDocument/2006/relationships/image" Target="../media/image37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31.jp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2.xml"/><Relationship Id="rId3" Type="http://schemas.openxmlformats.org/officeDocument/2006/relationships/hyperlink" Target="https://bioinfo4women.bsc.es/" TargetMode="External"/><Relationship Id="rId4" Type="http://schemas.openxmlformats.org/officeDocument/2006/relationships/hyperlink" Target="https://creativecommons.org/licenses/by-nc/4.0/" TargetMode="External"/><Relationship Id="rId5" Type="http://schemas.openxmlformats.org/officeDocument/2006/relationships/hyperlink" Target="https://creativecommons.org/licenses/by-nc/4.0/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5.png"/><Relationship Id="rId4" Type="http://schemas.openxmlformats.org/officeDocument/2006/relationships/image" Target="../media/image3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c61dbb7f94_0_0"/>
          <p:cNvSpPr txBox="1"/>
          <p:nvPr>
            <p:ph type="ctrTitle"/>
          </p:nvPr>
        </p:nvSpPr>
        <p:spPr>
          <a:xfrm>
            <a:off x="4160960" y="1285720"/>
            <a:ext cx="4588800" cy="176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700"/>
              <a:buFont typeface="Arial"/>
              <a:buNone/>
            </a:pPr>
            <a:r>
              <a:rPr i="1" lang="es" sz="2700"/>
              <a:t>AI Eval</a:t>
            </a:r>
            <a:br>
              <a:rPr i="1" lang="es" sz="2700"/>
            </a:br>
            <a:br>
              <a:rPr lang="es" sz="2700">
                <a:solidFill>
                  <a:schemeClr val="lt1"/>
                </a:solidFill>
              </a:rPr>
            </a:br>
            <a:endParaRPr i="1" sz="2700"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g3c61dbb7f94_0_0"/>
          <p:cNvSpPr txBox="1"/>
          <p:nvPr>
            <p:ph idx="1" type="subTitle"/>
          </p:nvPr>
        </p:nvSpPr>
        <p:spPr>
          <a:xfrm>
            <a:off x="4160960" y="3106352"/>
            <a:ext cx="4588800" cy="43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400"/>
              <a:buNone/>
            </a:pPr>
            <a:r>
              <a:rPr b="1" lang="es" sz="1400">
                <a:solidFill>
                  <a:srgbClr val="004890"/>
                </a:solidFill>
              </a:rPr>
              <a:t>Davide Cirillo</a:t>
            </a:r>
            <a:endParaRPr b="1" sz="1400">
              <a:solidFill>
                <a:srgbClr val="004890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400"/>
              <a:buFont typeface="Arial"/>
              <a:buNone/>
            </a:pPr>
            <a:r>
              <a:rPr b="1" lang="es" sz="1400">
                <a:solidFill>
                  <a:srgbClr val="004890"/>
                </a:solidFill>
              </a:rPr>
              <a:t>Machine Learning for Biomedical Research</a:t>
            </a:r>
            <a:endParaRPr b="1" sz="1400">
              <a:solidFill>
                <a:srgbClr val="004890"/>
              </a:solidFill>
            </a:endParaRPr>
          </a:p>
        </p:txBody>
      </p:sp>
      <p:sp>
        <p:nvSpPr>
          <p:cNvPr id="116" name="Google Shape;116;g3c61dbb7f94_0_0"/>
          <p:cNvSpPr txBox="1"/>
          <p:nvPr/>
        </p:nvSpPr>
        <p:spPr>
          <a:xfrm>
            <a:off x="-7337" y="4800686"/>
            <a:ext cx="3919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1" i="0" lang="es" sz="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2025  Barcelona Supercomputing Center - Centro Nacional de Supercomputación. </a:t>
            </a:r>
            <a:endParaRPr b="1" i="0" sz="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1" i="0" lang="es" sz="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Author: (XXXX). Material licensed under</a:t>
            </a:r>
            <a:r>
              <a:rPr b="1" i="0" lang="es" sz="600" u="none" cap="none" strike="noStrike">
                <a:solidFill>
                  <a:schemeClr val="lt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" sz="6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r>
              <a:rPr b="1" i="0" lang="es" sz="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g3c61dbb7f94_0_0"/>
          <p:cNvSpPr txBox="1"/>
          <p:nvPr/>
        </p:nvSpPr>
        <p:spPr>
          <a:xfrm>
            <a:off x="4160950" y="3692750"/>
            <a:ext cx="3000000" cy="3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757070"/>
                </a:solidFill>
              </a:rPr>
              <a:t>Life Sciences Department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"/>
          <p:cNvSpPr txBox="1"/>
          <p:nvPr/>
        </p:nvSpPr>
        <p:spPr>
          <a:xfrm>
            <a:off x="2578950" y="817900"/>
            <a:ext cx="3986100" cy="31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s" sz="2500" u="none" cap="none" strike="noStrike">
                <a:solidFill>
                  <a:srgbClr val="124484"/>
                </a:solidFill>
                <a:latin typeface="Arial"/>
                <a:ea typeface="Arial"/>
                <a:cs typeface="Arial"/>
                <a:sym typeface="Arial"/>
              </a:rPr>
              <a:t>AI Eval helps to:</a:t>
            </a:r>
            <a:endParaRPr b="1" i="0" sz="2500" u="none" cap="none" strike="noStrike">
              <a:solidFill>
                <a:srgbClr val="12448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735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●"/>
            </a:pPr>
            <a:r>
              <a:rPr b="0" i="0" lang="es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Ensure Model Validity</a:t>
            </a:r>
            <a:endParaRPr b="0" i="0" sz="2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735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●"/>
            </a:pPr>
            <a:r>
              <a:rPr b="0" i="0" lang="es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Identify Weaknesses</a:t>
            </a:r>
            <a:endParaRPr b="0" i="0" sz="2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735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●"/>
            </a:pPr>
            <a:r>
              <a:rPr b="0" i="0" lang="es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Build Trust</a:t>
            </a:r>
            <a:endParaRPr b="0" i="0" sz="2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735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500"/>
              <a:buFont typeface="Arial"/>
              <a:buChar char="●"/>
            </a:pPr>
            <a:r>
              <a:rPr b="0" i="0" lang="es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Enable Improvement</a:t>
            </a:r>
            <a:endParaRPr b="0" i="0" sz="2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1" name="Google Shape;20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37650" y="299325"/>
            <a:ext cx="1295050" cy="129505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10"/>
          <p:cNvSpPr/>
          <p:nvPr/>
        </p:nvSpPr>
        <p:spPr>
          <a:xfrm>
            <a:off x="207075" y="4499200"/>
            <a:ext cx="19371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3" name="Google Shape;203;p10" title="Logos-BSC-AI-Factory-v3-horizontal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7075" y="4499203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1"/>
          <p:cNvSpPr txBox="1"/>
          <p:nvPr/>
        </p:nvSpPr>
        <p:spPr>
          <a:xfrm>
            <a:off x="1804650" y="1983150"/>
            <a:ext cx="5534700" cy="11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500"/>
              <a:buFont typeface="Calibri"/>
              <a:buNone/>
            </a:pPr>
            <a:r>
              <a:rPr b="1" i="0" lang="es" sz="45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Types of AI evaluation</a:t>
            </a:r>
            <a:endParaRPr b="1" i="0" sz="45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6200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12"/>
          <p:cNvSpPr/>
          <p:nvPr/>
        </p:nvSpPr>
        <p:spPr>
          <a:xfrm>
            <a:off x="207075" y="4499200"/>
            <a:ext cx="19371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6" name="Google Shape;216;p12" title="Logos-BSC-AI-Factory-v3-horizontal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7075" y="4499203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1" name="Google Shape;221;p13"/>
          <p:cNvGraphicFramePr/>
          <p:nvPr/>
        </p:nvGraphicFramePr>
        <p:xfrm>
          <a:off x="267025" y="207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{15416909-B538-43EF-B956-7C6E620B3C7E}</a:tableStyleId>
              </a:tblPr>
              <a:tblGrid>
                <a:gridCol w="3927150"/>
                <a:gridCol w="468280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es" sz="1200" u="none" cap="none" strike="noStrike">
                          <a:solidFill>
                            <a:schemeClr val="lt1"/>
                          </a:solidFill>
                        </a:rPr>
                        <a:t>AI Eval Type</a:t>
                      </a:r>
                      <a:endParaRPr b="1" sz="12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1244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es" sz="1200" u="none" cap="none" strike="noStrike">
                          <a:solidFill>
                            <a:schemeClr val="lt1"/>
                          </a:solidFill>
                        </a:rPr>
                        <a:t>Typical Methods/Metrics</a:t>
                      </a:r>
                      <a:endParaRPr b="1" sz="12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124484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b="1" lang="es" sz="1300" u="none" cap="none" strike="noStrike"/>
                        <a:t>Pre-Deployment Evaluation</a:t>
                      </a:r>
                      <a:endParaRPr b="1" sz="13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" sz="1200" u="none" cap="none" strike="noStrike"/>
                        <a:t>• Test-set validation</a:t>
                      </a:r>
                      <a:endParaRPr sz="12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" sz="1200" u="none" cap="none" strike="noStrike"/>
                        <a:t>• Cross-validation</a:t>
                      </a:r>
                      <a:endParaRPr sz="12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" sz="1200" u="none" cap="none" strike="noStrike"/>
                        <a:t>• Simulation testing</a:t>
                      </a:r>
                      <a:endParaRPr sz="12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b="1" lang="es" sz="1300" u="none" cap="none" strike="noStrike"/>
                        <a:t>Post-Deployment </a:t>
                      </a:r>
                      <a:r>
                        <a:rPr b="1" lang="es" sz="1300" u="none" cap="none" strike="noStrike">
                          <a:solidFill>
                            <a:schemeClr val="dk1"/>
                          </a:solidFill>
                        </a:rPr>
                        <a:t>Evaluation</a:t>
                      </a:r>
                      <a:endParaRPr b="1" sz="13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" sz="1200" u="none" cap="none" strike="noStrike"/>
                        <a:t>• Drift detection</a:t>
                      </a:r>
                      <a:endParaRPr sz="12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" sz="1200" u="none" cap="none" strike="noStrike"/>
                        <a:t>• User feedback analysis</a:t>
                      </a:r>
                      <a:endParaRPr sz="12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" sz="1200" u="none" cap="none" strike="noStrike"/>
                        <a:t>• Audit logs</a:t>
                      </a:r>
                      <a:endParaRPr sz="12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b="1" lang="es" sz="1300" u="none" cap="none" strike="noStrike"/>
                        <a:t>Quantitative </a:t>
                      </a:r>
                      <a:r>
                        <a:rPr b="1" lang="es" sz="1300" u="none" cap="none" strike="noStrike">
                          <a:solidFill>
                            <a:schemeClr val="dk1"/>
                          </a:solidFill>
                        </a:rPr>
                        <a:t>Evaluation</a:t>
                      </a:r>
                      <a:endParaRPr b="1" sz="13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" sz="1200" u="none" cap="none" strike="noStrike"/>
                        <a:t>• Classification: Accuracy, Precision, Recall, F1 </a:t>
                      </a:r>
                      <a:endParaRPr sz="12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" sz="1200" u="none" cap="none" strike="noStrike"/>
                        <a:t>• Regression: MAE, RMSE </a:t>
                      </a:r>
                      <a:endParaRPr sz="12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" sz="1200" u="none" cap="none" strike="noStrike"/>
                        <a:t>• Ranking: ROC-AUC, MRR, NDCG</a:t>
                      </a:r>
                      <a:endParaRPr sz="12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b="1" lang="es" sz="1300" u="none" cap="none" strike="noStrike"/>
                        <a:t>Qualitative </a:t>
                      </a:r>
                      <a:r>
                        <a:rPr b="1" lang="es" sz="1300" u="none" cap="none" strike="noStrike">
                          <a:solidFill>
                            <a:schemeClr val="dk1"/>
                          </a:solidFill>
                        </a:rPr>
                        <a:t>Evaluation</a:t>
                      </a:r>
                      <a:endParaRPr b="1" sz="13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" sz="1200" u="none" cap="none" strike="noStrike"/>
                        <a:t>• Human review</a:t>
                      </a:r>
                      <a:endParaRPr sz="12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" sz="1200" u="none" cap="none" strike="noStrike"/>
                        <a:t>• Expert evaluation</a:t>
                      </a:r>
                      <a:endParaRPr sz="12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" sz="1200" u="none" cap="none" strike="noStrike"/>
                        <a:t>• User surveys</a:t>
                      </a:r>
                      <a:endParaRPr sz="12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b="1" lang="es" sz="1300" u="none" cap="none" strike="noStrike"/>
                        <a:t>Ethical &amp; Societal </a:t>
                      </a:r>
                      <a:r>
                        <a:rPr b="1" lang="es" sz="1300" u="none" cap="none" strike="noStrike">
                          <a:solidFill>
                            <a:schemeClr val="dk1"/>
                          </a:solidFill>
                        </a:rPr>
                        <a:t>Evaluation</a:t>
                      </a:r>
                      <a:endParaRPr b="1" sz="13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" sz="1200" u="none" cap="none" strike="noStrike"/>
                        <a:t>• Social impact</a:t>
                      </a:r>
                      <a:endParaRPr sz="12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" sz="1200" u="none" cap="none" strike="noStrike"/>
                        <a:t>• Data ethics</a:t>
                      </a:r>
                      <a:endParaRPr sz="12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" sz="1200" u="none" cap="none" strike="noStrike"/>
                        <a:t>• Responsible AI compliance</a:t>
                      </a:r>
                      <a:endParaRPr sz="12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22" name="Google Shape;222;p13"/>
          <p:cNvSpPr/>
          <p:nvPr/>
        </p:nvSpPr>
        <p:spPr>
          <a:xfrm>
            <a:off x="211250" y="2013000"/>
            <a:ext cx="3949500" cy="817500"/>
          </a:xfrm>
          <a:prstGeom prst="rect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3"/>
          <p:cNvSpPr/>
          <p:nvPr/>
        </p:nvSpPr>
        <p:spPr>
          <a:xfrm>
            <a:off x="211250" y="3469650"/>
            <a:ext cx="3949500" cy="817500"/>
          </a:xfrm>
          <a:prstGeom prst="rect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3"/>
          <p:cNvSpPr/>
          <p:nvPr/>
        </p:nvSpPr>
        <p:spPr>
          <a:xfrm>
            <a:off x="207075" y="4499200"/>
            <a:ext cx="19371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5" name="Google Shape;225;p13" title="Logos-BSC-AI-Factory-v3-horizontal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075" y="4499203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14"/>
          <p:cNvSpPr txBox="1"/>
          <p:nvPr/>
        </p:nvSpPr>
        <p:spPr>
          <a:xfrm>
            <a:off x="1804650" y="1983150"/>
            <a:ext cx="5534700" cy="11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500"/>
              <a:buFont typeface="Calibri"/>
              <a:buNone/>
            </a:pPr>
            <a:r>
              <a:rPr b="1" i="0" lang="es" sz="45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Key Metrics in Quantitative Evaluation</a:t>
            </a:r>
            <a:endParaRPr b="1" i="0" sz="45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5"/>
          <p:cNvSpPr/>
          <p:nvPr/>
        </p:nvSpPr>
        <p:spPr>
          <a:xfrm>
            <a:off x="3350682" y="1461932"/>
            <a:ext cx="1598100" cy="551100"/>
          </a:xfrm>
          <a:prstGeom prst="rect">
            <a:avLst/>
          </a:prstGeom>
          <a:solidFill>
            <a:srgbClr val="0D7DA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Supervised Learning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15"/>
          <p:cNvSpPr/>
          <p:nvPr/>
        </p:nvSpPr>
        <p:spPr>
          <a:xfrm>
            <a:off x="3350682" y="3333320"/>
            <a:ext cx="1598100" cy="551100"/>
          </a:xfrm>
          <a:prstGeom prst="rect">
            <a:avLst/>
          </a:prstGeom>
          <a:solidFill>
            <a:srgbClr val="2F549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Unsupervised Learning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15"/>
          <p:cNvSpPr/>
          <p:nvPr/>
        </p:nvSpPr>
        <p:spPr>
          <a:xfrm>
            <a:off x="3350682" y="3957136"/>
            <a:ext cx="1598100" cy="551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Reinforcement Learning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15"/>
          <p:cNvSpPr/>
          <p:nvPr/>
        </p:nvSpPr>
        <p:spPr>
          <a:xfrm>
            <a:off x="3350682" y="2085728"/>
            <a:ext cx="1598100" cy="551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Semi-supervised Learning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15"/>
          <p:cNvSpPr/>
          <p:nvPr/>
        </p:nvSpPr>
        <p:spPr>
          <a:xfrm>
            <a:off x="3350682" y="2709524"/>
            <a:ext cx="1598100" cy="551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Self-supervised Learning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15"/>
          <p:cNvSpPr txBox="1"/>
          <p:nvPr/>
        </p:nvSpPr>
        <p:spPr>
          <a:xfrm>
            <a:off x="2827182" y="313832"/>
            <a:ext cx="2645100" cy="8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" sz="1800" u="none" cap="none" strike="noStrike">
                <a:solidFill>
                  <a:srgbClr val="124484"/>
                </a:solidFill>
                <a:latin typeface="Arial"/>
                <a:ea typeface="Arial"/>
                <a:cs typeface="Arial"/>
                <a:sym typeface="Arial"/>
              </a:rPr>
              <a:t>Standard discriminative </a:t>
            </a:r>
            <a:r>
              <a:rPr b="1" i="0" lang="es" sz="1800" u="none" cap="none" strike="noStrike">
                <a:solidFill>
                  <a:srgbClr val="124484"/>
                </a:solidFill>
                <a:latin typeface="Arial"/>
                <a:ea typeface="Arial"/>
                <a:cs typeface="Arial"/>
                <a:sym typeface="Arial"/>
              </a:rPr>
              <a:t>learning paradigms</a:t>
            </a:r>
            <a:r>
              <a:rPr b="0" i="0" lang="es" sz="1800" u="none" cap="none" strike="noStrike">
                <a:solidFill>
                  <a:srgbClr val="124484"/>
                </a:solidFill>
                <a:latin typeface="Arial"/>
                <a:ea typeface="Arial"/>
                <a:cs typeface="Arial"/>
                <a:sym typeface="Arial"/>
              </a:rPr>
              <a:t> in machine learning</a:t>
            </a:r>
            <a:endParaRPr b="0" i="0" sz="1800" u="none" cap="none" strike="noStrike">
              <a:solidFill>
                <a:srgbClr val="12448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2" name="Google Shape;24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4675" y="1785589"/>
            <a:ext cx="1949399" cy="147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18246" y="2250037"/>
            <a:ext cx="3434774" cy="1740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4" name="Google Shape;244;p15"/>
          <p:cNvCxnSpPr>
            <a:stCxn id="236" idx="3"/>
            <a:endCxn id="243" idx="0"/>
          </p:cNvCxnSpPr>
          <p:nvPr/>
        </p:nvCxnSpPr>
        <p:spPr>
          <a:xfrm>
            <a:off x="4948782" y="1737482"/>
            <a:ext cx="2086800" cy="5127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45" name="Google Shape;245;p15"/>
          <p:cNvCxnSpPr>
            <a:stCxn id="237" idx="1"/>
            <a:endCxn id="242" idx="2"/>
          </p:cNvCxnSpPr>
          <p:nvPr/>
        </p:nvCxnSpPr>
        <p:spPr>
          <a:xfrm rot="10800000">
            <a:off x="1549482" y="3260570"/>
            <a:ext cx="1801200" cy="3483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46" name="Google Shape;246;p15"/>
          <p:cNvSpPr/>
          <p:nvPr/>
        </p:nvSpPr>
        <p:spPr>
          <a:xfrm>
            <a:off x="207075" y="4499200"/>
            <a:ext cx="19371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7" name="Google Shape;247;p15" title="Logos-BSC-AI-Factory-v3-horizontal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7075" y="4499203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6"/>
          <p:cNvSpPr txBox="1"/>
          <p:nvPr>
            <p:ph idx="12" type="sldNum"/>
          </p:nvPr>
        </p:nvSpPr>
        <p:spPr>
          <a:xfrm>
            <a:off x="4843463" y="3575447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id="253" name="Google Shape;253;p16"/>
          <p:cNvPicPr preferRelativeResize="0"/>
          <p:nvPr/>
        </p:nvPicPr>
        <p:blipFill rotWithShape="1">
          <a:blip r:embed="rId3">
            <a:alphaModFix/>
          </a:blip>
          <a:srcRect b="2458" l="-1368" r="0" t="0"/>
          <a:stretch/>
        </p:blipFill>
        <p:spPr>
          <a:xfrm>
            <a:off x="39563" y="1399415"/>
            <a:ext cx="4996444" cy="300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1965609" y="1039851"/>
            <a:ext cx="611906" cy="1095131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6"/>
          <p:cNvSpPr/>
          <p:nvPr/>
        </p:nvSpPr>
        <p:spPr>
          <a:xfrm>
            <a:off x="2990372" y="2040394"/>
            <a:ext cx="223800" cy="1836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6" name="Google Shape;256;p16"/>
          <p:cNvCxnSpPr>
            <a:stCxn id="254" idx="1"/>
            <a:endCxn id="255" idx="0"/>
          </p:cNvCxnSpPr>
          <p:nvPr/>
        </p:nvCxnSpPr>
        <p:spPr>
          <a:xfrm>
            <a:off x="2577515" y="1587417"/>
            <a:ext cx="524700" cy="453000"/>
          </a:xfrm>
          <a:prstGeom prst="curvedConnector2">
            <a:avLst/>
          </a:prstGeom>
          <a:noFill/>
          <a:ln cap="flat" cmpd="sng" w="14300">
            <a:solidFill>
              <a:srgbClr val="595959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257" name="Google Shape;257;p16"/>
          <p:cNvSpPr txBox="1"/>
          <p:nvPr/>
        </p:nvSpPr>
        <p:spPr>
          <a:xfrm>
            <a:off x="2800819" y="1272956"/>
            <a:ext cx="1118400" cy="224400"/>
          </a:xfrm>
          <a:prstGeom prst="rect">
            <a:avLst/>
          </a:prstGeom>
          <a:solidFill>
            <a:srgbClr val="B4A7D6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TRAINING</a:t>
            </a:r>
            <a:endParaRPr b="1" i="0" sz="11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8" name="Google Shape;258;p16"/>
          <p:cNvGrpSpPr/>
          <p:nvPr/>
        </p:nvGrpSpPr>
        <p:grpSpPr>
          <a:xfrm>
            <a:off x="2800819" y="2402006"/>
            <a:ext cx="2455024" cy="1182300"/>
            <a:chOff x="4846513" y="1978225"/>
            <a:chExt cx="3273365" cy="1576400"/>
          </a:xfrm>
        </p:grpSpPr>
        <p:pic>
          <p:nvPicPr>
            <p:cNvPr id="259" name="Google Shape;259;p1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304003" y="1978225"/>
              <a:ext cx="815875" cy="14709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0" name="Google Shape;260;p16"/>
            <p:cNvSpPr/>
            <p:nvPr/>
          </p:nvSpPr>
          <p:spPr>
            <a:xfrm>
              <a:off x="6486150" y="3258250"/>
              <a:ext cx="298200" cy="244800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61" name="Google Shape;261;p16"/>
            <p:cNvCxnSpPr>
              <a:stCxn id="259" idx="1"/>
              <a:endCxn id="260" idx="0"/>
            </p:cNvCxnSpPr>
            <p:nvPr/>
          </p:nvCxnSpPr>
          <p:spPr>
            <a:xfrm flipH="1">
              <a:off x="6635303" y="2713710"/>
              <a:ext cx="668700" cy="544500"/>
            </a:xfrm>
            <a:prstGeom prst="curvedConnector2">
              <a:avLst/>
            </a:prstGeom>
            <a:noFill/>
            <a:ln cap="flat" cmpd="sng" w="14300">
              <a:solidFill>
                <a:srgbClr val="595959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262" name="Google Shape;262;p16"/>
            <p:cNvSpPr/>
            <p:nvPr/>
          </p:nvSpPr>
          <p:spPr>
            <a:xfrm>
              <a:off x="6566700" y="3312100"/>
              <a:ext cx="137100" cy="137100"/>
            </a:xfrm>
            <a:prstGeom prst="ellipse">
              <a:avLst/>
            </a:prstGeom>
            <a:solidFill>
              <a:srgbClr val="E69138"/>
            </a:solidFill>
            <a:ln cap="flat" cmpd="sng" w="9525">
              <a:solidFill>
                <a:srgbClr val="E6913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16"/>
            <p:cNvSpPr txBox="1"/>
            <p:nvPr/>
          </p:nvSpPr>
          <p:spPr>
            <a:xfrm>
              <a:off x="4846513" y="3255525"/>
              <a:ext cx="1491000" cy="299100"/>
            </a:xfrm>
            <a:prstGeom prst="rect">
              <a:avLst/>
            </a:prstGeom>
            <a:solidFill>
              <a:srgbClr val="F6B26B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s" sz="11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VALIDATION</a:t>
              </a:r>
              <a:endParaRPr b="1" i="0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4" name="Google Shape;264;p16"/>
          <p:cNvSpPr txBox="1"/>
          <p:nvPr/>
        </p:nvSpPr>
        <p:spPr>
          <a:xfrm>
            <a:off x="2079141" y="4155619"/>
            <a:ext cx="1521600" cy="25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CLINICAL FEATURE</a:t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6"/>
          <p:cNvSpPr txBox="1"/>
          <p:nvPr/>
        </p:nvSpPr>
        <p:spPr>
          <a:xfrm rot="-5400000">
            <a:off x="-410222" y="2544900"/>
            <a:ext cx="1521300" cy="25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DISEASE OUTCOME</a:t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6" name="Google Shape;266;p16"/>
          <p:cNvGrpSpPr/>
          <p:nvPr/>
        </p:nvGrpSpPr>
        <p:grpSpPr>
          <a:xfrm>
            <a:off x="1082766" y="1235050"/>
            <a:ext cx="4666907" cy="1906288"/>
            <a:chOff x="4034488" y="1799133"/>
            <a:chExt cx="6222544" cy="2541717"/>
          </a:xfrm>
        </p:grpSpPr>
        <p:cxnSp>
          <p:nvCxnSpPr>
            <p:cNvPr id="267" name="Google Shape;267;p16"/>
            <p:cNvCxnSpPr/>
            <p:nvPr/>
          </p:nvCxnSpPr>
          <p:spPr>
            <a:xfrm flipH="1" rot="10800000">
              <a:off x="4034488" y="2306850"/>
              <a:ext cx="4877400" cy="2034000"/>
            </a:xfrm>
            <a:prstGeom prst="straightConnector1">
              <a:avLst/>
            </a:prstGeom>
            <a:noFill/>
            <a:ln cap="flat" cmpd="sng" w="21425">
              <a:solidFill>
                <a:srgbClr val="9900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68" name="Google Shape;268;p16"/>
            <p:cNvSpPr txBox="1"/>
            <p:nvPr/>
          </p:nvSpPr>
          <p:spPr>
            <a:xfrm>
              <a:off x="8583032" y="1799133"/>
              <a:ext cx="16740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8575" lIns="68575" spcFirstLastPara="1" rIns="68575" wrap="square" tIns="685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1" lang="es" sz="1400" u="none" cap="none" strike="noStrike">
                  <a:solidFill>
                    <a:srgbClr val="9900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Y </a:t>
              </a:r>
              <a:r>
                <a:rPr b="1" i="0" lang="es" sz="1400" u="none" cap="none" strike="noStrike">
                  <a:solidFill>
                    <a:srgbClr val="9900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=</a:t>
              </a:r>
              <a:r>
                <a:rPr b="1" i="1" lang="es" sz="1400" u="none" cap="none" strike="noStrike">
                  <a:solidFill>
                    <a:srgbClr val="9900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mX </a:t>
              </a:r>
              <a:r>
                <a:rPr b="1" i="0" lang="es" sz="1400" u="none" cap="none" strike="noStrike">
                  <a:solidFill>
                    <a:srgbClr val="9900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+</a:t>
              </a:r>
              <a:r>
                <a:rPr b="1" i="1" lang="es" sz="1400" u="none" cap="none" strike="noStrike">
                  <a:solidFill>
                    <a:srgbClr val="9900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b</a:t>
              </a:r>
              <a:endParaRPr b="1" i="1" sz="1400" u="none" cap="none" strike="noStrike">
                <a:solidFill>
                  <a:srgbClr val="9900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269" name="Google Shape;269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98806" y="3268444"/>
            <a:ext cx="3362945" cy="15214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0" name="Google Shape;270;p16"/>
          <p:cNvGrpSpPr/>
          <p:nvPr/>
        </p:nvGrpSpPr>
        <p:grpSpPr>
          <a:xfrm>
            <a:off x="5561138" y="1160991"/>
            <a:ext cx="3364147" cy="2006577"/>
            <a:chOff x="7414850" y="1547988"/>
            <a:chExt cx="4485529" cy="2675437"/>
          </a:xfrm>
        </p:grpSpPr>
        <p:pic>
          <p:nvPicPr>
            <p:cNvPr id="271" name="Google Shape;271;p1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rot="120848">
              <a:off x="7728738" y="1890875"/>
              <a:ext cx="4134974" cy="215924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2" name="Google Shape;272;p16"/>
            <p:cNvSpPr txBox="1"/>
            <p:nvPr/>
          </p:nvSpPr>
          <p:spPr>
            <a:xfrm>
              <a:off x="8761850" y="3761725"/>
              <a:ext cx="483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1" lang="es" sz="1400" u="none" cap="none" strike="noStrike">
                  <a:solidFill>
                    <a:srgbClr val="9900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16"/>
            <p:cNvSpPr txBox="1"/>
            <p:nvPr/>
          </p:nvSpPr>
          <p:spPr>
            <a:xfrm>
              <a:off x="11106313" y="3712025"/>
              <a:ext cx="483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1" lang="es" sz="1400" u="none" cap="none" strike="noStrike">
                  <a:solidFill>
                    <a:srgbClr val="9900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16"/>
            <p:cNvSpPr txBox="1"/>
            <p:nvPr/>
          </p:nvSpPr>
          <p:spPr>
            <a:xfrm rot="-5400000">
              <a:off x="7006550" y="2739638"/>
              <a:ext cx="12783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1" lang="es" sz="12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J </a:t>
              </a:r>
              <a:r>
                <a:rPr b="0" i="0" lang="es" sz="12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(</a:t>
              </a:r>
              <a:r>
                <a:rPr b="0" i="1" lang="es" sz="12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</a:t>
              </a:r>
              <a:r>
                <a:rPr b="0" i="0" lang="es" sz="12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, </a:t>
              </a:r>
              <a:r>
                <a:rPr b="0" i="1" lang="es" sz="12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</a:t>
              </a:r>
              <a:r>
                <a:rPr b="0" i="0" lang="es" sz="12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)</a:t>
              </a:r>
              <a:endPara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75" name="Google Shape;275;p16"/>
            <p:cNvSpPr txBox="1"/>
            <p:nvPr/>
          </p:nvSpPr>
          <p:spPr>
            <a:xfrm>
              <a:off x="8751025" y="1547988"/>
              <a:ext cx="2242800" cy="24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s" sz="1100" u="none" cap="none" strike="noStrik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Gradient descent</a:t>
              </a:r>
              <a:endParaRPr b="1" i="0" sz="11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276" name="Google Shape;276;p16"/>
          <p:cNvSpPr txBox="1"/>
          <p:nvPr/>
        </p:nvSpPr>
        <p:spPr>
          <a:xfrm>
            <a:off x="1716750" y="174521"/>
            <a:ext cx="57105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" sz="2000" u="none" cap="none" strike="noStrike">
                <a:solidFill>
                  <a:srgbClr val="124484"/>
                </a:solidFill>
                <a:latin typeface="Arial"/>
                <a:ea typeface="Arial"/>
                <a:cs typeface="Arial"/>
                <a:sym typeface="Arial"/>
              </a:rPr>
              <a:t>Let’s consider regression</a:t>
            </a:r>
            <a:endParaRPr b="1" i="0" sz="2000" u="none" cap="none" strike="noStrike">
              <a:solidFill>
                <a:srgbClr val="12448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16"/>
          <p:cNvSpPr/>
          <p:nvPr/>
        </p:nvSpPr>
        <p:spPr>
          <a:xfrm>
            <a:off x="207075" y="4499200"/>
            <a:ext cx="19371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8" name="Google Shape;278;p16" title="Logos-BSC-AI-Factory-v3-horizontal(1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07075" y="4499203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" name="Google Shape;283;p17"/>
          <p:cNvGrpSpPr/>
          <p:nvPr/>
        </p:nvGrpSpPr>
        <p:grpSpPr>
          <a:xfrm>
            <a:off x="3123352" y="2511734"/>
            <a:ext cx="2941339" cy="2549551"/>
            <a:chOff x="2533650" y="3178825"/>
            <a:chExt cx="4076700" cy="3524400"/>
          </a:xfrm>
        </p:grpSpPr>
        <p:pic>
          <p:nvPicPr>
            <p:cNvPr id="284" name="Google Shape;284;p17"/>
            <p:cNvPicPr preferRelativeResize="0"/>
            <p:nvPr/>
          </p:nvPicPr>
          <p:blipFill rotWithShape="1">
            <a:blip r:embed="rId3">
              <a:alphaModFix/>
            </a:blip>
            <a:srcRect b="6146" l="9636" r="9108" t="0"/>
            <a:stretch/>
          </p:blipFill>
          <p:spPr>
            <a:xfrm>
              <a:off x="2533650" y="3178825"/>
              <a:ext cx="4076700" cy="3524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5" name="Google Shape;285;p17"/>
            <p:cNvSpPr/>
            <p:nvPr/>
          </p:nvSpPr>
          <p:spPr>
            <a:xfrm>
              <a:off x="2969425" y="3376650"/>
              <a:ext cx="752400" cy="2571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17"/>
            <p:cNvSpPr/>
            <p:nvPr/>
          </p:nvSpPr>
          <p:spPr>
            <a:xfrm>
              <a:off x="4874425" y="3376650"/>
              <a:ext cx="1009500" cy="2571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7" name="Google Shape;287;p17"/>
          <p:cNvGrpSpPr/>
          <p:nvPr/>
        </p:nvGrpSpPr>
        <p:grpSpPr>
          <a:xfrm>
            <a:off x="1451606" y="819766"/>
            <a:ext cx="6240779" cy="1851569"/>
            <a:chOff x="1371600" y="745565"/>
            <a:chExt cx="6400799" cy="1893994"/>
          </a:xfrm>
        </p:grpSpPr>
        <p:pic>
          <p:nvPicPr>
            <p:cNvPr id="288" name="Google Shape;288;p17"/>
            <p:cNvPicPr preferRelativeResize="0"/>
            <p:nvPr/>
          </p:nvPicPr>
          <p:blipFill rotWithShape="1">
            <a:blip r:embed="rId4">
              <a:alphaModFix/>
            </a:blip>
            <a:srcRect b="2770" l="0" r="69872" t="0"/>
            <a:stretch/>
          </p:blipFill>
          <p:spPr>
            <a:xfrm>
              <a:off x="1371600" y="745565"/>
              <a:ext cx="1500698" cy="18939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9" name="Google Shape;289;p17"/>
            <p:cNvPicPr preferRelativeResize="0"/>
            <p:nvPr/>
          </p:nvPicPr>
          <p:blipFill rotWithShape="1">
            <a:blip r:embed="rId4">
              <a:alphaModFix/>
            </a:blip>
            <a:srcRect b="13621" l="30408" r="37763" t="0"/>
            <a:stretch/>
          </p:blipFill>
          <p:spPr>
            <a:xfrm>
              <a:off x="3627923" y="745565"/>
              <a:ext cx="1585241" cy="16826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0" name="Google Shape;290;p17"/>
            <p:cNvPicPr preferRelativeResize="0"/>
            <p:nvPr/>
          </p:nvPicPr>
          <p:blipFill rotWithShape="1">
            <a:blip r:embed="rId4">
              <a:alphaModFix/>
            </a:blip>
            <a:srcRect b="2770" l="62375" r="0" t="0"/>
            <a:stretch/>
          </p:blipFill>
          <p:spPr>
            <a:xfrm>
              <a:off x="5898402" y="745565"/>
              <a:ext cx="1873997" cy="1893994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91" name="Google Shape;291;p17"/>
            <p:cNvCxnSpPr/>
            <p:nvPr/>
          </p:nvCxnSpPr>
          <p:spPr>
            <a:xfrm>
              <a:off x="2766613" y="1744559"/>
              <a:ext cx="753900" cy="796500"/>
            </a:xfrm>
            <a:prstGeom prst="straightConnector1">
              <a:avLst/>
            </a:prstGeom>
            <a:noFill/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292" name="Google Shape;292;p17"/>
            <p:cNvCxnSpPr/>
            <p:nvPr/>
          </p:nvCxnSpPr>
          <p:spPr>
            <a:xfrm flipH="1">
              <a:off x="5246551" y="1744559"/>
              <a:ext cx="753900" cy="796500"/>
            </a:xfrm>
            <a:prstGeom prst="straightConnector1">
              <a:avLst/>
            </a:prstGeom>
            <a:noFill/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293" name="Google Shape;293;p17"/>
            <p:cNvSpPr txBox="1"/>
            <p:nvPr/>
          </p:nvSpPr>
          <p:spPr>
            <a:xfrm rot="-5400000">
              <a:off x="991950" y="1235850"/>
              <a:ext cx="957900" cy="198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0" i="0" lang="es" sz="6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Disease outcome</a:t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17"/>
            <p:cNvSpPr txBox="1"/>
            <p:nvPr/>
          </p:nvSpPr>
          <p:spPr>
            <a:xfrm>
              <a:off x="1616725" y="1744550"/>
              <a:ext cx="957900" cy="1383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0" i="0" lang="es" sz="6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Clinical feature</a:t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17"/>
            <p:cNvSpPr txBox="1"/>
            <p:nvPr/>
          </p:nvSpPr>
          <p:spPr>
            <a:xfrm>
              <a:off x="3902725" y="1744550"/>
              <a:ext cx="957900" cy="1383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0" i="0" lang="es" sz="6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Clinical feature</a:t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17"/>
            <p:cNvSpPr txBox="1"/>
            <p:nvPr/>
          </p:nvSpPr>
          <p:spPr>
            <a:xfrm>
              <a:off x="6264925" y="1744550"/>
              <a:ext cx="957900" cy="1383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0" i="0" lang="es" sz="6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Clinical feature</a:t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17"/>
            <p:cNvSpPr txBox="1"/>
            <p:nvPr/>
          </p:nvSpPr>
          <p:spPr>
            <a:xfrm rot="-5400000">
              <a:off x="3277950" y="1235850"/>
              <a:ext cx="957900" cy="198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0" i="0" lang="es" sz="6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Disease outcome</a:t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17"/>
            <p:cNvSpPr txBox="1"/>
            <p:nvPr/>
          </p:nvSpPr>
          <p:spPr>
            <a:xfrm rot="-5400000">
              <a:off x="5640150" y="1235850"/>
              <a:ext cx="957900" cy="198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0" i="0" lang="es" sz="6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Disease outcome</a:t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9" name="Google Shape;299;p17"/>
          <p:cNvSpPr txBox="1"/>
          <p:nvPr/>
        </p:nvSpPr>
        <p:spPr>
          <a:xfrm>
            <a:off x="1716750" y="174521"/>
            <a:ext cx="57105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" sz="2000" u="none" cap="none" strike="noStrike">
                <a:solidFill>
                  <a:srgbClr val="124484"/>
                </a:solidFill>
                <a:latin typeface="Arial"/>
                <a:ea typeface="Arial"/>
                <a:cs typeface="Arial"/>
                <a:sym typeface="Arial"/>
              </a:rPr>
              <a:t>The Goldilocks rule</a:t>
            </a:r>
            <a:endParaRPr b="1" i="0" sz="2000" u="none" cap="none" strike="noStrike">
              <a:solidFill>
                <a:srgbClr val="12448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7"/>
          <p:cNvSpPr/>
          <p:nvPr/>
        </p:nvSpPr>
        <p:spPr>
          <a:xfrm>
            <a:off x="207075" y="4499200"/>
            <a:ext cx="19371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1" name="Google Shape;301;p17" title="Logos-BSC-AI-Factory-v3-horizontal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7075" y="4499203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8"/>
          <p:cNvSpPr txBox="1"/>
          <p:nvPr/>
        </p:nvSpPr>
        <p:spPr>
          <a:xfrm>
            <a:off x="1716750" y="174521"/>
            <a:ext cx="57105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" sz="2000" u="none" cap="none" strike="noStrike">
                <a:solidFill>
                  <a:srgbClr val="124484"/>
                </a:solidFill>
                <a:latin typeface="Arial"/>
                <a:ea typeface="Arial"/>
                <a:cs typeface="Arial"/>
                <a:sym typeface="Arial"/>
              </a:rPr>
              <a:t>Let’s consider (binary) classification</a:t>
            </a:r>
            <a:endParaRPr b="1" i="0" sz="2000" u="none" cap="none" strike="noStrike">
              <a:solidFill>
                <a:srgbClr val="12448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7" name="Google Shape;30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85878" y="2923817"/>
            <a:ext cx="2895991" cy="1934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0039" y="675795"/>
            <a:ext cx="4242486" cy="19621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9" name="Google Shape;309;p18"/>
          <p:cNvGrpSpPr/>
          <p:nvPr/>
        </p:nvGrpSpPr>
        <p:grpSpPr>
          <a:xfrm>
            <a:off x="1214296" y="2774798"/>
            <a:ext cx="2094000" cy="1704674"/>
            <a:chOff x="1214296" y="2774798"/>
            <a:chExt cx="2094000" cy="1704674"/>
          </a:xfrm>
        </p:grpSpPr>
        <p:pic>
          <p:nvPicPr>
            <p:cNvPr id="310" name="Google Shape;310;p1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320883" y="3077572"/>
              <a:ext cx="1880825" cy="1401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1" name="Google Shape;311;p18"/>
            <p:cNvSpPr txBox="1"/>
            <p:nvPr/>
          </p:nvSpPr>
          <p:spPr>
            <a:xfrm>
              <a:off x="1214296" y="2774798"/>
              <a:ext cx="2094000" cy="22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s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Confusion Matrix</a:t>
              </a:r>
              <a:endParaRPr b="1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12" name="Google Shape;312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12875" y="782225"/>
            <a:ext cx="3042000" cy="1918016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18"/>
          <p:cNvSpPr/>
          <p:nvPr/>
        </p:nvSpPr>
        <p:spPr>
          <a:xfrm>
            <a:off x="207075" y="4499200"/>
            <a:ext cx="19371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4" name="Google Shape;314;p18" title="Logos-BSC-AI-Factory-v3-horizontal(1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07075" y="4499203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19" title="CodeCogsEqn(1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26913" y="3746974"/>
            <a:ext cx="5290175" cy="42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63650" y="1368747"/>
            <a:ext cx="3016711" cy="2024803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19"/>
          <p:cNvSpPr txBox="1"/>
          <p:nvPr/>
        </p:nvSpPr>
        <p:spPr>
          <a:xfrm>
            <a:off x="1716750" y="174521"/>
            <a:ext cx="57105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" sz="2000" u="none" cap="none" strike="noStrike">
                <a:solidFill>
                  <a:srgbClr val="124484"/>
                </a:solidFill>
                <a:latin typeface="Arial"/>
                <a:ea typeface="Arial"/>
                <a:cs typeface="Arial"/>
                <a:sym typeface="Arial"/>
              </a:rPr>
              <a:t>The accuracy paradox</a:t>
            </a:r>
            <a:endParaRPr b="1" i="0" sz="2000" u="none" cap="none" strike="noStrike">
              <a:solidFill>
                <a:srgbClr val="12448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19"/>
          <p:cNvSpPr txBox="1"/>
          <p:nvPr/>
        </p:nvSpPr>
        <p:spPr>
          <a:xfrm>
            <a:off x="448050" y="661325"/>
            <a:ext cx="8247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1" lang="e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High accuracy does not necessarily indicate good model performance,</a:t>
            </a:r>
            <a:endParaRPr b="0" i="1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1" lang="e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lower accuracy does not necessarily imply worse performance</a:t>
            </a:r>
            <a:endParaRPr b="0" i="1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19"/>
          <p:cNvSpPr/>
          <p:nvPr/>
        </p:nvSpPr>
        <p:spPr>
          <a:xfrm>
            <a:off x="207075" y="4499200"/>
            <a:ext cx="19371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24" name="Google Shape;324;p19" title="Logos-BSC-AI-Factory-v3-horizontal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7075" y="4499203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31263" y="2769159"/>
            <a:ext cx="2821688" cy="1822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41092" y="846200"/>
            <a:ext cx="2821688" cy="1822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9885" y="846200"/>
            <a:ext cx="2821688" cy="1535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905475" y="2769150"/>
            <a:ext cx="2738647" cy="1822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9875" y="2495550"/>
            <a:ext cx="2278866" cy="1822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"/>
          <p:cNvPicPr preferRelativeResize="0"/>
          <p:nvPr/>
        </p:nvPicPr>
        <p:blipFill rotWithShape="1">
          <a:blip r:embed="rId8">
            <a:alphaModFix/>
          </a:blip>
          <a:srcRect b="20104" l="0" r="0" t="20936"/>
          <a:stretch/>
        </p:blipFill>
        <p:spPr>
          <a:xfrm>
            <a:off x="6582300" y="846200"/>
            <a:ext cx="2061823" cy="1822648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"/>
          <p:cNvSpPr txBox="1"/>
          <p:nvPr/>
        </p:nvSpPr>
        <p:spPr>
          <a:xfrm>
            <a:off x="5686788" y="45397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s" sz="9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source: https://unsplash.com</a:t>
            </a:r>
            <a:endParaRPr b="0" i="0" sz="9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"/>
          <p:cNvSpPr txBox="1"/>
          <p:nvPr/>
        </p:nvSpPr>
        <p:spPr>
          <a:xfrm>
            <a:off x="972000" y="199425"/>
            <a:ext cx="72000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AI is everywhere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0" name="Google Shape;130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77743" y="4674751"/>
            <a:ext cx="1309128" cy="3260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0"/>
          <p:cNvSpPr txBox="1"/>
          <p:nvPr/>
        </p:nvSpPr>
        <p:spPr>
          <a:xfrm>
            <a:off x="1716750" y="174521"/>
            <a:ext cx="57105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" sz="2000" u="none" cap="none" strike="noStrike">
                <a:solidFill>
                  <a:srgbClr val="124484"/>
                </a:solidFill>
                <a:latin typeface="Arial"/>
                <a:ea typeface="Arial"/>
                <a:cs typeface="Arial"/>
                <a:sym typeface="Arial"/>
              </a:rPr>
              <a:t>Let’s consider (binary) classification</a:t>
            </a:r>
            <a:endParaRPr b="1" i="0" sz="2000" u="none" cap="none" strike="noStrike">
              <a:solidFill>
                <a:srgbClr val="12448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0" name="Google Shape;33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93750" y="663796"/>
            <a:ext cx="4356491" cy="4281379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20"/>
          <p:cNvSpPr/>
          <p:nvPr/>
        </p:nvSpPr>
        <p:spPr>
          <a:xfrm>
            <a:off x="207075" y="4499200"/>
            <a:ext cx="19371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2" name="Google Shape;332;p20" title="Logos-BSC-AI-Factory-v3-horizontal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7075" y="4499203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337;p21"/>
          <p:cNvPicPr preferRelativeResize="0"/>
          <p:nvPr/>
        </p:nvPicPr>
        <p:blipFill rotWithShape="1">
          <a:blip r:embed="rId3">
            <a:alphaModFix/>
          </a:blip>
          <a:srcRect b="5764" l="5709" r="4524" t="7413"/>
          <a:stretch/>
        </p:blipFill>
        <p:spPr>
          <a:xfrm>
            <a:off x="1628500" y="270975"/>
            <a:ext cx="5887002" cy="4400399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21"/>
          <p:cNvSpPr txBox="1"/>
          <p:nvPr/>
        </p:nvSpPr>
        <p:spPr>
          <a:xfrm>
            <a:off x="5957875" y="4799175"/>
            <a:ext cx="31056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Cirillo &amp; Valencia. </a:t>
            </a:r>
            <a:r>
              <a:rPr b="0" i="1" lang="e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 Opin Biotechnol. </a:t>
            </a:r>
            <a:r>
              <a:rPr b="0" i="0" lang="e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21"/>
          <p:cNvSpPr/>
          <p:nvPr/>
        </p:nvSpPr>
        <p:spPr>
          <a:xfrm>
            <a:off x="160325" y="4569025"/>
            <a:ext cx="1883700" cy="440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40" name="Google Shape;340;p21" title="Logos-BSC-AI-Factory-v3-horizontal(1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7110" y="4487949"/>
            <a:ext cx="1236448" cy="52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22"/>
          <p:cNvSpPr txBox="1"/>
          <p:nvPr/>
        </p:nvSpPr>
        <p:spPr>
          <a:xfrm>
            <a:off x="1804650" y="1983150"/>
            <a:ext cx="5534700" cy="11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500"/>
              <a:buFont typeface="Calibri"/>
              <a:buNone/>
            </a:pPr>
            <a:r>
              <a:rPr b="1" i="0" lang="es" sz="45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Key Metrics in Ethical &amp; Societal Evaluation</a:t>
            </a:r>
            <a:endParaRPr b="1" i="0" sz="45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3"/>
          <p:cNvSpPr/>
          <p:nvPr/>
        </p:nvSpPr>
        <p:spPr>
          <a:xfrm>
            <a:off x="1331788" y="539288"/>
            <a:ext cx="1607400" cy="891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0048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" sz="1400" u="none" cap="none" strike="noStrik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DATA</a:t>
            </a:r>
            <a:endParaRPr b="1" i="0" sz="1400" u="none" cap="none" strike="noStrike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52" name="Google Shape;352;p23"/>
          <p:cNvSpPr/>
          <p:nvPr/>
        </p:nvSpPr>
        <p:spPr>
          <a:xfrm>
            <a:off x="3768287" y="520913"/>
            <a:ext cx="1607400" cy="891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0048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" sz="1400" u="none" cap="none" strike="noStrik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MODEL</a:t>
            </a:r>
            <a:endParaRPr b="1" i="0" sz="1400" u="none" cap="none" strike="noStrike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53" name="Google Shape;353;p23"/>
          <p:cNvSpPr/>
          <p:nvPr/>
        </p:nvSpPr>
        <p:spPr>
          <a:xfrm>
            <a:off x="6243750" y="520913"/>
            <a:ext cx="1607400" cy="891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0048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" sz="1400" u="none" cap="none" strike="noStrik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APPLICATION</a:t>
            </a:r>
            <a:endParaRPr b="1" i="0" sz="1400" u="none" cap="none" strike="noStrike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354" name="Google Shape;354;p23"/>
          <p:cNvCxnSpPr>
            <a:stCxn id="351" idx="3"/>
            <a:endCxn id="352" idx="1"/>
          </p:cNvCxnSpPr>
          <p:nvPr/>
        </p:nvCxnSpPr>
        <p:spPr>
          <a:xfrm flipH="1" rot="10800000">
            <a:off x="2939188" y="966488"/>
            <a:ext cx="829200" cy="18300"/>
          </a:xfrm>
          <a:prstGeom prst="straightConnector1">
            <a:avLst/>
          </a:prstGeom>
          <a:noFill/>
          <a:ln cap="flat" cmpd="sng" w="38100">
            <a:solidFill>
              <a:srgbClr val="00489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55" name="Google Shape;355;p23"/>
          <p:cNvCxnSpPr>
            <a:stCxn id="352" idx="3"/>
            <a:endCxn id="353" idx="1"/>
          </p:cNvCxnSpPr>
          <p:nvPr/>
        </p:nvCxnSpPr>
        <p:spPr>
          <a:xfrm>
            <a:off x="5375687" y="966413"/>
            <a:ext cx="868200" cy="0"/>
          </a:xfrm>
          <a:prstGeom prst="straightConnector1">
            <a:avLst/>
          </a:prstGeom>
          <a:noFill/>
          <a:ln cap="flat" cmpd="sng" w="38100">
            <a:solidFill>
              <a:srgbClr val="00489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56" name="Google Shape;356;p23"/>
          <p:cNvSpPr txBox="1"/>
          <p:nvPr/>
        </p:nvSpPr>
        <p:spPr>
          <a:xfrm>
            <a:off x="5974488" y="3612425"/>
            <a:ext cx="2106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semantic relationships between words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7" name="Google Shape;35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22738" y="1883025"/>
            <a:ext cx="2107075" cy="156910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23"/>
          <p:cNvSpPr txBox="1"/>
          <p:nvPr/>
        </p:nvSpPr>
        <p:spPr>
          <a:xfrm>
            <a:off x="3499025" y="3612425"/>
            <a:ext cx="2106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word representations (embeddings)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23"/>
          <p:cNvSpPr txBox="1"/>
          <p:nvPr/>
        </p:nvSpPr>
        <p:spPr>
          <a:xfrm>
            <a:off x="1062525" y="3612425"/>
            <a:ext cx="2106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textual data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0" name="Google Shape;360;p23"/>
          <p:cNvPicPr preferRelativeResize="0"/>
          <p:nvPr/>
        </p:nvPicPr>
        <p:blipFill rotWithShape="1">
          <a:blip r:embed="rId4">
            <a:alphaModFix/>
          </a:blip>
          <a:srcRect b="14819" l="7398" r="7660" t="6803"/>
          <a:stretch/>
        </p:blipFill>
        <p:spPr>
          <a:xfrm>
            <a:off x="1423950" y="1883025"/>
            <a:ext cx="1384050" cy="12681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1" name="Google Shape;361;p23"/>
          <p:cNvGrpSpPr/>
          <p:nvPr/>
        </p:nvGrpSpPr>
        <p:grpSpPr>
          <a:xfrm>
            <a:off x="5974412" y="1554275"/>
            <a:ext cx="2107050" cy="1949800"/>
            <a:chOff x="5954975" y="2080525"/>
            <a:chExt cx="2107050" cy="1949800"/>
          </a:xfrm>
        </p:grpSpPr>
        <p:pic>
          <p:nvPicPr>
            <p:cNvPr id="362" name="Google Shape;362;p23" title="qmn.png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954975" y="2080525"/>
              <a:ext cx="2107050" cy="1949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3" name="Google Shape;363;p23"/>
            <p:cNvSpPr txBox="1"/>
            <p:nvPr/>
          </p:nvSpPr>
          <p:spPr>
            <a:xfrm>
              <a:off x="6760025" y="2267450"/>
              <a:ext cx="1148100" cy="57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s" sz="1100" u="none" cap="none" strike="noStrike">
                  <a:solidFill>
                    <a:schemeClr val="dk1"/>
                  </a:solidFill>
                  <a:latin typeface="Lora"/>
                  <a:ea typeface="Lora"/>
                  <a:cs typeface="Lora"/>
                  <a:sym typeface="Lora"/>
                </a:rPr>
                <a:t>If the king is a man, then the queen is a . . .</a:t>
              </a:r>
              <a:endParaRPr b="1" i="0" sz="11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pic>
        <p:nvPicPr>
          <p:cNvPr id="364" name="Google Shape;364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23"/>
          <p:cNvPicPr preferRelativeResize="0"/>
          <p:nvPr/>
        </p:nvPicPr>
        <p:blipFill rotWithShape="1">
          <a:blip r:embed="rId7">
            <a:alphaModFix/>
          </a:blip>
          <a:srcRect b="22983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23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7" name="Google Shape;367;p23" title="Logos-BSC-AI-Factory-v3-horizontal(1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13400" y="367963"/>
            <a:ext cx="5117200" cy="4021825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24"/>
          <p:cNvSpPr txBox="1"/>
          <p:nvPr/>
        </p:nvSpPr>
        <p:spPr>
          <a:xfrm>
            <a:off x="5327200" y="4693450"/>
            <a:ext cx="3692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Caliskan et al. </a:t>
            </a:r>
            <a:r>
              <a:rPr b="0" i="1" lang="e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Science</a:t>
            </a:r>
            <a:r>
              <a:rPr b="0" i="0" lang="e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2017 doi: 10.1126/science.aal4230.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4" name="Google Shape;374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24"/>
          <p:cNvPicPr preferRelativeResize="0"/>
          <p:nvPr/>
        </p:nvPicPr>
        <p:blipFill rotWithShape="1">
          <a:blip r:embed="rId5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24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77" name="Google Shape;377;p24" title="Logos-BSC-AI-Factory-v3-horizontal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5"/>
          <p:cNvSpPr txBox="1"/>
          <p:nvPr/>
        </p:nvSpPr>
        <p:spPr>
          <a:xfrm>
            <a:off x="972000" y="199425"/>
            <a:ext cx="72000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Two intertwined problems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25"/>
          <p:cNvSpPr txBox="1"/>
          <p:nvPr/>
        </p:nvSpPr>
        <p:spPr>
          <a:xfrm>
            <a:off x="611277" y="2292525"/>
            <a:ext cx="3241200" cy="929100"/>
          </a:xfrm>
          <a:prstGeom prst="rect">
            <a:avLst/>
          </a:prstGeom>
          <a:noFill/>
          <a:ln cap="flat" cmpd="sng" w="19050">
            <a:solidFill>
              <a:srgbClr val="0D7DA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social problem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(e.g., gender inequality in the workforce)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25"/>
          <p:cNvSpPr txBox="1"/>
          <p:nvPr/>
        </p:nvSpPr>
        <p:spPr>
          <a:xfrm>
            <a:off x="5291552" y="2292525"/>
            <a:ext cx="3241200" cy="929100"/>
          </a:xfrm>
          <a:prstGeom prst="rect">
            <a:avLst/>
          </a:prstGeom>
          <a:noFill/>
          <a:ln cap="flat" cmpd="sng" w="19050">
            <a:solidFill>
              <a:srgbClr val="0D7DA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algorithmic problem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(e.g., AI reflecting gender inequality in the workforce)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25"/>
          <p:cNvGrpSpPr/>
          <p:nvPr/>
        </p:nvGrpSpPr>
        <p:grpSpPr>
          <a:xfrm>
            <a:off x="2231877" y="1040500"/>
            <a:ext cx="4680292" cy="1252025"/>
            <a:chOff x="2231877" y="1116700"/>
            <a:chExt cx="4680292" cy="1252025"/>
          </a:xfrm>
        </p:grpSpPr>
        <p:sp>
          <p:nvSpPr>
            <p:cNvPr id="386" name="Google Shape;386;p25"/>
            <p:cNvSpPr/>
            <p:nvPr/>
          </p:nvSpPr>
          <p:spPr>
            <a:xfrm>
              <a:off x="3674569" y="1116700"/>
              <a:ext cx="1607400" cy="8910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38100">
              <a:solidFill>
                <a:srgbClr val="00489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s" sz="1400" u="none" cap="none" strike="noStrike">
                  <a:solidFill>
                    <a:srgbClr val="000000"/>
                  </a:solidFill>
                  <a:latin typeface="Comfortaa"/>
                  <a:ea typeface="Comfortaa"/>
                  <a:cs typeface="Comfortaa"/>
                  <a:sym typeface="Comfortaa"/>
                </a:rPr>
                <a:t>DATA</a:t>
              </a:r>
              <a:endParaRPr b="1" i="0" sz="1400" u="none" cap="none" strike="noStrik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endParaRPr>
            </a:p>
          </p:txBody>
        </p:sp>
        <p:cxnSp>
          <p:nvCxnSpPr>
            <p:cNvPr id="387" name="Google Shape;387;p25"/>
            <p:cNvCxnSpPr>
              <a:stCxn id="383" idx="0"/>
              <a:endCxn id="386" idx="1"/>
            </p:cNvCxnSpPr>
            <p:nvPr/>
          </p:nvCxnSpPr>
          <p:spPr>
            <a:xfrm rot="-5400000">
              <a:off x="2550027" y="1244175"/>
              <a:ext cx="806400" cy="1442700"/>
            </a:xfrm>
            <a:prstGeom prst="curvedConnector2">
              <a:avLst/>
            </a:prstGeom>
            <a:noFill/>
            <a:ln cap="flat" cmpd="sng" w="38100">
              <a:solidFill>
                <a:srgbClr val="00489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88" name="Google Shape;388;p25"/>
            <p:cNvCxnSpPr>
              <a:stCxn id="386" idx="3"/>
              <a:endCxn id="384" idx="0"/>
            </p:cNvCxnSpPr>
            <p:nvPr/>
          </p:nvCxnSpPr>
          <p:spPr>
            <a:xfrm>
              <a:off x="5281969" y="1562200"/>
              <a:ext cx="1630200" cy="806400"/>
            </a:xfrm>
            <a:prstGeom prst="curvedConnector2">
              <a:avLst/>
            </a:prstGeom>
            <a:noFill/>
            <a:ln cap="flat" cmpd="sng" w="38100">
              <a:solidFill>
                <a:srgbClr val="00489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  <p:grpSp>
        <p:nvGrpSpPr>
          <p:cNvPr id="389" name="Google Shape;389;p25"/>
          <p:cNvGrpSpPr/>
          <p:nvPr/>
        </p:nvGrpSpPr>
        <p:grpSpPr>
          <a:xfrm>
            <a:off x="2231869" y="3221600"/>
            <a:ext cx="4680283" cy="1338600"/>
            <a:chOff x="2231869" y="3297800"/>
            <a:chExt cx="4680283" cy="1338600"/>
          </a:xfrm>
        </p:grpSpPr>
        <p:sp>
          <p:nvSpPr>
            <p:cNvPr id="390" name="Google Shape;390;p25"/>
            <p:cNvSpPr/>
            <p:nvPr/>
          </p:nvSpPr>
          <p:spPr>
            <a:xfrm>
              <a:off x="3674569" y="3745400"/>
              <a:ext cx="1607400" cy="8910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38100">
              <a:solidFill>
                <a:srgbClr val="00489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s" sz="1400" u="none" cap="none" strike="noStrike">
                  <a:solidFill>
                    <a:srgbClr val="000000"/>
                  </a:solidFill>
                  <a:latin typeface="Comfortaa"/>
                  <a:ea typeface="Comfortaa"/>
                  <a:cs typeface="Comfortaa"/>
                  <a:sym typeface="Comfortaa"/>
                </a:rPr>
                <a:t>APPLICATION</a:t>
              </a:r>
              <a:endParaRPr b="1" i="0" sz="1400" u="none" cap="none" strike="noStrik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endParaRPr>
            </a:p>
          </p:txBody>
        </p:sp>
        <p:cxnSp>
          <p:nvCxnSpPr>
            <p:cNvPr id="391" name="Google Shape;391;p25"/>
            <p:cNvCxnSpPr>
              <a:stCxn id="384" idx="2"/>
              <a:endCxn id="390" idx="3"/>
            </p:cNvCxnSpPr>
            <p:nvPr/>
          </p:nvCxnSpPr>
          <p:spPr>
            <a:xfrm rot="5400000">
              <a:off x="5650502" y="2929275"/>
              <a:ext cx="893100" cy="1630200"/>
            </a:xfrm>
            <a:prstGeom prst="curvedConnector2">
              <a:avLst/>
            </a:prstGeom>
            <a:noFill/>
            <a:ln cap="flat" cmpd="sng" w="38100">
              <a:solidFill>
                <a:srgbClr val="00489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92" name="Google Shape;392;p25"/>
            <p:cNvCxnSpPr>
              <a:stCxn id="390" idx="1"/>
              <a:endCxn id="383" idx="2"/>
            </p:cNvCxnSpPr>
            <p:nvPr/>
          </p:nvCxnSpPr>
          <p:spPr>
            <a:xfrm rot="10800000">
              <a:off x="2231869" y="3297800"/>
              <a:ext cx="1442700" cy="893100"/>
            </a:xfrm>
            <a:prstGeom prst="curvedConnector2">
              <a:avLst/>
            </a:prstGeom>
            <a:noFill/>
            <a:ln cap="flat" cmpd="sng" w="38100">
              <a:solidFill>
                <a:srgbClr val="00489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  <p:pic>
        <p:nvPicPr>
          <p:cNvPr id="393" name="Google Shape;393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25"/>
          <p:cNvPicPr preferRelativeResize="0"/>
          <p:nvPr/>
        </p:nvPicPr>
        <p:blipFill rotWithShape="1">
          <a:blip r:embed="rId4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25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6" name="Google Shape;396;p25" title="Logos-BSC-AI-Factory-v3-horizontal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26"/>
          <p:cNvSpPr txBox="1"/>
          <p:nvPr/>
        </p:nvSpPr>
        <p:spPr>
          <a:xfrm>
            <a:off x="308900" y="199425"/>
            <a:ext cx="852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Origins of social structures: it’s complicated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26"/>
          <p:cNvSpPr/>
          <p:nvPr/>
        </p:nvSpPr>
        <p:spPr>
          <a:xfrm>
            <a:off x="308902" y="751263"/>
            <a:ext cx="4124400" cy="1672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2596B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26"/>
          <p:cNvSpPr txBox="1"/>
          <p:nvPr/>
        </p:nvSpPr>
        <p:spPr>
          <a:xfrm>
            <a:off x="2926800" y="1773163"/>
            <a:ext cx="1380000" cy="23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1" lang="es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Xia Yuan/Getty Images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4" name="Google Shape;404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26804" y="853727"/>
            <a:ext cx="1379925" cy="919950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26"/>
          <p:cNvSpPr txBox="1"/>
          <p:nvPr/>
        </p:nvSpPr>
        <p:spPr>
          <a:xfrm>
            <a:off x="360764" y="1621794"/>
            <a:ext cx="2411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s" sz="17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patriarchal structure</a:t>
            </a:r>
            <a:endParaRPr b="1" i="0" sz="17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(male-dominated society)</a:t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26"/>
          <p:cNvSpPr/>
          <p:nvPr/>
        </p:nvSpPr>
        <p:spPr>
          <a:xfrm>
            <a:off x="4710750" y="751250"/>
            <a:ext cx="4124400" cy="1672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2596B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Bonobos Can Tell When a Human Doesn't Know Something | Scientific American" id="407" name="Google Shape;407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15402" y="853723"/>
            <a:ext cx="1379924" cy="919956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26"/>
          <p:cNvSpPr txBox="1"/>
          <p:nvPr/>
        </p:nvSpPr>
        <p:spPr>
          <a:xfrm>
            <a:off x="7315375" y="1773163"/>
            <a:ext cx="1380000" cy="23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1" lang="es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Anup Shah/Getty Images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26"/>
          <p:cNvSpPr txBox="1"/>
          <p:nvPr/>
        </p:nvSpPr>
        <p:spPr>
          <a:xfrm>
            <a:off x="4758863" y="1621794"/>
            <a:ext cx="2411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s" sz="17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matriarchal structure</a:t>
            </a:r>
            <a:endParaRPr b="1" i="0" sz="17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(female-dominated society)</a:t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26"/>
          <p:cNvSpPr txBox="1"/>
          <p:nvPr/>
        </p:nvSpPr>
        <p:spPr>
          <a:xfrm>
            <a:off x="5472750" y="4500728"/>
            <a:ext cx="3438600" cy="56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Haas et al. </a:t>
            </a:r>
            <a:r>
              <a:rPr b="0" i="1" lang="es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Sci Adv.</a:t>
            </a:r>
            <a:r>
              <a:rPr b="0" i="0" lang="es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2020 doi: 10.1126/sciadv.abd0310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Wright </a:t>
            </a:r>
            <a:r>
              <a:rPr b="0" i="1" lang="e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J. Anthropol. Archaeol.</a:t>
            </a:r>
            <a:r>
              <a:rPr b="0" i="0" lang="e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2014 doi: 10.1016/j.jaa.2013.09.007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Driessen, L. </a:t>
            </a:r>
            <a:r>
              <a:rPr b="0" i="1" lang="e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Routledge</a:t>
            </a:r>
            <a:r>
              <a:rPr b="0" i="0" lang="e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2025 ISBN: 0415820413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May, L. </a:t>
            </a:r>
            <a:r>
              <a:rPr b="0" i="1" lang="e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Cambridge University Press</a:t>
            </a:r>
            <a:r>
              <a:rPr b="0" i="0" lang="e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2019 doi:10.1017/9781108670012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1" name="Google Shape;411;p26"/>
          <p:cNvGrpSpPr/>
          <p:nvPr/>
        </p:nvGrpSpPr>
        <p:grpSpPr>
          <a:xfrm>
            <a:off x="308900" y="2571750"/>
            <a:ext cx="8526300" cy="1904400"/>
            <a:chOff x="308900" y="2571750"/>
            <a:chExt cx="8526300" cy="1904400"/>
          </a:xfrm>
        </p:grpSpPr>
        <p:sp>
          <p:nvSpPr>
            <p:cNvPr id="412" name="Google Shape;412;p26"/>
            <p:cNvSpPr/>
            <p:nvPr/>
          </p:nvSpPr>
          <p:spPr>
            <a:xfrm>
              <a:off x="308900" y="2571750"/>
              <a:ext cx="8526300" cy="19044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2596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6"/>
            <p:cNvSpPr txBox="1"/>
            <p:nvPr/>
          </p:nvSpPr>
          <p:spPr>
            <a:xfrm>
              <a:off x="385097" y="2646525"/>
              <a:ext cx="1021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s" sz="1400" u="none" cap="none" strike="noStrike">
                  <a:solidFill>
                    <a:srgbClr val="004890"/>
                  </a:solidFill>
                  <a:latin typeface="Arial"/>
                  <a:ea typeface="Arial"/>
                  <a:cs typeface="Arial"/>
                  <a:sym typeface="Arial"/>
                </a:rPr>
                <a:t>Humans</a:t>
              </a:r>
              <a:endParaRPr b="1" i="0" sz="1400" u="none" cap="none" strike="noStrike">
                <a:solidFill>
                  <a:srgbClr val="00489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1" lang="es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Homo sapiens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14" name="Google Shape;414;p2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471125" y="2699089"/>
              <a:ext cx="1159137" cy="8237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5" name="Google Shape;415;p2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434050" y="2699089"/>
              <a:ext cx="1339520" cy="8237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Çatalhöyük: Its Story Continues - JSTOR Daily" id="416" name="Google Shape;416;p2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3066750" y="2699100"/>
              <a:ext cx="1235588" cy="8237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7" name="Google Shape;417;p26"/>
            <p:cNvSpPr txBox="1"/>
            <p:nvPr/>
          </p:nvSpPr>
          <p:spPr>
            <a:xfrm>
              <a:off x="4867025" y="3464550"/>
              <a:ext cx="9105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0" i="1" lang="e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Wikipedia</a:t>
              </a:r>
              <a:endParaRPr b="0" i="1" sz="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6"/>
            <p:cNvSpPr txBox="1"/>
            <p:nvPr/>
          </p:nvSpPr>
          <p:spPr>
            <a:xfrm>
              <a:off x="3419225" y="3464550"/>
              <a:ext cx="9105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0" i="1" lang="e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JSTOR</a:t>
              </a:r>
              <a:endParaRPr b="0" i="1" sz="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6"/>
            <p:cNvSpPr txBox="1"/>
            <p:nvPr/>
          </p:nvSpPr>
          <p:spPr>
            <a:xfrm>
              <a:off x="1240325" y="3464550"/>
              <a:ext cx="14892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0" i="1" lang="e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Randall Haas/UC</a:t>
              </a:r>
              <a:endParaRPr b="0" i="1" sz="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26"/>
            <p:cNvSpPr txBox="1"/>
            <p:nvPr/>
          </p:nvSpPr>
          <p:spPr>
            <a:xfrm>
              <a:off x="1242525" y="3595350"/>
              <a:ext cx="1719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s" sz="1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Nomadic Hunter-Gatherers</a:t>
              </a:r>
              <a:endPara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s" sz="1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(c. 10,000–7500 BC)</a:t>
              </a:r>
              <a:endPara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6"/>
            <p:cNvSpPr txBox="1"/>
            <p:nvPr/>
          </p:nvSpPr>
          <p:spPr>
            <a:xfrm>
              <a:off x="2843200" y="3595350"/>
              <a:ext cx="1682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s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Çatalhöyük settlement</a:t>
              </a:r>
              <a:endPara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s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(c. 7500–5700 BC) </a:t>
              </a:r>
              <a:endPara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26"/>
            <p:cNvSpPr txBox="1"/>
            <p:nvPr/>
          </p:nvSpPr>
          <p:spPr>
            <a:xfrm>
              <a:off x="4433275" y="3595350"/>
              <a:ext cx="1489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s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Minoan civilization</a:t>
              </a:r>
              <a:endPara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s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(c. 3100–1100 BC)</a:t>
              </a:r>
              <a:endPara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26"/>
            <p:cNvSpPr txBox="1"/>
            <p:nvPr/>
          </p:nvSpPr>
          <p:spPr>
            <a:xfrm>
              <a:off x="1318725" y="4022975"/>
              <a:ext cx="22989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b="1" i="0" lang="es" sz="17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egalitarian structure</a:t>
              </a:r>
              <a:endParaRPr b="1" i="0" sz="17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4" name="Google Shape;424;p26"/>
          <p:cNvGrpSpPr/>
          <p:nvPr/>
        </p:nvGrpSpPr>
        <p:grpSpPr>
          <a:xfrm>
            <a:off x="3617625" y="2699100"/>
            <a:ext cx="5192950" cy="1770275"/>
            <a:chOff x="3617625" y="2699100"/>
            <a:chExt cx="5192950" cy="1770275"/>
          </a:xfrm>
        </p:grpSpPr>
        <p:pic>
          <p:nvPicPr>
            <p:cNvPr id="425" name="Google Shape;425;p26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688525" y="2699100"/>
              <a:ext cx="602873" cy="8237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6" name="Google Shape;426;p26"/>
            <p:cNvSpPr txBox="1"/>
            <p:nvPr/>
          </p:nvSpPr>
          <p:spPr>
            <a:xfrm>
              <a:off x="7245350" y="3580050"/>
              <a:ext cx="14892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s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Code of Hammurabi</a:t>
              </a:r>
              <a:endPara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s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(c. 1755-1750 BC)</a:t>
              </a:r>
              <a:endPara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6"/>
            <p:cNvSpPr txBox="1"/>
            <p:nvPr/>
          </p:nvSpPr>
          <p:spPr>
            <a:xfrm>
              <a:off x="5922475" y="4022975"/>
              <a:ext cx="2888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b="1" i="0" lang="es" sz="17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…well, at least for a while</a:t>
              </a:r>
              <a:endParaRPr b="1" i="0" sz="17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6"/>
            <p:cNvSpPr txBox="1"/>
            <p:nvPr/>
          </p:nvSpPr>
          <p:spPr>
            <a:xfrm>
              <a:off x="7457825" y="3464550"/>
              <a:ext cx="9105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0" i="1" lang="e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Wikipedia</a:t>
              </a:r>
              <a:endParaRPr b="0" i="1" sz="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29" name="Google Shape;429;p26"/>
            <p:cNvCxnSpPr>
              <a:stCxn id="423" idx="3"/>
              <a:endCxn id="427" idx="1"/>
            </p:cNvCxnSpPr>
            <p:nvPr/>
          </p:nvCxnSpPr>
          <p:spPr>
            <a:xfrm>
              <a:off x="3617625" y="4246175"/>
              <a:ext cx="2304900" cy="0"/>
            </a:xfrm>
            <a:prstGeom prst="straightConnector1">
              <a:avLst/>
            </a:prstGeom>
            <a:noFill/>
            <a:ln cap="flat" cmpd="sng" w="28575">
              <a:solidFill>
                <a:srgbClr val="B7B7B7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  <p:sp>
        <p:nvSpPr>
          <p:cNvPr id="430" name="Google Shape;430;p26"/>
          <p:cNvSpPr txBox="1"/>
          <p:nvPr/>
        </p:nvSpPr>
        <p:spPr>
          <a:xfrm>
            <a:off x="381000" y="853631"/>
            <a:ext cx="13092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" sz="1400" u="none" cap="none" strike="noStrike">
                <a:solidFill>
                  <a:srgbClr val="004890"/>
                </a:solidFill>
                <a:latin typeface="Arial"/>
                <a:ea typeface="Arial"/>
                <a:cs typeface="Arial"/>
                <a:sym typeface="Arial"/>
              </a:rPr>
              <a:t>Chimpanzee</a:t>
            </a:r>
            <a:endParaRPr b="1" i="0" sz="1400" u="none" cap="none" strike="noStrike">
              <a:solidFill>
                <a:srgbClr val="0048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1" lang="e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Pan troglodytes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26"/>
          <p:cNvSpPr txBox="1"/>
          <p:nvPr/>
        </p:nvSpPr>
        <p:spPr>
          <a:xfrm>
            <a:off x="4811675" y="853631"/>
            <a:ext cx="10212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" sz="1400" u="none" cap="none" strike="noStrike">
                <a:solidFill>
                  <a:srgbClr val="004890"/>
                </a:solidFill>
                <a:latin typeface="Arial"/>
                <a:ea typeface="Arial"/>
                <a:cs typeface="Arial"/>
                <a:sym typeface="Arial"/>
              </a:rPr>
              <a:t>Bonobo</a:t>
            </a:r>
            <a:endParaRPr b="1" i="0" sz="1400" u="none" cap="none" strike="noStrike">
              <a:solidFill>
                <a:srgbClr val="0048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1" lang="e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Pan paniscus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2" name="Google Shape;432;p2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26"/>
          <p:cNvPicPr preferRelativeResize="0"/>
          <p:nvPr/>
        </p:nvPicPr>
        <p:blipFill rotWithShape="1">
          <a:blip r:embed="rId10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26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35" name="Google Shape;435;p26" title="Logos-BSC-AI-Factory-v3-horizontal(1)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Google Shape;440;p27" title="Screenshot (68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8450" y="984300"/>
            <a:ext cx="5067099" cy="3663325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27"/>
          <p:cNvSpPr txBox="1"/>
          <p:nvPr/>
        </p:nvSpPr>
        <p:spPr>
          <a:xfrm>
            <a:off x="308900" y="199425"/>
            <a:ext cx="852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Mitigating bias could not be sufficient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27"/>
          <p:cNvSpPr txBox="1"/>
          <p:nvPr/>
        </p:nvSpPr>
        <p:spPr>
          <a:xfrm>
            <a:off x="5950400" y="4538825"/>
            <a:ext cx="31005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Bolukbasi et al. </a:t>
            </a:r>
            <a:r>
              <a:rPr b="0" i="1" lang="e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NIPS </a:t>
            </a:r>
            <a:r>
              <a:rPr b="0" i="0" lang="e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(2016)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Cirillo et al. </a:t>
            </a:r>
            <a:r>
              <a:rPr b="0" i="1" lang="e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Elsevier </a:t>
            </a:r>
            <a:r>
              <a:rPr b="0" i="0" lang="e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(2022)</a:t>
            </a:r>
            <a:endParaRPr b="0" baseline="3000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3" name="Google Shape;443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27"/>
          <p:cNvPicPr preferRelativeResize="0"/>
          <p:nvPr/>
        </p:nvPicPr>
        <p:blipFill rotWithShape="1">
          <a:blip r:embed="rId5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27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46" name="Google Shape;446;p27" title="Logos-BSC-AI-Factory-v3-horizontal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28"/>
          <p:cNvPicPr preferRelativeResize="0"/>
          <p:nvPr/>
        </p:nvPicPr>
        <p:blipFill rotWithShape="1">
          <a:blip r:embed="rId3">
            <a:alphaModFix/>
          </a:blip>
          <a:srcRect b="12716" l="0" r="0" t="0"/>
          <a:stretch/>
        </p:blipFill>
        <p:spPr>
          <a:xfrm>
            <a:off x="152400" y="152400"/>
            <a:ext cx="8839200" cy="4037399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28"/>
          <p:cNvSpPr txBox="1"/>
          <p:nvPr/>
        </p:nvSpPr>
        <p:spPr>
          <a:xfrm>
            <a:off x="6071175" y="4214650"/>
            <a:ext cx="2920800" cy="17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" sz="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adapted from https://medium.com/@kcusnavy</a:t>
            </a:r>
            <a:endParaRPr b="0" i="0" sz="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3" name="Google Shape;453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p28"/>
          <p:cNvPicPr preferRelativeResize="0"/>
          <p:nvPr/>
        </p:nvPicPr>
        <p:blipFill rotWithShape="1">
          <a:blip r:embed="rId5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28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56" name="Google Shape;456;p28" title="Logos-BSC-AI-Factory-v3-horizontal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Google Shape;46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0126" y="1040003"/>
            <a:ext cx="997327" cy="149849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pic>
        <p:nvPicPr>
          <p:cNvPr id="462" name="Google Shape;462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78130" y="1093470"/>
            <a:ext cx="938678" cy="139155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pic>
        <p:nvPicPr>
          <p:cNvPr id="463" name="Google Shape;463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93924" y="2703737"/>
            <a:ext cx="938671" cy="144274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pic>
        <p:nvPicPr>
          <p:cNvPr id="464" name="Google Shape;464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27725" y="1036148"/>
            <a:ext cx="997306" cy="150619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pic>
        <p:nvPicPr>
          <p:cNvPr id="465" name="Google Shape;465;p2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602928" y="1018573"/>
            <a:ext cx="997311" cy="154134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pic>
        <p:nvPicPr>
          <p:cNvPr descr="Data Feminism" id="466" name="Google Shape;466;p2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836033" y="1260502"/>
            <a:ext cx="938672" cy="105749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pic>
        <p:nvPicPr>
          <p:cNvPr id="467" name="Google Shape;467;p2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641662" y="2686153"/>
            <a:ext cx="997314" cy="147791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pic>
        <p:nvPicPr>
          <p:cNvPr id="468" name="Google Shape;468;p2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511405" y="2685854"/>
            <a:ext cx="997328" cy="147851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pic>
        <p:nvPicPr>
          <p:cNvPr id="469" name="Google Shape;469;p2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690517" y="965962"/>
            <a:ext cx="997327" cy="164658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pic>
        <p:nvPicPr>
          <p:cNvPr id="470" name="Google Shape;470;p29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515327" y="1047759"/>
            <a:ext cx="997332" cy="148297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pic>
        <p:nvPicPr>
          <p:cNvPr id="471" name="Google Shape;471;p29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806702" y="2675877"/>
            <a:ext cx="997317" cy="149846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pic>
        <p:nvPicPr>
          <p:cNvPr id="472" name="Google Shape;472;p29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6724182" y="2670222"/>
            <a:ext cx="997328" cy="150977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pic>
        <p:nvPicPr>
          <p:cNvPr descr="The Algorithm by Hilke Schellmann | Hachette Book Group" id="473" name="Google Shape;473;p29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6807081" y="1077949"/>
            <a:ext cx="938666" cy="142259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pic>
        <p:nvPicPr>
          <p:cNvPr id="474" name="Google Shape;474;p29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346365" y="2675865"/>
            <a:ext cx="997317" cy="149849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pic>
        <p:nvPicPr>
          <p:cNvPr id="475" name="Google Shape;475;p29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428885" y="2656285"/>
            <a:ext cx="997311" cy="153764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pic>
        <p:nvPicPr>
          <p:cNvPr id="476" name="Google Shape;476;p29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4617793" y="2709211"/>
            <a:ext cx="938662" cy="14318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sp>
        <p:nvSpPr>
          <p:cNvPr id="477" name="Google Shape;477;p29"/>
          <p:cNvSpPr txBox="1"/>
          <p:nvPr/>
        </p:nvSpPr>
        <p:spPr>
          <a:xfrm>
            <a:off x="308900" y="199425"/>
            <a:ext cx="852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AI reflecting our own biases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8" name="Google Shape;478;p29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29"/>
          <p:cNvPicPr preferRelativeResize="0"/>
          <p:nvPr/>
        </p:nvPicPr>
        <p:blipFill rotWithShape="1">
          <a:blip r:embed="rId20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29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81" name="Google Shape;481;p29" title="Logos-BSC-AI-Factory-v3-horizontal(1).png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3"/>
          <p:cNvSpPr txBox="1"/>
          <p:nvPr/>
        </p:nvSpPr>
        <p:spPr>
          <a:xfrm>
            <a:off x="1804650" y="1983150"/>
            <a:ext cx="5534700" cy="11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500"/>
              <a:buFont typeface="Calibri"/>
              <a:buNone/>
            </a:pPr>
            <a:r>
              <a:rPr b="1" i="0" lang="es" sz="45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Why AI evaluation matters?</a:t>
            </a:r>
            <a:endParaRPr b="1" i="0" sz="45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30"/>
          <p:cNvGrpSpPr/>
          <p:nvPr/>
        </p:nvGrpSpPr>
        <p:grpSpPr>
          <a:xfrm>
            <a:off x="1415815" y="1147891"/>
            <a:ext cx="2775789" cy="3255694"/>
            <a:chOff x="1215138" y="546275"/>
            <a:chExt cx="3211603" cy="3768600"/>
          </a:xfrm>
        </p:grpSpPr>
        <p:pic>
          <p:nvPicPr>
            <p:cNvPr id="487" name="Google Shape;487;p3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558800" y="2166825"/>
              <a:ext cx="2441375" cy="2025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8" name="Google Shape;488;p3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238550" y="577375"/>
              <a:ext cx="3081874" cy="866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9" name="Google Shape;489;p3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238550" y="1533325"/>
              <a:ext cx="3188191" cy="5443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0" name="Google Shape;490;p30"/>
            <p:cNvSpPr/>
            <p:nvPr/>
          </p:nvSpPr>
          <p:spPr>
            <a:xfrm>
              <a:off x="1215138" y="546275"/>
              <a:ext cx="3128700" cy="3768600"/>
            </a:xfrm>
            <a:prstGeom prst="rect">
              <a:avLst/>
            </a:prstGeom>
            <a:noFill/>
            <a:ln cap="flat" cmpd="sng" w="9525">
              <a:solidFill>
                <a:srgbClr val="9799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1" name="Google Shape;491;p30"/>
          <p:cNvGrpSpPr/>
          <p:nvPr/>
        </p:nvGrpSpPr>
        <p:grpSpPr>
          <a:xfrm>
            <a:off x="5075194" y="1147890"/>
            <a:ext cx="2704135" cy="3255694"/>
            <a:chOff x="4855700" y="530225"/>
            <a:chExt cx="3128700" cy="3768600"/>
          </a:xfrm>
        </p:grpSpPr>
        <p:pic>
          <p:nvPicPr>
            <p:cNvPr id="492" name="Google Shape;492;p3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248500" y="1915640"/>
              <a:ext cx="2343100" cy="2336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3" name="Google Shape;493;p3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318425" y="577375"/>
              <a:ext cx="2203251" cy="961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4" name="Google Shape;494;p30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5318425" y="1491302"/>
              <a:ext cx="2203250" cy="4509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5" name="Google Shape;495;p30"/>
            <p:cNvSpPr/>
            <p:nvPr/>
          </p:nvSpPr>
          <p:spPr>
            <a:xfrm>
              <a:off x="4855700" y="530225"/>
              <a:ext cx="3128700" cy="3768600"/>
            </a:xfrm>
            <a:prstGeom prst="rect">
              <a:avLst/>
            </a:prstGeom>
            <a:noFill/>
            <a:ln cap="flat" cmpd="sng" w="9525">
              <a:solidFill>
                <a:srgbClr val="9799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30"/>
          <p:cNvSpPr txBox="1"/>
          <p:nvPr/>
        </p:nvSpPr>
        <p:spPr>
          <a:xfrm>
            <a:off x="1442114" y="883963"/>
            <a:ext cx="2702100" cy="1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s" sz="1200" u="none" cap="none" strike="noStrike">
                <a:solidFill>
                  <a:srgbClr val="006766"/>
                </a:solidFill>
                <a:latin typeface="Arial"/>
                <a:ea typeface="Arial"/>
                <a:cs typeface="Arial"/>
                <a:sym typeface="Arial"/>
              </a:rPr>
              <a:t>Life Sciences literature</a:t>
            </a:r>
            <a:endParaRPr b="1" i="0" sz="1200" u="none" cap="none" strike="noStrike">
              <a:solidFill>
                <a:srgbClr val="0067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30"/>
          <p:cNvSpPr txBox="1"/>
          <p:nvPr/>
        </p:nvSpPr>
        <p:spPr>
          <a:xfrm>
            <a:off x="5041225" y="883963"/>
            <a:ext cx="2702100" cy="1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s" sz="1200" u="none" cap="none" strike="noStrike">
                <a:solidFill>
                  <a:srgbClr val="006766"/>
                </a:solidFill>
                <a:latin typeface="Arial"/>
                <a:ea typeface="Arial"/>
                <a:cs typeface="Arial"/>
                <a:sym typeface="Arial"/>
              </a:rPr>
              <a:t>Computer Sciences literature</a:t>
            </a:r>
            <a:endParaRPr b="1" i="0" sz="1200" u="none" cap="none" strike="noStrike">
              <a:solidFill>
                <a:srgbClr val="0067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30"/>
          <p:cNvSpPr txBox="1"/>
          <p:nvPr/>
        </p:nvSpPr>
        <p:spPr>
          <a:xfrm>
            <a:off x="308900" y="199425"/>
            <a:ext cx="852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Research in AI bias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9" name="Google Shape;499;p3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30"/>
          <p:cNvPicPr preferRelativeResize="0"/>
          <p:nvPr/>
        </p:nvPicPr>
        <p:blipFill rotWithShape="1">
          <a:blip r:embed="rId10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30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02" name="Google Shape;502;p30" title="Logos-BSC-AI-Factory-v3-horizontal(1)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" name="Google Shape;507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89125" y="4121765"/>
            <a:ext cx="395148" cy="35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31"/>
          <p:cNvPicPr preferRelativeResize="0"/>
          <p:nvPr/>
        </p:nvPicPr>
        <p:blipFill rotWithShape="1">
          <a:blip r:embed="rId4">
            <a:alphaModFix/>
          </a:blip>
          <a:srcRect b="7214" l="0" r="0" t="7504"/>
          <a:stretch/>
        </p:blipFill>
        <p:spPr>
          <a:xfrm>
            <a:off x="1333500" y="987537"/>
            <a:ext cx="6477000" cy="3111125"/>
          </a:xfrm>
          <a:prstGeom prst="rect">
            <a:avLst/>
          </a:prstGeom>
          <a:noFill/>
          <a:ln>
            <a:noFill/>
          </a:ln>
        </p:spPr>
      </p:pic>
      <p:sp>
        <p:nvSpPr>
          <p:cNvPr id="509" name="Google Shape;509;p31"/>
          <p:cNvSpPr txBox="1"/>
          <p:nvPr/>
        </p:nvSpPr>
        <p:spPr>
          <a:xfrm>
            <a:off x="4810500" y="4098663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@kareem_carr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31"/>
          <p:cNvSpPr txBox="1"/>
          <p:nvPr/>
        </p:nvSpPr>
        <p:spPr>
          <a:xfrm>
            <a:off x="308900" y="199425"/>
            <a:ext cx="852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What is a bias?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1" name="Google Shape;511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31"/>
          <p:cNvPicPr preferRelativeResize="0"/>
          <p:nvPr/>
        </p:nvPicPr>
        <p:blipFill rotWithShape="1">
          <a:blip r:embed="rId6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31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14" name="Google Shape;514;p31" title="Logos-BSC-AI-Factory-v3-horizontal(1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32"/>
          <p:cNvSpPr txBox="1"/>
          <p:nvPr/>
        </p:nvSpPr>
        <p:spPr>
          <a:xfrm>
            <a:off x="286200" y="1348800"/>
            <a:ext cx="8571600" cy="229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s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 </a:t>
            </a:r>
            <a:r>
              <a:rPr b="0" i="0" lang="es" sz="2700" u="none" cap="none" strike="noStrike">
                <a:solidFill>
                  <a:srgbClr val="9799CC"/>
                </a:solidFill>
                <a:latin typeface="Roboto"/>
                <a:ea typeface="Roboto"/>
                <a:cs typeface="Roboto"/>
                <a:sym typeface="Roboto"/>
              </a:rPr>
              <a:t>BIAS </a:t>
            </a:r>
            <a:r>
              <a:rPr b="0" i="0" lang="es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is a systematic error made by a </a:t>
            </a:r>
            <a:r>
              <a:rPr b="1" i="0" lang="es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human </a:t>
            </a:r>
            <a:r>
              <a:rPr b="0" i="0" lang="es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(cognitive bias) or a </a:t>
            </a:r>
            <a:r>
              <a:rPr b="1" i="0" lang="es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machine </a:t>
            </a:r>
            <a:r>
              <a:rPr b="0" i="0" lang="es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(algorithmic bias)</a:t>
            </a:r>
            <a:endParaRPr b="0" i="0" sz="2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s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that leads to a </a:t>
            </a:r>
            <a:r>
              <a:rPr b="1" i="0" lang="es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disadvantage</a:t>
            </a:r>
            <a:r>
              <a:rPr b="0" i="0" lang="es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for an individual or a group of people identified by personal attributes (sex, gender, age, ethnicity, etc.)</a:t>
            </a:r>
            <a:endParaRPr b="0" i="0" sz="2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0" name="Google Shape;520;p32"/>
          <p:cNvSpPr txBox="1"/>
          <p:nvPr/>
        </p:nvSpPr>
        <p:spPr>
          <a:xfrm>
            <a:off x="308900" y="199425"/>
            <a:ext cx="852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What is a bias?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1" name="Google Shape;521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32"/>
          <p:cNvPicPr preferRelativeResize="0"/>
          <p:nvPr/>
        </p:nvPicPr>
        <p:blipFill rotWithShape="1">
          <a:blip r:embed="rId4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32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24" name="Google Shape;524;p32" title="Logos-BSC-AI-Factory-v3-horizontal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33"/>
          <p:cNvSpPr txBox="1"/>
          <p:nvPr/>
        </p:nvSpPr>
        <p:spPr>
          <a:xfrm>
            <a:off x="164075" y="1080100"/>
            <a:ext cx="2850000" cy="1609500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 algorithm used by U.S. health systems underestimated the health needs of Black patients, </a:t>
            </a:r>
            <a:r>
              <a:rPr b="1" i="0" lang="es" sz="1300" u="none" cap="none" strike="noStrike">
                <a:solidFill>
                  <a:srgbClr val="CC4125"/>
                </a:solidFill>
                <a:latin typeface="Arial"/>
                <a:ea typeface="Arial"/>
                <a:cs typeface="Arial"/>
                <a:sym typeface="Arial"/>
              </a:rPr>
              <a:t>reducing their access to high-risk care programs</a:t>
            </a:r>
            <a:r>
              <a:rPr b="0" i="0" lang="e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compared to equally sick white patients.</a:t>
            </a: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Obermeyer et al. </a:t>
            </a:r>
            <a:r>
              <a:rPr b="0" i="1" lang="es" sz="14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Science</a:t>
            </a:r>
            <a:r>
              <a:rPr b="0" i="0" lang="es" sz="14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2019</a:t>
            </a:r>
            <a:endParaRPr b="0" i="0" sz="1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30" name="Google Shape;530;p33"/>
          <p:cNvSpPr txBox="1"/>
          <p:nvPr/>
        </p:nvSpPr>
        <p:spPr>
          <a:xfrm>
            <a:off x="4677539" y="2872553"/>
            <a:ext cx="2850000" cy="1609500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 trained mostly on white, urban populations often fail to diagnose or prioritize treatment for Black and Latinx patients, resulting in </a:t>
            </a:r>
            <a:r>
              <a:rPr b="1" i="0" lang="es" sz="1300" u="none" cap="none" strike="noStrike">
                <a:solidFill>
                  <a:srgbClr val="CC4125"/>
                </a:solidFill>
                <a:latin typeface="Arial"/>
                <a:ea typeface="Arial"/>
                <a:cs typeface="Arial"/>
                <a:sym typeface="Arial"/>
              </a:rPr>
              <a:t>misdiagnosis and delayed care</a:t>
            </a:r>
            <a:r>
              <a:rPr b="0" i="0" lang="e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1" i="0" lang="e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Payton et al. </a:t>
            </a:r>
            <a:r>
              <a:rPr b="0" i="1" lang="es" sz="1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Milbank Q.</a:t>
            </a:r>
            <a:r>
              <a:rPr b="0" i="0" lang="es" sz="1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2024</a:t>
            </a:r>
            <a:endParaRPr b="0" i="0" sz="1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31" name="Google Shape;531;p33"/>
          <p:cNvSpPr txBox="1"/>
          <p:nvPr/>
        </p:nvSpPr>
        <p:spPr>
          <a:xfrm>
            <a:off x="3146994" y="1080100"/>
            <a:ext cx="2850000" cy="1609500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Pulse oximeters were found to </a:t>
            </a:r>
            <a:r>
              <a:rPr b="1" i="0" lang="es" sz="1300" u="none" cap="none" strike="noStrike">
                <a:solidFill>
                  <a:srgbClr val="CC4125"/>
                </a:solidFill>
                <a:latin typeface="Arial"/>
                <a:ea typeface="Arial"/>
                <a:cs typeface="Arial"/>
                <a:sym typeface="Arial"/>
              </a:rPr>
              <a:t>overestimate blood oxygen levels</a:t>
            </a:r>
            <a:r>
              <a:rPr b="0" i="0" lang="e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non-White patients, potentially delaying life-saving treatment during the COVID-19 pandemic.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Sjoding et al. </a:t>
            </a:r>
            <a:r>
              <a:rPr b="0" i="1" lang="es" sz="1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NEJM</a:t>
            </a:r>
            <a:r>
              <a:rPr b="0" i="0" lang="es" sz="1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2020</a:t>
            </a:r>
            <a:endParaRPr b="0" i="0" sz="1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32" name="Google Shape;532;p33"/>
          <p:cNvSpPr txBox="1"/>
          <p:nvPr/>
        </p:nvSpPr>
        <p:spPr>
          <a:xfrm>
            <a:off x="6129913" y="1080100"/>
            <a:ext cx="2850000" cy="1609500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 frequently underestimate risks for conditions like kidney stones and heart failure in African American patients, </a:t>
            </a:r>
            <a:r>
              <a:rPr b="1" i="0" lang="es" sz="1300" u="none" cap="none" strike="noStrike">
                <a:solidFill>
                  <a:srgbClr val="CC4125"/>
                </a:solidFill>
                <a:latin typeface="Arial"/>
                <a:ea typeface="Arial"/>
                <a:cs typeface="Arial"/>
                <a:sym typeface="Arial"/>
              </a:rPr>
              <a:t>leading to less aggressive treatment</a:t>
            </a:r>
            <a:r>
              <a:rPr b="0" i="0" lang="e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worse health outcomes.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Vyas et al. </a:t>
            </a:r>
            <a:r>
              <a:rPr b="0" i="1" lang="es" sz="1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NEJM</a:t>
            </a:r>
            <a:r>
              <a:rPr b="0" i="0" lang="es" sz="14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2020</a:t>
            </a:r>
            <a:endParaRPr b="0" i="0" sz="1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33" name="Google Shape;533;p33"/>
          <p:cNvSpPr txBox="1"/>
          <p:nvPr/>
        </p:nvSpPr>
        <p:spPr>
          <a:xfrm>
            <a:off x="1668447" y="2872553"/>
            <a:ext cx="2850000" cy="1609500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 for medical imaging often rely on demographic shortcuts causing </a:t>
            </a:r>
            <a:r>
              <a:rPr b="1" i="0" lang="es" sz="1300" u="none" cap="none" strike="noStrike">
                <a:solidFill>
                  <a:srgbClr val="CC4125"/>
                </a:solidFill>
                <a:latin typeface="Arial"/>
                <a:ea typeface="Arial"/>
                <a:cs typeface="Arial"/>
                <a:sym typeface="Arial"/>
              </a:rPr>
              <a:t>diagnostic disparities that remain even after algorithmic bias corrections</a:t>
            </a:r>
            <a:r>
              <a:rPr b="0" i="0" lang="e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when applied to real-world clinical settings.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Yang et al. </a:t>
            </a:r>
            <a:r>
              <a:rPr b="0" i="1" lang="es" sz="1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Nat Med </a:t>
            </a:r>
            <a:r>
              <a:rPr b="0" i="0" lang="es" sz="14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2024</a:t>
            </a:r>
            <a:endParaRPr b="0" i="0" sz="1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34" name="Google Shape;534;p33"/>
          <p:cNvSpPr txBox="1"/>
          <p:nvPr/>
        </p:nvSpPr>
        <p:spPr>
          <a:xfrm>
            <a:off x="308900" y="199425"/>
            <a:ext cx="852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Real-world cases of bias in healthcare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5" name="Google Shape;535;p33"/>
          <p:cNvPicPr preferRelativeResize="0"/>
          <p:nvPr/>
        </p:nvPicPr>
        <p:blipFill rotWithShape="1">
          <a:blip r:embed="rId3">
            <a:alphaModFix/>
          </a:blip>
          <a:srcRect b="22983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743" y="4674751"/>
            <a:ext cx="1309128" cy="3260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1" name="Google Shape;541;p34"/>
          <p:cNvGrpSpPr/>
          <p:nvPr/>
        </p:nvGrpSpPr>
        <p:grpSpPr>
          <a:xfrm>
            <a:off x="65475" y="1705106"/>
            <a:ext cx="9066600" cy="300150"/>
            <a:chOff x="188900" y="2629075"/>
            <a:chExt cx="12088800" cy="400200"/>
          </a:xfrm>
        </p:grpSpPr>
        <p:sp>
          <p:nvSpPr>
            <p:cNvPr id="542" name="Google Shape;542;p34"/>
            <p:cNvSpPr txBox="1"/>
            <p:nvPr/>
          </p:nvSpPr>
          <p:spPr>
            <a:xfrm>
              <a:off x="1736309" y="2629075"/>
              <a:ext cx="2373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s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mortality or readmission rates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34"/>
            <p:cNvSpPr txBox="1"/>
            <p:nvPr/>
          </p:nvSpPr>
          <p:spPr>
            <a:xfrm>
              <a:off x="5046724" y="2629075"/>
              <a:ext cx="20982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s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hospital performance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34"/>
            <p:cNvSpPr txBox="1"/>
            <p:nvPr/>
          </p:nvSpPr>
          <p:spPr>
            <a:xfrm>
              <a:off x="7604600" y="2629075"/>
              <a:ext cx="46731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s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penalizes poor or non-White populations [1,2]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34"/>
            <p:cNvSpPr txBox="1"/>
            <p:nvPr/>
          </p:nvSpPr>
          <p:spPr>
            <a:xfrm>
              <a:off x="188900" y="2629075"/>
              <a:ext cx="1418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e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HEALTH</a:t>
              </a:r>
              <a:endPara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6" name="Google Shape;546;p34"/>
          <p:cNvGrpSpPr/>
          <p:nvPr/>
        </p:nvGrpSpPr>
        <p:grpSpPr>
          <a:xfrm>
            <a:off x="65475" y="2243259"/>
            <a:ext cx="8898525" cy="300150"/>
            <a:chOff x="188900" y="3274475"/>
            <a:chExt cx="11864700" cy="400200"/>
          </a:xfrm>
        </p:grpSpPr>
        <p:sp>
          <p:nvSpPr>
            <p:cNvPr id="547" name="Google Shape;547;p34"/>
            <p:cNvSpPr txBox="1"/>
            <p:nvPr/>
          </p:nvSpPr>
          <p:spPr>
            <a:xfrm>
              <a:off x="5207074" y="3274475"/>
              <a:ext cx="17775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s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credit scores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34"/>
            <p:cNvSpPr txBox="1"/>
            <p:nvPr/>
          </p:nvSpPr>
          <p:spPr>
            <a:xfrm>
              <a:off x="7604600" y="3274475"/>
              <a:ext cx="4449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s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incorporates employment and salary disparities [3]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34"/>
            <p:cNvSpPr txBox="1"/>
            <p:nvPr/>
          </p:nvSpPr>
          <p:spPr>
            <a:xfrm>
              <a:off x="2214059" y="3274475"/>
              <a:ext cx="1418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s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income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34"/>
            <p:cNvSpPr txBox="1"/>
            <p:nvPr/>
          </p:nvSpPr>
          <p:spPr>
            <a:xfrm>
              <a:off x="188900" y="3274475"/>
              <a:ext cx="1418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e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BANKING</a:t>
              </a:r>
              <a:endPara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1" name="Google Shape;551;p34"/>
          <p:cNvGrpSpPr/>
          <p:nvPr/>
        </p:nvGrpSpPr>
        <p:grpSpPr>
          <a:xfrm>
            <a:off x="65475" y="2781413"/>
            <a:ext cx="8898525" cy="300150"/>
            <a:chOff x="188900" y="3986469"/>
            <a:chExt cx="11864700" cy="400200"/>
          </a:xfrm>
        </p:grpSpPr>
        <p:sp>
          <p:nvSpPr>
            <p:cNvPr id="552" name="Google Shape;552;p34"/>
            <p:cNvSpPr txBox="1"/>
            <p:nvPr/>
          </p:nvSpPr>
          <p:spPr>
            <a:xfrm>
              <a:off x="4908874" y="3986469"/>
              <a:ext cx="2373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s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targets for police intervention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34"/>
            <p:cNvSpPr txBox="1"/>
            <p:nvPr/>
          </p:nvSpPr>
          <p:spPr>
            <a:xfrm>
              <a:off x="7604600" y="3986469"/>
              <a:ext cx="4449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s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increases scrutiny of some groups [4]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34"/>
            <p:cNvSpPr txBox="1"/>
            <p:nvPr/>
          </p:nvSpPr>
          <p:spPr>
            <a:xfrm>
              <a:off x="188900" y="3986469"/>
              <a:ext cx="1418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e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POLICING</a:t>
              </a:r>
              <a:endPara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34"/>
            <p:cNvSpPr txBox="1"/>
            <p:nvPr/>
          </p:nvSpPr>
          <p:spPr>
            <a:xfrm>
              <a:off x="1775459" y="3986469"/>
              <a:ext cx="22956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s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measured crimes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6" name="Google Shape;556;p34"/>
          <p:cNvGrpSpPr/>
          <p:nvPr/>
        </p:nvGrpSpPr>
        <p:grpSpPr>
          <a:xfrm>
            <a:off x="65475" y="3167166"/>
            <a:ext cx="8898525" cy="524025"/>
            <a:chOff x="188900" y="4575831"/>
            <a:chExt cx="11864700" cy="698700"/>
          </a:xfrm>
        </p:grpSpPr>
        <p:sp>
          <p:nvSpPr>
            <p:cNvPr id="557" name="Google Shape;557;p34"/>
            <p:cNvSpPr txBox="1"/>
            <p:nvPr/>
          </p:nvSpPr>
          <p:spPr>
            <a:xfrm>
              <a:off x="188900" y="4725081"/>
              <a:ext cx="1418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e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HIRING</a:t>
              </a:r>
              <a:endPara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34"/>
            <p:cNvSpPr txBox="1"/>
            <p:nvPr/>
          </p:nvSpPr>
          <p:spPr>
            <a:xfrm>
              <a:off x="4664374" y="4575831"/>
              <a:ext cx="2862900" cy="69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s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employment decisions or supervisory ratings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34"/>
            <p:cNvSpPr txBox="1"/>
            <p:nvPr/>
          </p:nvSpPr>
          <p:spPr>
            <a:xfrm>
              <a:off x="7604600" y="4725081"/>
              <a:ext cx="4449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s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propagates race and gender bias [5]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34"/>
            <p:cNvSpPr txBox="1"/>
            <p:nvPr/>
          </p:nvSpPr>
          <p:spPr>
            <a:xfrm>
              <a:off x="2214059" y="4725081"/>
              <a:ext cx="1418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s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curricula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1" name="Google Shape;561;p34"/>
          <p:cNvGrpSpPr/>
          <p:nvPr/>
        </p:nvGrpSpPr>
        <p:grpSpPr>
          <a:xfrm>
            <a:off x="65475" y="3852994"/>
            <a:ext cx="8898525" cy="300150"/>
            <a:chOff x="188900" y="5467525"/>
            <a:chExt cx="11864700" cy="400200"/>
          </a:xfrm>
        </p:grpSpPr>
        <p:sp>
          <p:nvSpPr>
            <p:cNvPr id="562" name="Google Shape;562;p34"/>
            <p:cNvSpPr txBox="1"/>
            <p:nvPr/>
          </p:nvSpPr>
          <p:spPr>
            <a:xfrm>
              <a:off x="188900" y="5467525"/>
              <a:ext cx="1418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e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RETAIL</a:t>
              </a:r>
              <a:endPara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34"/>
            <p:cNvSpPr txBox="1"/>
            <p:nvPr/>
          </p:nvSpPr>
          <p:spPr>
            <a:xfrm>
              <a:off x="7604600" y="5467525"/>
              <a:ext cx="4449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s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penalizes poor households [6]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34"/>
            <p:cNvSpPr txBox="1"/>
            <p:nvPr/>
          </p:nvSpPr>
          <p:spPr>
            <a:xfrm>
              <a:off x="5046724" y="5467525"/>
              <a:ext cx="20982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s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prices for goods at national level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34"/>
            <p:cNvSpPr txBox="1"/>
            <p:nvPr/>
          </p:nvSpPr>
          <p:spPr>
            <a:xfrm>
              <a:off x="1874159" y="5467525"/>
              <a:ext cx="20982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s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supply and demand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6" name="Google Shape;566;p34"/>
          <p:cNvSpPr txBox="1"/>
          <p:nvPr/>
        </p:nvSpPr>
        <p:spPr>
          <a:xfrm>
            <a:off x="3912563" y="4316475"/>
            <a:ext cx="52245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s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[1] K. E. Joynt Maddox et al., Health Serv. Res. 54, 327–336 (2019)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s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[2] K. E. Joynt Maddox, M. Reidhead, A. C. Qi, D. R. Nerenz, JAMA Intern. Med. 179, 769–776 (2019)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s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[3] S. Barocas, A. D. Selbst, Calif. Law Rev. 104, 671 (2016)</a:t>
            </a:r>
            <a:endParaRPr b="0" i="0" sz="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s" sz="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[4] K. Lum, W. Isaac, Significance 13, 14–19 (2016)</a:t>
            </a:r>
            <a:endParaRPr b="0" i="0" sz="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s" sz="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[5] I. Ajunwa, “The Paradox of Automation as Anti-Bias Intervention,” available at SSRN (2016); https://ssrn.com/abstract=2746078</a:t>
            </a:r>
            <a:endParaRPr b="0" i="0" sz="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s" sz="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[6] S. DellaVigna, M. Gentzkow, “Uniform pricing in US retail chains” (National Bureau of Economic Research, 2017)</a:t>
            </a:r>
            <a:endParaRPr b="0" i="0" sz="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67" name="Google Shape;567;p34"/>
          <p:cNvGrpSpPr/>
          <p:nvPr/>
        </p:nvGrpSpPr>
        <p:grpSpPr>
          <a:xfrm>
            <a:off x="1615347" y="640847"/>
            <a:ext cx="5838265" cy="874289"/>
            <a:chOff x="2255396" y="956063"/>
            <a:chExt cx="7784353" cy="1165718"/>
          </a:xfrm>
        </p:grpSpPr>
        <p:sp>
          <p:nvSpPr>
            <p:cNvPr id="568" name="Google Shape;568;p34"/>
            <p:cNvSpPr/>
            <p:nvPr/>
          </p:nvSpPr>
          <p:spPr>
            <a:xfrm>
              <a:off x="2255396" y="1254922"/>
              <a:ext cx="1335725" cy="844800"/>
            </a:xfrm>
            <a:prstGeom prst="flowChartMagneticDisk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s" sz="11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DATA</a:t>
              </a:r>
              <a:endParaRPr b="0" i="0" sz="1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34"/>
            <p:cNvSpPr/>
            <p:nvPr/>
          </p:nvSpPr>
          <p:spPr>
            <a:xfrm>
              <a:off x="3800703" y="1394872"/>
              <a:ext cx="1410900" cy="564900"/>
            </a:xfrm>
            <a:prstGeom prst="rightArrow">
              <a:avLst>
                <a:gd fmla="val 50000" name="adj1"/>
                <a:gd fmla="val 50000" name="adj2"/>
              </a:avLst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s" sz="10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ALGORITHM</a:t>
              </a:r>
              <a:endParaRPr b="0" i="0" sz="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70" name="Google Shape;570;p3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223700" y="956063"/>
              <a:ext cx="564900" cy="564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1" name="Google Shape;571;p34"/>
            <p:cNvSpPr/>
            <p:nvPr/>
          </p:nvSpPr>
          <p:spPr>
            <a:xfrm>
              <a:off x="5427961" y="1254922"/>
              <a:ext cx="1335725" cy="844800"/>
            </a:xfrm>
            <a:prstGeom prst="flowChartMagneticDisk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s" sz="11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PREDICTION</a:t>
              </a:r>
              <a:endParaRPr b="0" i="0" sz="1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34"/>
            <p:cNvSpPr/>
            <p:nvPr/>
          </p:nvSpPr>
          <p:spPr>
            <a:xfrm>
              <a:off x="6966359" y="1394872"/>
              <a:ext cx="1801800" cy="564900"/>
            </a:xfrm>
            <a:prstGeom prst="rightArrow">
              <a:avLst>
                <a:gd fmla="val 50000" name="adj1"/>
                <a:gd fmla="val 50000" name="adj2"/>
              </a:avLst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s" sz="11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IMPACT</a:t>
              </a:r>
              <a:endParaRPr b="0" i="0" sz="1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73" name="Google Shape;573;p3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704050" y="1232863"/>
              <a:ext cx="1335699" cy="888918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574" name="Google Shape;574;p34"/>
          <p:cNvCxnSpPr/>
          <p:nvPr/>
        </p:nvCxnSpPr>
        <p:spPr>
          <a:xfrm>
            <a:off x="93600" y="2124258"/>
            <a:ext cx="89424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5" name="Google Shape;575;p34"/>
          <p:cNvCxnSpPr/>
          <p:nvPr/>
        </p:nvCxnSpPr>
        <p:spPr>
          <a:xfrm>
            <a:off x="93600" y="2662411"/>
            <a:ext cx="89424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6" name="Google Shape;576;p34"/>
          <p:cNvCxnSpPr/>
          <p:nvPr/>
        </p:nvCxnSpPr>
        <p:spPr>
          <a:xfrm>
            <a:off x="93600" y="3200564"/>
            <a:ext cx="89424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7" name="Google Shape;577;p34"/>
          <p:cNvCxnSpPr/>
          <p:nvPr/>
        </p:nvCxnSpPr>
        <p:spPr>
          <a:xfrm>
            <a:off x="93600" y="3733992"/>
            <a:ext cx="89424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78" name="Google Shape;578;p34"/>
          <p:cNvSpPr txBox="1"/>
          <p:nvPr/>
        </p:nvSpPr>
        <p:spPr>
          <a:xfrm>
            <a:off x="308900" y="199425"/>
            <a:ext cx="852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A recurrent pattern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9" name="Google Shape;579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34"/>
          <p:cNvPicPr preferRelativeResize="0"/>
          <p:nvPr/>
        </p:nvPicPr>
        <p:blipFill rotWithShape="1">
          <a:blip r:embed="rId6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34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82" name="Google Shape;582;p34" title="Logos-BSC-AI-Factory-v3-horizontal(1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7" name="Google Shape;587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2425" y="290225"/>
            <a:ext cx="7959150" cy="4035299"/>
          </a:xfrm>
          <a:prstGeom prst="rect">
            <a:avLst/>
          </a:prstGeom>
          <a:noFill/>
          <a:ln>
            <a:noFill/>
          </a:ln>
        </p:spPr>
      </p:pic>
      <p:sp>
        <p:nvSpPr>
          <p:cNvPr id="588" name="Google Shape;588;p35"/>
          <p:cNvSpPr txBox="1"/>
          <p:nvPr/>
        </p:nvSpPr>
        <p:spPr>
          <a:xfrm>
            <a:off x="6793875" y="4277925"/>
            <a:ext cx="1833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1" lang="e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BMJ</a:t>
            </a:r>
            <a:r>
              <a:rPr b="0" i="0" lang="e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2021;372:n304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9" name="Google Shape;589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Google Shape;590;p35"/>
          <p:cNvPicPr preferRelativeResize="0"/>
          <p:nvPr/>
        </p:nvPicPr>
        <p:blipFill rotWithShape="1">
          <a:blip r:embed="rId5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591" name="Google Shape;591;p35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92" name="Google Shape;592;p35" title="Logos-BSC-AI-Factory-v3-horizontal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36"/>
          <p:cNvSpPr txBox="1"/>
          <p:nvPr/>
        </p:nvSpPr>
        <p:spPr>
          <a:xfrm>
            <a:off x="308900" y="199425"/>
            <a:ext cx="852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The importance of intersectionality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8" name="Google Shape;598;p36"/>
          <p:cNvPicPr preferRelativeResize="0"/>
          <p:nvPr/>
        </p:nvPicPr>
        <p:blipFill rotWithShape="1">
          <a:blip r:embed="rId3">
            <a:alphaModFix/>
          </a:blip>
          <a:srcRect b="17739" l="24397" r="22168" t="7944"/>
          <a:stretch/>
        </p:blipFill>
        <p:spPr>
          <a:xfrm>
            <a:off x="1828275" y="558638"/>
            <a:ext cx="5487451" cy="42929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9" name="Google Shape;599;p36"/>
          <p:cNvGrpSpPr/>
          <p:nvPr/>
        </p:nvGrpSpPr>
        <p:grpSpPr>
          <a:xfrm>
            <a:off x="6759450" y="1817188"/>
            <a:ext cx="2192874" cy="2270387"/>
            <a:chOff x="6759450" y="1893388"/>
            <a:chExt cx="2192874" cy="2270387"/>
          </a:xfrm>
        </p:grpSpPr>
        <p:pic>
          <p:nvPicPr>
            <p:cNvPr id="600" name="Google Shape;600;p36"/>
            <p:cNvPicPr preferRelativeResize="0"/>
            <p:nvPr/>
          </p:nvPicPr>
          <p:blipFill rotWithShape="1">
            <a:blip r:embed="rId4">
              <a:alphaModFix/>
            </a:blip>
            <a:srcRect b="39852" l="56651" r="8064" t="11175"/>
            <a:stretch/>
          </p:blipFill>
          <p:spPr>
            <a:xfrm>
              <a:off x="6759450" y="1893388"/>
              <a:ext cx="2192874" cy="17483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01" name="Google Shape;601;p36"/>
            <p:cNvSpPr txBox="1"/>
            <p:nvPr/>
          </p:nvSpPr>
          <p:spPr>
            <a:xfrm>
              <a:off x="6957825" y="3641775"/>
              <a:ext cx="1948500" cy="52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s" sz="11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MIT Media Lab researcher </a:t>
              </a:r>
              <a:r>
                <a:rPr b="1" i="0" lang="es" sz="11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Joy Buolamwini </a:t>
              </a:r>
              <a:endPara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2" name="Google Shape;602;p36"/>
          <p:cNvSpPr txBox="1"/>
          <p:nvPr/>
        </p:nvSpPr>
        <p:spPr>
          <a:xfrm>
            <a:off x="3447000" y="4691075"/>
            <a:ext cx="225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source: https://gendershades.org/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3" name="Google Shape;603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36"/>
          <p:cNvPicPr preferRelativeResize="0"/>
          <p:nvPr/>
        </p:nvPicPr>
        <p:blipFill rotWithShape="1">
          <a:blip r:embed="rId6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605" name="Google Shape;605;p36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06" name="Google Shape;606;p36" title="Logos-BSC-AI-Factory-v3-horizontal(1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1" name="Google Shape;611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64925" y="1045825"/>
            <a:ext cx="1229225" cy="122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35662" y="1138300"/>
            <a:ext cx="1044275" cy="1044275"/>
          </a:xfrm>
          <a:prstGeom prst="rect">
            <a:avLst/>
          </a:prstGeom>
          <a:noFill/>
          <a:ln>
            <a:noFill/>
          </a:ln>
        </p:spPr>
      </p:pic>
      <p:sp>
        <p:nvSpPr>
          <p:cNvPr id="613" name="Google Shape;613;p37"/>
          <p:cNvSpPr/>
          <p:nvPr/>
        </p:nvSpPr>
        <p:spPr>
          <a:xfrm>
            <a:off x="7536950" y="1186588"/>
            <a:ext cx="693600" cy="947700"/>
          </a:xfrm>
          <a:prstGeom prst="can">
            <a:avLst>
              <a:gd fmla="val 25000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37"/>
          <p:cNvSpPr txBox="1"/>
          <p:nvPr/>
        </p:nvSpPr>
        <p:spPr>
          <a:xfrm>
            <a:off x="1327225" y="2074700"/>
            <a:ext cx="924600" cy="27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e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world</a:t>
            </a:r>
            <a:endParaRPr b="0" i="1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37"/>
          <p:cNvSpPr txBox="1"/>
          <p:nvPr/>
        </p:nvSpPr>
        <p:spPr>
          <a:xfrm>
            <a:off x="4716788" y="2176425"/>
            <a:ext cx="924600" cy="27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e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population</a:t>
            </a:r>
            <a:endParaRPr b="0" i="1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37"/>
          <p:cNvSpPr txBox="1"/>
          <p:nvPr/>
        </p:nvSpPr>
        <p:spPr>
          <a:xfrm>
            <a:off x="7420575" y="881025"/>
            <a:ext cx="924600" cy="27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e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dataset</a:t>
            </a:r>
            <a:endParaRPr b="0" i="1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17" name="Google Shape;617;p37"/>
          <p:cNvCxnSpPr>
            <a:stCxn id="611" idx="3"/>
            <a:endCxn id="612" idx="1"/>
          </p:cNvCxnSpPr>
          <p:nvPr/>
        </p:nvCxnSpPr>
        <p:spPr>
          <a:xfrm>
            <a:off x="3094150" y="1660438"/>
            <a:ext cx="1641600" cy="0"/>
          </a:xfrm>
          <a:prstGeom prst="straightConnector1">
            <a:avLst/>
          </a:prstGeom>
          <a:noFill/>
          <a:ln cap="flat" cmpd="sng" w="19050">
            <a:solidFill>
              <a:srgbClr val="595959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618" name="Google Shape;618;p37"/>
          <p:cNvCxnSpPr>
            <a:stCxn id="612" idx="3"/>
            <a:endCxn id="613" idx="2"/>
          </p:cNvCxnSpPr>
          <p:nvPr/>
        </p:nvCxnSpPr>
        <p:spPr>
          <a:xfrm>
            <a:off x="5779937" y="1660438"/>
            <a:ext cx="1757100" cy="0"/>
          </a:xfrm>
          <a:prstGeom prst="straightConnector1">
            <a:avLst/>
          </a:prstGeom>
          <a:noFill/>
          <a:ln cap="flat" cmpd="sng" w="19050">
            <a:solidFill>
              <a:srgbClr val="595959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619" name="Google Shape;619;p37"/>
          <p:cNvCxnSpPr>
            <a:stCxn id="611" idx="0"/>
            <a:endCxn id="611" idx="1"/>
          </p:cNvCxnSpPr>
          <p:nvPr/>
        </p:nvCxnSpPr>
        <p:spPr>
          <a:xfrm rot="5400000">
            <a:off x="1864838" y="1045825"/>
            <a:ext cx="614700" cy="614700"/>
          </a:xfrm>
          <a:prstGeom prst="curvedConnector4">
            <a:avLst>
              <a:gd fmla="val -38738" name="adj1"/>
              <a:gd fmla="val 138724" name="adj2"/>
            </a:avLst>
          </a:prstGeom>
          <a:noFill/>
          <a:ln cap="flat" cmpd="sng" w="19050">
            <a:solidFill>
              <a:srgbClr val="595959"/>
            </a:solidFill>
            <a:prstDash val="solid"/>
            <a:round/>
            <a:headEnd len="med" w="med" type="stealth"/>
            <a:tailEnd len="med" w="med" type="stealth"/>
          </a:ln>
        </p:spPr>
      </p:cxnSp>
      <p:sp>
        <p:nvSpPr>
          <p:cNvPr id="620" name="Google Shape;620;p37"/>
          <p:cNvSpPr/>
          <p:nvPr/>
        </p:nvSpPr>
        <p:spPr>
          <a:xfrm>
            <a:off x="5591275" y="3139625"/>
            <a:ext cx="1375500" cy="809100"/>
          </a:xfrm>
          <a:prstGeom prst="cube">
            <a:avLst>
              <a:gd fmla="val 25000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model</a:t>
            </a:r>
            <a:endParaRPr b="0" i="1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1" name="Google Shape;621;p37"/>
          <p:cNvPicPr preferRelativeResize="0"/>
          <p:nvPr/>
        </p:nvPicPr>
        <p:blipFill rotWithShape="1">
          <a:blip r:embed="rId5">
            <a:alphaModFix/>
          </a:blip>
          <a:srcRect b="6125" l="0" r="0" t="6727"/>
          <a:stretch/>
        </p:blipFill>
        <p:spPr>
          <a:xfrm>
            <a:off x="4194100" y="3229945"/>
            <a:ext cx="924600" cy="805810"/>
          </a:xfrm>
          <a:prstGeom prst="rect">
            <a:avLst/>
          </a:prstGeom>
          <a:noFill/>
          <a:ln>
            <a:noFill/>
          </a:ln>
        </p:spPr>
      </p:pic>
      <p:sp>
        <p:nvSpPr>
          <p:cNvPr id="622" name="Google Shape;622;p37"/>
          <p:cNvSpPr txBox="1"/>
          <p:nvPr/>
        </p:nvSpPr>
        <p:spPr>
          <a:xfrm>
            <a:off x="4194100" y="2823563"/>
            <a:ext cx="9246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e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model output</a:t>
            </a:r>
            <a:endParaRPr b="0" i="1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23" name="Google Shape;623;p37"/>
          <p:cNvCxnSpPr>
            <a:stCxn id="620" idx="2"/>
            <a:endCxn id="621" idx="3"/>
          </p:cNvCxnSpPr>
          <p:nvPr/>
        </p:nvCxnSpPr>
        <p:spPr>
          <a:xfrm rot="10800000">
            <a:off x="5118775" y="3632713"/>
            <a:ext cx="472500" cy="12600"/>
          </a:xfrm>
          <a:prstGeom prst="straightConnector1">
            <a:avLst/>
          </a:prstGeom>
          <a:noFill/>
          <a:ln cap="flat" cmpd="sng" w="19050">
            <a:solidFill>
              <a:srgbClr val="595959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24" name="Google Shape;624;p37"/>
          <p:cNvCxnSpPr>
            <a:stCxn id="621" idx="1"/>
            <a:endCxn id="611" idx="2"/>
          </p:cNvCxnSpPr>
          <p:nvPr/>
        </p:nvCxnSpPr>
        <p:spPr>
          <a:xfrm rot="10800000">
            <a:off x="2479600" y="2275050"/>
            <a:ext cx="1714500" cy="1357800"/>
          </a:xfrm>
          <a:prstGeom prst="bentConnector2">
            <a:avLst/>
          </a:prstGeom>
          <a:noFill/>
          <a:ln cap="flat" cmpd="sng" w="19050">
            <a:solidFill>
              <a:srgbClr val="595959"/>
            </a:solidFill>
            <a:prstDash val="solid"/>
            <a:round/>
            <a:headEnd len="sm" w="sm" type="none"/>
            <a:tailEnd len="med" w="med" type="stealth"/>
          </a:ln>
        </p:spPr>
      </p:cxnSp>
      <p:grpSp>
        <p:nvGrpSpPr>
          <p:cNvPr id="625" name="Google Shape;625;p37"/>
          <p:cNvGrpSpPr/>
          <p:nvPr/>
        </p:nvGrpSpPr>
        <p:grpSpPr>
          <a:xfrm>
            <a:off x="7859600" y="2982675"/>
            <a:ext cx="1115100" cy="1164300"/>
            <a:chOff x="3325000" y="3871500"/>
            <a:chExt cx="1115100" cy="1164300"/>
          </a:xfrm>
        </p:grpSpPr>
        <p:sp>
          <p:nvSpPr>
            <p:cNvPr id="626" name="Google Shape;626;p37"/>
            <p:cNvSpPr/>
            <p:nvPr/>
          </p:nvSpPr>
          <p:spPr>
            <a:xfrm>
              <a:off x="3325000" y="3871500"/>
              <a:ext cx="1115100" cy="11643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37"/>
            <p:cNvSpPr/>
            <p:nvPr/>
          </p:nvSpPr>
          <p:spPr>
            <a:xfrm>
              <a:off x="3419175" y="4174174"/>
              <a:ext cx="339000" cy="347100"/>
            </a:xfrm>
            <a:prstGeom prst="can">
              <a:avLst>
                <a:gd fmla="val 25000" name="adj"/>
              </a:avLst>
            </a:prstGeom>
            <a:solidFill>
              <a:srgbClr val="EEEEEE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37"/>
            <p:cNvSpPr/>
            <p:nvPr/>
          </p:nvSpPr>
          <p:spPr>
            <a:xfrm>
              <a:off x="3838875" y="3968375"/>
              <a:ext cx="508500" cy="453900"/>
            </a:xfrm>
            <a:prstGeom prst="can">
              <a:avLst>
                <a:gd fmla="val 25000" name="adj"/>
              </a:avLst>
            </a:prstGeom>
            <a:solidFill>
              <a:srgbClr val="EEEEEE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37"/>
            <p:cNvSpPr txBox="1"/>
            <p:nvPr/>
          </p:nvSpPr>
          <p:spPr>
            <a:xfrm>
              <a:off x="3360400" y="4594850"/>
              <a:ext cx="1044300" cy="27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1" lang="e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benchmarks</a:t>
              </a:r>
              <a:endParaRPr b="0" i="1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630" name="Google Shape;630;p37"/>
          <p:cNvCxnSpPr>
            <a:stCxn id="626" idx="2"/>
            <a:endCxn id="620" idx="3"/>
          </p:cNvCxnSpPr>
          <p:nvPr/>
        </p:nvCxnSpPr>
        <p:spPr>
          <a:xfrm flipH="1" rot="5400000">
            <a:off x="7198400" y="2928225"/>
            <a:ext cx="198300" cy="2239200"/>
          </a:xfrm>
          <a:prstGeom prst="curvedConnector3">
            <a:avLst>
              <a:gd fmla="val -120083" name="adj1"/>
            </a:avLst>
          </a:prstGeom>
          <a:noFill/>
          <a:ln cap="flat" cmpd="sng" w="19050">
            <a:solidFill>
              <a:srgbClr val="595959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631" name="Google Shape;631;p37"/>
          <p:cNvCxnSpPr>
            <a:stCxn id="613" idx="3"/>
            <a:endCxn id="620" idx="0"/>
          </p:cNvCxnSpPr>
          <p:nvPr/>
        </p:nvCxnSpPr>
        <p:spPr>
          <a:xfrm rot="5400000">
            <a:off x="6629300" y="1885138"/>
            <a:ext cx="1005300" cy="1503600"/>
          </a:xfrm>
          <a:prstGeom prst="bentConnector3">
            <a:avLst>
              <a:gd fmla="val 50002" name="adj1"/>
            </a:avLst>
          </a:prstGeom>
          <a:noFill/>
          <a:ln cap="flat" cmpd="sng" w="19050">
            <a:solidFill>
              <a:srgbClr val="595959"/>
            </a:solidFill>
            <a:prstDash val="solid"/>
            <a:round/>
            <a:headEnd len="sm" w="sm" type="none"/>
            <a:tailEnd len="med" w="med" type="stealth"/>
          </a:ln>
        </p:spPr>
      </p:cxnSp>
      <p:grpSp>
        <p:nvGrpSpPr>
          <p:cNvPr id="632" name="Google Shape;632;p37"/>
          <p:cNvGrpSpPr/>
          <p:nvPr/>
        </p:nvGrpSpPr>
        <p:grpSpPr>
          <a:xfrm>
            <a:off x="247400" y="1092375"/>
            <a:ext cx="7086200" cy="2749800"/>
            <a:chOff x="247400" y="901875"/>
            <a:chExt cx="7086200" cy="2749800"/>
          </a:xfrm>
        </p:grpSpPr>
        <p:sp>
          <p:nvSpPr>
            <p:cNvPr id="633" name="Google Shape;633;p37"/>
            <p:cNvSpPr txBox="1"/>
            <p:nvPr/>
          </p:nvSpPr>
          <p:spPr>
            <a:xfrm>
              <a:off x="247400" y="917625"/>
              <a:ext cx="1229100" cy="453900"/>
            </a:xfrm>
            <a:prstGeom prst="rect">
              <a:avLst/>
            </a:prstGeom>
            <a:solidFill>
              <a:srgbClr val="1F49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s" sz="1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HISTORICAL BIAS</a:t>
              </a:r>
              <a:endParaRPr b="1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37"/>
            <p:cNvSpPr txBox="1"/>
            <p:nvPr/>
          </p:nvSpPr>
          <p:spPr>
            <a:xfrm>
              <a:off x="3102400" y="917625"/>
              <a:ext cx="1548900" cy="453900"/>
            </a:xfrm>
            <a:prstGeom prst="rect">
              <a:avLst/>
            </a:prstGeom>
            <a:solidFill>
              <a:srgbClr val="1F49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s" sz="1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REPRESENTATION BIAS</a:t>
              </a:r>
              <a:endParaRPr b="1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37"/>
            <p:cNvSpPr txBox="1"/>
            <p:nvPr/>
          </p:nvSpPr>
          <p:spPr>
            <a:xfrm>
              <a:off x="5907100" y="901875"/>
              <a:ext cx="1426500" cy="485400"/>
            </a:xfrm>
            <a:prstGeom prst="rect">
              <a:avLst/>
            </a:prstGeom>
            <a:solidFill>
              <a:srgbClr val="1F49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s" sz="1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MEASUREMENT BIAS</a:t>
              </a:r>
              <a:endParaRPr b="1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37"/>
            <p:cNvSpPr txBox="1"/>
            <p:nvPr/>
          </p:nvSpPr>
          <p:spPr>
            <a:xfrm>
              <a:off x="258975" y="3374175"/>
              <a:ext cx="363000" cy="277500"/>
            </a:xfrm>
            <a:prstGeom prst="rect">
              <a:avLst/>
            </a:prstGeom>
            <a:solidFill>
              <a:srgbClr val="1F49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1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37"/>
            <p:cNvSpPr txBox="1"/>
            <p:nvPr/>
          </p:nvSpPr>
          <p:spPr>
            <a:xfrm>
              <a:off x="691350" y="3385725"/>
              <a:ext cx="1346100" cy="25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Data generation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8" name="Google Shape;638;p37"/>
          <p:cNvSpPr txBox="1"/>
          <p:nvPr/>
        </p:nvSpPr>
        <p:spPr>
          <a:xfrm>
            <a:off x="3012900" y="4765463"/>
            <a:ext cx="3118200" cy="2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Adapted from: Surech &amp; Guttag. </a:t>
            </a:r>
            <a:r>
              <a:rPr b="0" i="1" lang="e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EAAMO </a:t>
            </a:r>
            <a:r>
              <a:rPr b="0" i="0" lang="e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(2021)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37"/>
          <p:cNvSpPr txBox="1"/>
          <p:nvPr/>
        </p:nvSpPr>
        <p:spPr>
          <a:xfrm>
            <a:off x="308900" y="199425"/>
            <a:ext cx="852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Biases in the AI life cycle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40" name="Google Shape;640;p37"/>
          <p:cNvGrpSpPr/>
          <p:nvPr/>
        </p:nvGrpSpPr>
        <p:grpSpPr>
          <a:xfrm>
            <a:off x="258975" y="2421875"/>
            <a:ext cx="7623675" cy="2475938"/>
            <a:chOff x="258975" y="2231375"/>
            <a:chExt cx="7623675" cy="2475938"/>
          </a:xfrm>
        </p:grpSpPr>
        <p:sp>
          <p:nvSpPr>
            <p:cNvPr id="641" name="Google Shape;641;p37"/>
            <p:cNvSpPr txBox="1"/>
            <p:nvPr/>
          </p:nvSpPr>
          <p:spPr>
            <a:xfrm>
              <a:off x="6653550" y="4253413"/>
              <a:ext cx="1229100" cy="4539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s" sz="1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EVALUATION BIAS</a:t>
              </a:r>
              <a:endParaRPr b="1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37"/>
            <p:cNvSpPr txBox="1"/>
            <p:nvPr/>
          </p:nvSpPr>
          <p:spPr>
            <a:xfrm>
              <a:off x="2722300" y="2884463"/>
              <a:ext cx="1229100" cy="4539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s" sz="1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DEPLOYMENT BIAS</a:t>
              </a:r>
              <a:endParaRPr b="1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37"/>
            <p:cNvSpPr txBox="1"/>
            <p:nvPr/>
          </p:nvSpPr>
          <p:spPr>
            <a:xfrm>
              <a:off x="258975" y="3755175"/>
              <a:ext cx="363000" cy="2775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1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37"/>
            <p:cNvSpPr txBox="1"/>
            <p:nvPr/>
          </p:nvSpPr>
          <p:spPr>
            <a:xfrm>
              <a:off x="691350" y="3720375"/>
              <a:ext cx="1503600" cy="3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Model building and implementation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37"/>
            <p:cNvSpPr txBox="1"/>
            <p:nvPr/>
          </p:nvSpPr>
          <p:spPr>
            <a:xfrm>
              <a:off x="6482750" y="2231375"/>
              <a:ext cx="1346100" cy="4539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s" sz="1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AGGREGATION BIAS</a:t>
              </a:r>
              <a:endParaRPr b="1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46" name="Google Shape;646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7" name="Google Shape;647;p37"/>
          <p:cNvPicPr preferRelativeResize="0"/>
          <p:nvPr/>
        </p:nvPicPr>
        <p:blipFill rotWithShape="1">
          <a:blip r:embed="rId7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648" name="Google Shape;648;p37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49" name="Google Shape;649;p37" title="Logos-BSC-AI-Factory-v3-horizontal(1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4" name="Google Shape;654;p38"/>
          <p:cNvPicPr preferRelativeResize="0"/>
          <p:nvPr/>
        </p:nvPicPr>
        <p:blipFill rotWithShape="1">
          <a:blip r:embed="rId3">
            <a:alphaModFix/>
          </a:blip>
          <a:srcRect b="0" l="9040" r="0" t="0"/>
          <a:stretch/>
        </p:blipFill>
        <p:spPr>
          <a:xfrm>
            <a:off x="751026" y="1023600"/>
            <a:ext cx="3643351" cy="3779874"/>
          </a:xfrm>
          <a:prstGeom prst="rect">
            <a:avLst/>
          </a:prstGeom>
          <a:noFill/>
          <a:ln>
            <a:noFill/>
          </a:ln>
        </p:spPr>
      </p:pic>
      <p:sp>
        <p:nvSpPr>
          <p:cNvPr id="655" name="Google Shape;655;p38"/>
          <p:cNvSpPr txBox="1"/>
          <p:nvPr/>
        </p:nvSpPr>
        <p:spPr>
          <a:xfrm>
            <a:off x="6253900" y="4257275"/>
            <a:ext cx="28005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GSMA “The Mobile Gender Gap Report 2020”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6" name="Google Shape;656;p38"/>
          <p:cNvPicPr preferRelativeResize="0"/>
          <p:nvPr/>
        </p:nvPicPr>
        <p:blipFill rotWithShape="1">
          <a:blip r:embed="rId4">
            <a:alphaModFix/>
          </a:blip>
          <a:srcRect b="0" l="51316" r="0" t="0"/>
          <a:stretch/>
        </p:blipFill>
        <p:spPr>
          <a:xfrm>
            <a:off x="4962751" y="966463"/>
            <a:ext cx="2074851" cy="219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38"/>
          <p:cNvPicPr preferRelativeResize="0"/>
          <p:nvPr/>
        </p:nvPicPr>
        <p:blipFill rotWithShape="1">
          <a:blip r:embed="rId4">
            <a:alphaModFix/>
          </a:blip>
          <a:srcRect b="0" l="0" r="48240" t="0"/>
          <a:stretch/>
        </p:blipFill>
        <p:spPr>
          <a:xfrm>
            <a:off x="6985438" y="1355987"/>
            <a:ext cx="1701024" cy="1691900"/>
          </a:xfrm>
          <a:prstGeom prst="rect">
            <a:avLst/>
          </a:prstGeom>
          <a:noFill/>
          <a:ln>
            <a:noFill/>
          </a:ln>
        </p:spPr>
      </p:pic>
      <p:sp>
        <p:nvSpPr>
          <p:cNvPr id="658" name="Google Shape;658;p38"/>
          <p:cNvSpPr txBox="1"/>
          <p:nvPr/>
        </p:nvSpPr>
        <p:spPr>
          <a:xfrm>
            <a:off x="308900" y="199425"/>
            <a:ext cx="852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Deployment bias and the digital divide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38"/>
          <p:cNvSpPr txBox="1"/>
          <p:nvPr/>
        </p:nvSpPr>
        <p:spPr>
          <a:xfrm>
            <a:off x="1410950" y="966475"/>
            <a:ext cx="2323500" cy="21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less likely a woman is to own a mobile phone than a man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0" name="Google Shape;660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61" name="Google Shape;661;p38"/>
          <p:cNvPicPr preferRelativeResize="0"/>
          <p:nvPr/>
        </p:nvPicPr>
        <p:blipFill rotWithShape="1">
          <a:blip r:embed="rId6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662" name="Google Shape;662;p38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63" name="Google Shape;663;p38" title="Logos-BSC-AI-Factory-v3-horizontal(1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8" name="Google Shape;668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91800" y="2011212"/>
            <a:ext cx="5388900" cy="3026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69" name="Google Shape;669;p39"/>
          <p:cNvGrpSpPr/>
          <p:nvPr/>
        </p:nvGrpSpPr>
        <p:grpSpPr>
          <a:xfrm>
            <a:off x="727700" y="1014000"/>
            <a:ext cx="2233800" cy="1596779"/>
            <a:chOff x="1013450" y="290100"/>
            <a:chExt cx="2233800" cy="1596779"/>
          </a:xfrm>
        </p:grpSpPr>
        <p:sp>
          <p:nvSpPr>
            <p:cNvPr id="670" name="Google Shape;670;p39"/>
            <p:cNvSpPr/>
            <p:nvPr/>
          </p:nvSpPr>
          <p:spPr>
            <a:xfrm rot="3476283">
              <a:off x="2059543" y="1367521"/>
              <a:ext cx="740907" cy="26836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39"/>
            <p:cNvSpPr txBox="1"/>
            <p:nvPr/>
          </p:nvSpPr>
          <p:spPr>
            <a:xfrm>
              <a:off x="1013450" y="290100"/>
              <a:ext cx="2233800" cy="83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s" sz="1400" u="none" cap="none" strike="noStrike">
                  <a:solidFill>
                    <a:srgbClr val="000000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How the data has been generated, collected, processed?</a:t>
              </a:r>
              <a:endParaRPr b="0" i="0" sz="1400" u="none" cap="none" strike="noStrike">
                <a:solidFill>
                  <a:srgbClr val="000000"/>
                </a:solidFill>
                <a:latin typeface="Gloria Hallelujah"/>
                <a:ea typeface="Gloria Hallelujah"/>
                <a:cs typeface="Gloria Hallelujah"/>
                <a:sym typeface="Gloria Hallelujah"/>
              </a:endParaRPr>
            </a:p>
          </p:txBody>
        </p:sp>
      </p:grpSp>
      <p:grpSp>
        <p:nvGrpSpPr>
          <p:cNvPr id="672" name="Google Shape;672;p39"/>
          <p:cNvGrpSpPr/>
          <p:nvPr/>
        </p:nvGrpSpPr>
        <p:grpSpPr>
          <a:xfrm>
            <a:off x="3371250" y="1014000"/>
            <a:ext cx="1830000" cy="1582097"/>
            <a:chOff x="3657000" y="290100"/>
            <a:chExt cx="1830000" cy="1582097"/>
          </a:xfrm>
        </p:grpSpPr>
        <p:sp>
          <p:nvSpPr>
            <p:cNvPr id="673" name="Google Shape;673;p39"/>
            <p:cNvSpPr/>
            <p:nvPr/>
          </p:nvSpPr>
          <p:spPr>
            <a:xfrm rot="5400000">
              <a:off x="4201500" y="1367447"/>
              <a:ext cx="741000" cy="26850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39"/>
            <p:cNvSpPr txBox="1"/>
            <p:nvPr/>
          </p:nvSpPr>
          <p:spPr>
            <a:xfrm>
              <a:off x="3657000" y="290100"/>
              <a:ext cx="1830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s" sz="1400" u="none" cap="none" strike="noStrike">
                  <a:solidFill>
                    <a:srgbClr val="000000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What is the model actually learning?</a:t>
              </a:r>
              <a:endParaRPr b="0" i="0" sz="1400" u="none" cap="none" strike="noStrike">
                <a:solidFill>
                  <a:srgbClr val="000000"/>
                </a:solidFill>
                <a:latin typeface="Gloria Hallelujah"/>
                <a:ea typeface="Gloria Hallelujah"/>
                <a:cs typeface="Gloria Hallelujah"/>
                <a:sym typeface="Gloria Hallelujah"/>
              </a:endParaRPr>
            </a:p>
          </p:txBody>
        </p:sp>
      </p:grpSp>
      <p:grpSp>
        <p:nvGrpSpPr>
          <p:cNvPr id="675" name="Google Shape;675;p39"/>
          <p:cNvGrpSpPr/>
          <p:nvPr/>
        </p:nvGrpSpPr>
        <p:grpSpPr>
          <a:xfrm>
            <a:off x="5849225" y="1014000"/>
            <a:ext cx="2233800" cy="1596779"/>
            <a:chOff x="6134975" y="290100"/>
            <a:chExt cx="2233800" cy="1596779"/>
          </a:xfrm>
        </p:grpSpPr>
        <p:sp>
          <p:nvSpPr>
            <p:cNvPr id="676" name="Google Shape;676;p39"/>
            <p:cNvSpPr/>
            <p:nvPr/>
          </p:nvSpPr>
          <p:spPr>
            <a:xfrm flipH="1" rot="-3476283">
              <a:off x="6402943" y="1367521"/>
              <a:ext cx="740907" cy="26836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39"/>
            <p:cNvSpPr txBox="1"/>
            <p:nvPr/>
          </p:nvSpPr>
          <p:spPr>
            <a:xfrm>
              <a:off x="6134975" y="290100"/>
              <a:ext cx="2233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s" sz="1400" u="none" cap="none" strike="noStrike">
                  <a:solidFill>
                    <a:srgbClr val="000000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How will the output be used in the real-world?</a:t>
              </a:r>
              <a:endParaRPr b="0" i="0" sz="1400" u="none" cap="none" strike="noStrike">
                <a:solidFill>
                  <a:srgbClr val="000000"/>
                </a:solidFill>
                <a:latin typeface="Gloria Hallelujah"/>
                <a:ea typeface="Gloria Hallelujah"/>
                <a:cs typeface="Gloria Hallelujah"/>
                <a:sym typeface="Gloria Hallelujah"/>
              </a:endParaRPr>
            </a:p>
          </p:txBody>
        </p:sp>
      </p:grpSp>
      <p:sp>
        <p:nvSpPr>
          <p:cNvPr id="678" name="Google Shape;678;p39"/>
          <p:cNvSpPr txBox="1"/>
          <p:nvPr/>
        </p:nvSpPr>
        <p:spPr>
          <a:xfrm>
            <a:off x="308900" y="199425"/>
            <a:ext cx="852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“Bias in, bias out”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9" name="Google Shape;679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39"/>
          <p:cNvPicPr preferRelativeResize="0"/>
          <p:nvPr/>
        </p:nvPicPr>
        <p:blipFill rotWithShape="1">
          <a:blip r:embed="rId5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681" name="Google Shape;681;p39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82" name="Google Shape;682;p39" title="Logos-BSC-AI-Factory-v3-horizontal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"/>
          <p:cNvSpPr txBox="1"/>
          <p:nvPr/>
        </p:nvSpPr>
        <p:spPr>
          <a:xfrm>
            <a:off x="1716750" y="174521"/>
            <a:ext cx="57105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" sz="2000" u="none" cap="none" strike="noStrike">
                <a:solidFill>
                  <a:srgbClr val="124484"/>
                </a:solidFill>
                <a:latin typeface="Arial"/>
                <a:ea typeface="Arial"/>
                <a:cs typeface="Arial"/>
                <a:sym typeface="Arial"/>
              </a:rPr>
              <a:t>The rise and fall of Google Flu Trends (GFT)</a:t>
            </a:r>
            <a:endParaRPr b="1" i="0" sz="2000" u="none" cap="none" strike="noStrike">
              <a:solidFill>
                <a:srgbClr val="12448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4"/>
          <p:cNvSpPr txBox="1"/>
          <p:nvPr/>
        </p:nvSpPr>
        <p:spPr>
          <a:xfrm>
            <a:off x="459250" y="808407"/>
            <a:ext cx="5042400" cy="11436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2008:</a:t>
            </a:r>
            <a:r>
              <a:rPr b="0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Launch, hailed as big data revolution in epidemiology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2009:</a:t>
            </a:r>
            <a:r>
              <a:rPr b="0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Misses H1N1 (swine flu) pandemic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2011-2013:</a:t>
            </a:r>
            <a:r>
              <a:rPr b="0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Systematically overestimates flu prevalence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2015:</a:t>
            </a:r>
            <a:r>
              <a:rPr b="0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Quietly discontinued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" name="Google Shape;14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56901" y="808400"/>
            <a:ext cx="2359250" cy="3609649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4"/>
          <p:cNvSpPr txBox="1"/>
          <p:nvPr/>
        </p:nvSpPr>
        <p:spPr>
          <a:xfrm>
            <a:off x="5951725" y="4499200"/>
            <a:ext cx="276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Butler, D. When Google got flu wrong. </a:t>
            </a:r>
            <a:r>
              <a:rPr b="0" i="1" lang="e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Nature</a:t>
            </a:r>
            <a:r>
              <a:rPr b="0" i="0" lang="e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494</a:t>
            </a:r>
            <a:r>
              <a:rPr b="0" i="0" lang="e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155–156 (2013). https://doi.org/10.1038/494155a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4"/>
          <p:cNvSpPr txBox="1"/>
          <p:nvPr/>
        </p:nvSpPr>
        <p:spPr>
          <a:xfrm>
            <a:off x="459250" y="2102047"/>
            <a:ext cx="50424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s" sz="1200" u="none" cap="none" strike="noStrike">
                <a:solidFill>
                  <a:schemeClr val="lt1"/>
                </a:solidFill>
                <a:highlight>
                  <a:schemeClr val="accent1"/>
                </a:highlight>
                <a:latin typeface="Arial"/>
                <a:ea typeface="Arial"/>
                <a:cs typeface="Arial"/>
                <a:sym typeface="Arial"/>
              </a:rPr>
              <a:t>Proxy problem</a:t>
            </a:r>
            <a:r>
              <a:rPr b="0" i="0" lang="es" sz="1200" u="none" cap="none" strike="noStrike">
                <a:solidFill>
                  <a:schemeClr val="lt1"/>
                </a:solidFill>
                <a:highlight>
                  <a:schemeClr val="accent1"/>
                </a:highlight>
                <a:latin typeface="Arial"/>
                <a:ea typeface="Arial"/>
                <a:cs typeface="Arial"/>
                <a:sym typeface="Arial"/>
              </a:rPr>
              <a:t>:</a:t>
            </a:r>
            <a:r>
              <a:rPr b="0" i="0" lang="e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GFT assumed search queries reflected actual flu cases but many didn’t.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s" sz="1200" u="none" cap="none" strike="noStrike">
                <a:solidFill>
                  <a:schemeClr val="lt1"/>
                </a:solidFill>
                <a:highlight>
                  <a:schemeClr val="accent1"/>
                </a:highlight>
                <a:latin typeface="Arial"/>
                <a:ea typeface="Arial"/>
                <a:cs typeface="Arial"/>
                <a:sym typeface="Arial"/>
              </a:rPr>
              <a:t>Behavior drift</a:t>
            </a:r>
            <a:r>
              <a:rPr b="0" i="0" lang="es" sz="1200" u="none" cap="none" strike="noStrike">
                <a:solidFill>
                  <a:schemeClr val="lt1"/>
                </a:solidFill>
                <a:highlight>
                  <a:schemeClr val="accent1"/>
                </a:highlight>
                <a:latin typeface="Arial"/>
                <a:ea typeface="Arial"/>
                <a:cs typeface="Arial"/>
                <a:sym typeface="Arial"/>
              </a:rPr>
              <a:t>:</a:t>
            </a:r>
            <a:r>
              <a:rPr b="0" i="0" lang="e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Search patterns evolved (UI changes, media attention), but the model wasn’t robust to these shifts.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s" sz="1200" u="none" cap="none" strike="noStrike">
                <a:solidFill>
                  <a:schemeClr val="lt1"/>
                </a:solidFill>
                <a:highlight>
                  <a:schemeClr val="accent1"/>
                </a:highlight>
                <a:latin typeface="Arial"/>
                <a:ea typeface="Arial"/>
                <a:cs typeface="Arial"/>
                <a:sym typeface="Arial"/>
              </a:rPr>
              <a:t>Spurious correlations</a:t>
            </a:r>
            <a:r>
              <a:rPr b="0" i="0" lang="es" sz="1200" u="none" cap="none" strike="noStrike">
                <a:solidFill>
                  <a:schemeClr val="lt1"/>
                </a:solidFill>
                <a:highlight>
                  <a:schemeClr val="accent1"/>
                </a:highlight>
                <a:latin typeface="Arial"/>
                <a:ea typeface="Arial"/>
                <a:cs typeface="Arial"/>
                <a:sym typeface="Arial"/>
              </a:rPr>
              <a:t>:</a:t>
            </a:r>
            <a:r>
              <a:rPr b="0" i="0" lang="e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With millions of search terms, it picked up seasonal noise, not true flu signals.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s" sz="1200" u="none" cap="none" strike="noStrike">
                <a:solidFill>
                  <a:schemeClr val="lt1"/>
                </a:solidFill>
                <a:highlight>
                  <a:schemeClr val="accent1"/>
                </a:highlight>
                <a:latin typeface="Arial"/>
                <a:ea typeface="Arial"/>
                <a:cs typeface="Arial"/>
                <a:sym typeface="Arial"/>
              </a:rPr>
              <a:t>Validation gap</a:t>
            </a:r>
            <a:r>
              <a:rPr b="0" i="0" lang="es" sz="1200" u="none" cap="none" strike="noStrike">
                <a:solidFill>
                  <a:schemeClr val="lt1"/>
                </a:solidFill>
                <a:highlight>
                  <a:schemeClr val="accent1"/>
                </a:highlight>
                <a:latin typeface="Arial"/>
                <a:ea typeface="Arial"/>
                <a:cs typeface="Arial"/>
                <a:sym typeface="Arial"/>
              </a:rPr>
              <a:t>:</a:t>
            </a:r>
            <a:r>
              <a:rPr b="0" i="0" lang="e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Looked great on retrospective data (97% accuracy) but failed prospectively.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4"/>
          <p:cNvSpPr/>
          <p:nvPr/>
        </p:nvSpPr>
        <p:spPr>
          <a:xfrm>
            <a:off x="207075" y="4499200"/>
            <a:ext cx="19371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7" name="Google Shape;147;p4" title="Logos-BSC-AI-Factory-v3-horizontal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7075" y="4499203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7" name="Google Shape;687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91800" y="2011212"/>
            <a:ext cx="5388900" cy="3026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8" name="Google Shape;688;p40"/>
          <p:cNvGrpSpPr/>
          <p:nvPr/>
        </p:nvGrpSpPr>
        <p:grpSpPr>
          <a:xfrm>
            <a:off x="727700" y="1014000"/>
            <a:ext cx="2233800" cy="1596779"/>
            <a:chOff x="1013450" y="290100"/>
            <a:chExt cx="2233800" cy="1596779"/>
          </a:xfrm>
        </p:grpSpPr>
        <p:sp>
          <p:nvSpPr>
            <p:cNvPr id="689" name="Google Shape;689;p40"/>
            <p:cNvSpPr/>
            <p:nvPr/>
          </p:nvSpPr>
          <p:spPr>
            <a:xfrm rot="3476283">
              <a:off x="2059543" y="1367521"/>
              <a:ext cx="740907" cy="26836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40"/>
            <p:cNvSpPr txBox="1"/>
            <p:nvPr/>
          </p:nvSpPr>
          <p:spPr>
            <a:xfrm>
              <a:off x="1013450" y="290100"/>
              <a:ext cx="2233800" cy="83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s" sz="1400" u="none" cap="none" strike="noStrike">
                  <a:solidFill>
                    <a:srgbClr val="000000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How the data has been generated, collected, processed?</a:t>
              </a:r>
              <a:endParaRPr b="0" i="0" sz="1400" u="none" cap="none" strike="noStrike">
                <a:solidFill>
                  <a:srgbClr val="000000"/>
                </a:solidFill>
                <a:latin typeface="Gloria Hallelujah"/>
                <a:ea typeface="Gloria Hallelujah"/>
                <a:cs typeface="Gloria Hallelujah"/>
                <a:sym typeface="Gloria Hallelujah"/>
              </a:endParaRPr>
            </a:p>
          </p:txBody>
        </p:sp>
      </p:grpSp>
      <p:grpSp>
        <p:nvGrpSpPr>
          <p:cNvPr id="691" name="Google Shape;691;p40"/>
          <p:cNvGrpSpPr/>
          <p:nvPr/>
        </p:nvGrpSpPr>
        <p:grpSpPr>
          <a:xfrm>
            <a:off x="3371250" y="1014000"/>
            <a:ext cx="1830000" cy="1582097"/>
            <a:chOff x="3657000" y="290100"/>
            <a:chExt cx="1830000" cy="1582097"/>
          </a:xfrm>
        </p:grpSpPr>
        <p:sp>
          <p:nvSpPr>
            <p:cNvPr id="692" name="Google Shape;692;p40"/>
            <p:cNvSpPr/>
            <p:nvPr/>
          </p:nvSpPr>
          <p:spPr>
            <a:xfrm rot="5400000">
              <a:off x="4201500" y="1367447"/>
              <a:ext cx="741000" cy="26850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40"/>
            <p:cNvSpPr txBox="1"/>
            <p:nvPr/>
          </p:nvSpPr>
          <p:spPr>
            <a:xfrm>
              <a:off x="3657000" y="290100"/>
              <a:ext cx="1830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s" sz="1400" u="none" cap="none" strike="noStrike">
                  <a:solidFill>
                    <a:srgbClr val="000000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What is the model actually learning?</a:t>
              </a:r>
              <a:endParaRPr b="0" i="0" sz="1400" u="none" cap="none" strike="noStrike">
                <a:solidFill>
                  <a:srgbClr val="000000"/>
                </a:solidFill>
                <a:latin typeface="Gloria Hallelujah"/>
                <a:ea typeface="Gloria Hallelujah"/>
                <a:cs typeface="Gloria Hallelujah"/>
                <a:sym typeface="Gloria Hallelujah"/>
              </a:endParaRPr>
            </a:p>
          </p:txBody>
        </p:sp>
      </p:grpSp>
      <p:grpSp>
        <p:nvGrpSpPr>
          <p:cNvPr id="694" name="Google Shape;694;p40"/>
          <p:cNvGrpSpPr/>
          <p:nvPr/>
        </p:nvGrpSpPr>
        <p:grpSpPr>
          <a:xfrm>
            <a:off x="5849225" y="1014000"/>
            <a:ext cx="2233800" cy="1596779"/>
            <a:chOff x="6134975" y="290100"/>
            <a:chExt cx="2233800" cy="1596779"/>
          </a:xfrm>
        </p:grpSpPr>
        <p:sp>
          <p:nvSpPr>
            <p:cNvPr id="695" name="Google Shape;695;p40"/>
            <p:cNvSpPr/>
            <p:nvPr/>
          </p:nvSpPr>
          <p:spPr>
            <a:xfrm flipH="1" rot="-3476283">
              <a:off x="6402943" y="1367521"/>
              <a:ext cx="740907" cy="26836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40"/>
            <p:cNvSpPr txBox="1"/>
            <p:nvPr/>
          </p:nvSpPr>
          <p:spPr>
            <a:xfrm>
              <a:off x="6134975" y="290100"/>
              <a:ext cx="2233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s" sz="1400" u="none" cap="none" strike="noStrike">
                  <a:solidFill>
                    <a:srgbClr val="000000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How will the output be used in the real-world?</a:t>
              </a:r>
              <a:endParaRPr b="0" i="0" sz="1400" u="none" cap="none" strike="noStrike">
                <a:solidFill>
                  <a:srgbClr val="000000"/>
                </a:solidFill>
                <a:latin typeface="Gloria Hallelujah"/>
                <a:ea typeface="Gloria Hallelujah"/>
                <a:cs typeface="Gloria Hallelujah"/>
                <a:sym typeface="Gloria Hallelujah"/>
              </a:endParaRPr>
            </a:p>
          </p:txBody>
        </p:sp>
      </p:grpSp>
      <p:sp>
        <p:nvSpPr>
          <p:cNvPr id="697" name="Google Shape;697;p40"/>
          <p:cNvSpPr txBox="1"/>
          <p:nvPr/>
        </p:nvSpPr>
        <p:spPr>
          <a:xfrm>
            <a:off x="308900" y="199425"/>
            <a:ext cx="852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“Bias in, bias out”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40"/>
          <p:cNvSpPr/>
          <p:nvPr/>
        </p:nvSpPr>
        <p:spPr>
          <a:xfrm>
            <a:off x="551100" y="984300"/>
            <a:ext cx="2204400" cy="8451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9" name="Google Shape;699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00" name="Google Shape;700;p40"/>
          <p:cNvPicPr preferRelativeResize="0"/>
          <p:nvPr/>
        </p:nvPicPr>
        <p:blipFill rotWithShape="1">
          <a:blip r:embed="rId5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701" name="Google Shape;701;p40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02" name="Google Shape;702;p40" title="Logos-BSC-AI-Factory-v3-horizontal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7" name="Google Shape;707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5589" y="971948"/>
            <a:ext cx="7152275" cy="3652785"/>
          </a:xfrm>
          <a:prstGeom prst="rect">
            <a:avLst/>
          </a:prstGeom>
          <a:noFill/>
          <a:ln>
            <a:noFill/>
          </a:ln>
        </p:spPr>
      </p:pic>
      <p:sp>
        <p:nvSpPr>
          <p:cNvPr id="708" name="Google Shape;708;p41"/>
          <p:cNvSpPr txBox="1"/>
          <p:nvPr/>
        </p:nvSpPr>
        <p:spPr>
          <a:xfrm>
            <a:off x="4658850" y="627825"/>
            <a:ext cx="3395100" cy="3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s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1,249,255 total samples in 1,490 studies</a:t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41"/>
          <p:cNvSpPr txBox="1"/>
          <p:nvPr/>
        </p:nvSpPr>
        <p:spPr>
          <a:xfrm>
            <a:off x="1078725" y="627825"/>
            <a:ext cx="3375600" cy="3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s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7,036,375 total samples in 753 studies</a:t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41"/>
          <p:cNvSpPr txBox="1"/>
          <p:nvPr/>
        </p:nvSpPr>
        <p:spPr>
          <a:xfrm>
            <a:off x="3152486" y="4642335"/>
            <a:ext cx="5824500" cy="3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Ruiz-Serra, Buslón, et al. 2024. </a:t>
            </a:r>
            <a:r>
              <a:rPr b="0" i="1" lang="e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iScience</a:t>
            </a:r>
            <a:r>
              <a:rPr b="0" i="0" lang="e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doi:10.1016/j.isci.2024.110831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1" name="Google Shape;711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07516" y="1119294"/>
            <a:ext cx="598313" cy="399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60025" y="1166189"/>
            <a:ext cx="598309" cy="315270"/>
          </a:xfrm>
          <a:prstGeom prst="rect">
            <a:avLst/>
          </a:prstGeom>
          <a:noFill/>
          <a:ln>
            <a:noFill/>
          </a:ln>
        </p:spPr>
      </p:pic>
      <p:sp>
        <p:nvSpPr>
          <p:cNvPr id="713" name="Google Shape;713;p41"/>
          <p:cNvSpPr txBox="1"/>
          <p:nvPr/>
        </p:nvSpPr>
        <p:spPr>
          <a:xfrm>
            <a:off x="308900" y="199425"/>
            <a:ext cx="852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Sex labels in human samples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4" name="Google Shape;714;p4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5" name="Google Shape;715;p41"/>
          <p:cNvPicPr preferRelativeResize="0"/>
          <p:nvPr/>
        </p:nvPicPr>
        <p:blipFill rotWithShape="1">
          <a:blip r:embed="rId7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716" name="Google Shape;716;p41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17" name="Google Shape;717;p41" title="Logos-BSC-AI-Factory-v3-horizontal(1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2" name="Google Shape;722;p42"/>
          <p:cNvPicPr preferRelativeResize="0"/>
          <p:nvPr/>
        </p:nvPicPr>
        <p:blipFill rotWithShape="1">
          <a:blip r:embed="rId3">
            <a:alphaModFix/>
          </a:blip>
          <a:srcRect b="40108" l="0" r="0" t="25426"/>
          <a:stretch/>
        </p:blipFill>
        <p:spPr>
          <a:xfrm>
            <a:off x="1527777" y="2448856"/>
            <a:ext cx="6638136" cy="21195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23" name="Google Shape;723;p42"/>
          <p:cNvGrpSpPr/>
          <p:nvPr/>
        </p:nvGrpSpPr>
        <p:grpSpPr>
          <a:xfrm>
            <a:off x="1575609" y="180962"/>
            <a:ext cx="6542470" cy="2235108"/>
            <a:chOff x="1819875" y="257100"/>
            <a:chExt cx="8552248" cy="2918277"/>
          </a:xfrm>
        </p:grpSpPr>
        <p:pic>
          <p:nvPicPr>
            <p:cNvPr id="724" name="Google Shape;724;p42"/>
            <p:cNvPicPr preferRelativeResize="0"/>
            <p:nvPr/>
          </p:nvPicPr>
          <p:blipFill rotWithShape="1">
            <a:blip r:embed="rId4">
              <a:alphaModFix/>
            </a:blip>
            <a:srcRect b="42795" l="0" r="0" t="20864"/>
            <a:stretch/>
          </p:blipFill>
          <p:spPr>
            <a:xfrm>
              <a:off x="1819875" y="298775"/>
              <a:ext cx="8552248" cy="28766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25" name="Google Shape;725;p42"/>
            <p:cNvSpPr/>
            <p:nvPr/>
          </p:nvSpPr>
          <p:spPr>
            <a:xfrm>
              <a:off x="1834350" y="257100"/>
              <a:ext cx="250200" cy="291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26" name="Google Shape;726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0445" y="1382605"/>
            <a:ext cx="514306" cy="271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Google Shape;727;p4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80448" y="3336938"/>
            <a:ext cx="514324" cy="343341"/>
          </a:xfrm>
          <a:prstGeom prst="rect">
            <a:avLst/>
          </a:prstGeom>
          <a:noFill/>
          <a:ln>
            <a:noFill/>
          </a:ln>
        </p:spPr>
      </p:pic>
      <p:sp>
        <p:nvSpPr>
          <p:cNvPr id="728" name="Google Shape;728;p42"/>
          <p:cNvSpPr txBox="1"/>
          <p:nvPr/>
        </p:nvSpPr>
        <p:spPr>
          <a:xfrm>
            <a:off x="3152486" y="4642335"/>
            <a:ext cx="5824500" cy="3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Ruiz-Serra, Buslón, et al. 2024. </a:t>
            </a:r>
            <a:r>
              <a:rPr b="0" i="1" lang="e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iScience</a:t>
            </a:r>
            <a:r>
              <a:rPr b="0" i="0" lang="e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doi:10.1016/j.isci.2024.110831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9" name="Google Shape;729;p4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0" name="Google Shape;730;p42"/>
          <p:cNvPicPr preferRelativeResize="0"/>
          <p:nvPr/>
        </p:nvPicPr>
        <p:blipFill rotWithShape="1">
          <a:blip r:embed="rId8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731" name="Google Shape;731;p42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32" name="Google Shape;732;p42" title="Logos-BSC-AI-Factory-v3-horizontal(1)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43"/>
          <p:cNvSpPr txBox="1"/>
          <p:nvPr/>
        </p:nvSpPr>
        <p:spPr>
          <a:xfrm>
            <a:off x="787800" y="1014000"/>
            <a:ext cx="7568400" cy="28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b="0" i="0" lang="es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Systematic literature review to assess </a:t>
            </a:r>
            <a:r>
              <a:rPr b="1" i="0" lang="es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risk-of-bias (RoB)</a:t>
            </a:r>
            <a:endParaRPr b="1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b="0" i="0" lang="es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48 studies examined (tabular, imaging, and hybrid data models)  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b="0" i="0" lang="es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50% demonstrated a high RoB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❏"/>
            </a:pPr>
            <a:r>
              <a:rPr b="0" i="0" lang="e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absent sociodemographic data</a:t>
            </a:r>
            <a:endParaRPr b="0" i="0" sz="2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❏"/>
            </a:pPr>
            <a:r>
              <a:rPr b="0" i="0" lang="e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imbalance or incomplete datasets</a:t>
            </a:r>
            <a:endParaRPr b="0" i="0" sz="2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❏"/>
            </a:pPr>
            <a:r>
              <a:rPr b="0" i="0" lang="e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weak algorithm design</a:t>
            </a:r>
            <a:endParaRPr b="0" i="0" sz="2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43"/>
          <p:cNvSpPr txBox="1"/>
          <p:nvPr/>
        </p:nvSpPr>
        <p:spPr>
          <a:xfrm>
            <a:off x="5198600" y="4469275"/>
            <a:ext cx="3854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Kumar et al. “Artificial intelligence bias in medical system designs: a systematic review.” </a:t>
            </a:r>
            <a:r>
              <a:rPr b="0" i="1" lang="e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Multimed Tools Appl</a:t>
            </a:r>
            <a:r>
              <a:rPr b="0" i="0" lang="e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(2024)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43"/>
          <p:cNvSpPr txBox="1"/>
          <p:nvPr/>
        </p:nvSpPr>
        <p:spPr>
          <a:xfrm>
            <a:off x="308900" y="199425"/>
            <a:ext cx="852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Inaccurate data reporting can lead to bias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0" name="Google Shape;740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Google Shape;741;p43"/>
          <p:cNvPicPr preferRelativeResize="0"/>
          <p:nvPr/>
        </p:nvPicPr>
        <p:blipFill rotWithShape="1">
          <a:blip r:embed="rId4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742" name="Google Shape;742;p43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43" name="Google Shape;743;p43" title="Logos-BSC-AI-Factory-v3-horizontal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8" name="Google Shape;748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9624" y="189750"/>
            <a:ext cx="6604749" cy="4285600"/>
          </a:xfrm>
          <a:prstGeom prst="rect">
            <a:avLst/>
          </a:prstGeom>
          <a:noFill/>
          <a:ln>
            <a:noFill/>
          </a:ln>
        </p:spPr>
      </p:pic>
      <p:sp>
        <p:nvSpPr>
          <p:cNvPr id="749" name="Google Shape;749;p44"/>
          <p:cNvSpPr txBox="1"/>
          <p:nvPr/>
        </p:nvSpPr>
        <p:spPr>
          <a:xfrm>
            <a:off x="4955575" y="4679275"/>
            <a:ext cx="4082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s" sz="9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source: World Economic Forum. (2024). </a:t>
            </a:r>
            <a:r>
              <a:rPr b="0" i="1" lang="es" sz="9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Closing the Women’s Health Gap:</a:t>
            </a:r>
            <a:endParaRPr b="0" i="1" sz="9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1" lang="es" sz="9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 $1 Trillion Opportunity to Improve Lives and Economies.</a:t>
            </a:r>
            <a:endParaRPr b="0" i="1" sz="9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0" name="Google Shape;750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51" name="Google Shape;751;p44"/>
          <p:cNvPicPr preferRelativeResize="0"/>
          <p:nvPr/>
        </p:nvPicPr>
        <p:blipFill rotWithShape="1">
          <a:blip r:embed="rId5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752" name="Google Shape;752;p44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53" name="Google Shape;753;p44" title="Logos-BSC-AI-Factory-v3-horizontal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8" name="Google Shape;758;p45"/>
          <p:cNvPicPr preferRelativeResize="0"/>
          <p:nvPr/>
        </p:nvPicPr>
        <p:blipFill rotWithShape="1">
          <a:blip r:embed="rId3">
            <a:alphaModFix/>
          </a:blip>
          <a:srcRect b="0" l="0" r="0" t="49179"/>
          <a:stretch/>
        </p:blipFill>
        <p:spPr>
          <a:xfrm>
            <a:off x="2132616" y="1913467"/>
            <a:ext cx="6973556" cy="236271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59" name="Google Shape;759;p45"/>
          <p:cNvGrpSpPr/>
          <p:nvPr/>
        </p:nvGrpSpPr>
        <p:grpSpPr>
          <a:xfrm>
            <a:off x="37847" y="783918"/>
            <a:ext cx="2048760" cy="1723694"/>
            <a:chOff x="195455" y="1822515"/>
            <a:chExt cx="3999141" cy="3662757"/>
          </a:xfrm>
        </p:grpSpPr>
        <p:pic>
          <p:nvPicPr>
            <p:cNvPr descr="A close up&#10;&#10;Description automatically generated" id="760" name="Google Shape;760;p4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62701" y="1822515"/>
              <a:ext cx="3331895" cy="2007787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761" name="Google Shape;761;p45"/>
            <p:cNvCxnSpPr/>
            <p:nvPr/>
          </p:nvCxnSpPr>
          <p:spPr>
            <a:xfrm rot="10800000">
              <a:off x="2437270" y="2591537"/>
              <a:ext cx="736800" cy="1028700"/>
            </a:xfrm>
            <a:prstGeom prst="straightConnector1">
              <a:avLst/>
            </a:prstGeom>
            <a:noFill/>
            <a:ln cap="flat" cmpd="sng" w="19050">
              <a:solidFill>
                <a:srgbClr val="4285F4"/>
              </a:solidFill>
              <a:prstDash val="solid"/>
              <a:miter lim="800000"/>
              <a:headEnd len="sm" w="sm" type="none"/>
              <a:tailEnd len="lg" w="lg" type="stealth"/>
            </a:ln>
          </p:spPr>
        </p:cxnSp>
        <p:pic>
          <p:nvPicPr>
            <p:cNvPr descr="A picture containing food&#10;&#10;Description automatically generated" id="762" name="Google Shape;762;p4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013425" y="3620237"/>
              <a:ext cx="722973" cy="7648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63" name="Google Shape;763;p4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826391" y="4019519"/>
              <a:ext cx="479926" cy="8007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 picture containing tree, fence, people&#10;&#10;Description automatically generated" id="764" name="Google Shape;764;p4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77424" y="3031089"/>
              <a:ext cx="449853" cy="76568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765" name="Google Shape;765;p45"/>
            <p:cNvCxnSpPr/>
            <p:nvPr/>
          </p:nvCxnSpPr>
          <p:spPr>
            <a:xfrm flipH="1" rot="10800000">
              <a:off x="1066534" y="2596688"/>
              <a:ext cx="542100" cy="434400"/>
            </a:xfrm>
            <a:prstGeom prst="straightConnector1">
              <a:avLst/>
            </a:prstGeom>
            <a:noFill/>
            <a:ln cap="flat" cmpd="sng" w="19050">
              <a:solidFill>
                <a:srgbClr val="4285F4"/>
              </a:solidFill>
              <a:prstDash val="solid"/>
              <a:miter lim="800000"/>
              <a:headEnd len="sm" w="sm" type="none"/>
              <a:tailEnd len="lg" w="lg" type="stealth"/>
            </a:ln>
          </p:spPr>
        </p:cxnSp>
        <p:cxnSp>
          <p:nvCxnSpPr>
            <p:cNvPr id="766" name="Google Shape;766;p45"/>
            <p:cNvCxnSpPr>
              <a:stCxn id="763" idx="0"/>
            </p:cNvCxnSpPr>
            <p:nvPr/>
          </p:nvCxnSpPr>
          <p:spPr>
            <a:xfrm rot="10800000">
              <a:off x="1939754" y="3209519"/>
              <a:ext cx="126600" cy="810000"/>
            </a:xfrm>
            <a:prstGeom prst="straightConnector1">
              <a:avLst/>
            </a:prstGeom>
            <a:noFill/>
            <a:ln cap="flat" cmpd="sng" w="19050">
              <a:solidFill>
                <a:srgbClr val="4285F4"/>
              </a:solidFill>
              <a:prstDash val="solid"/>
              <a:miter lim="800000"/>
              <a:headEnd len="sm" w="sm" type="none"/>
              <a:tailEnd len="lg" w="lg" type="stealth"/>
            </a:ln>
          </p:spPr>
        </p:cxnSp>
        <p:sp>
          <p:nvSpPr>
            <p:cNvPr id="767" name="Google Shape;767;p45"/>
            <p:cNvSpPr txBox="1"/>
            <p:nvPr/>
          </p:nvSpPr>
          <p:spPr>
            <a:xfrm>
              <a:off x="195455" y="3764512"/>
              <a:ext cx="1413000" cy="73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s" sz="9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Indianapolis</a:t>
              </a:r>
              <a:endParaRPr b="0" i="0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s" sz="9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(USA)</a:t>
              </a:r>
              <a:endParaRPr b="0" i="0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45"/>
            <p:cNvSpPr txBox="1"/>
            <p:nvPr/>
          </p:nvSpPr>
          <p:spPr>
            <a:xfrm>
              <a:off x="1523181" y="4749372"/>
              <a:ext cx="1343700" cy="73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s" sz="9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Blumenau</a:t>
              </a:r>
              <a:endParaRPr b="0" i="0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s" sz="9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(Brazil)</a:t>
              </a:r>
              <a:endParaRPr b="0" i="0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45"/>
            <p:cNvSpPr txBox="1"/>
            <p:nvPr/>
          </p:nvSpPr>
          <p:spPr>
            <a:xfrm>
              <a:off x="2867637" y="4319293"/>
              <a:ext cx="1178400" cy="73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s" sz="9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Catalonia</a:t>
              </a:r>
              <a:endParaRPr b="0" i="0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s" sz="9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(Spain)</a:t>
              </a:r>
              <a:endParaRPr b="0" i="0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70" name="Google Shape;770;p45"/>
          <p:cNvSpPr txBox="1"/>
          <p:nvPr/>
        </p:nvSpPr>
        <p:spPr>
          <a:xfrm>
            <a:off x="5219775" y="1454025"/>
            <a:ext cx="926400" cy="230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Indianapolis</a:t>
            </a:r>
            <a:endParaRPr b="1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1" name="Google Shape;771;p45"/>
          <p:cNvSpPr txBox="1"/>
          <p:nvPr/>
        </p:nvSpPr>
        <p:spPr>
          <a:xfrm>
            <a:off x="7535325" y="1454025"/>
            <a:ext cx="926400" cy="230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Catalonia</a:t>
            </a:r>
            <a:endParaRPr b="1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2" name="Google Shape;772;p45"/>
          <p:cNvSpPr txBox="1"/>
          <p:nvPr/>
        </p:nvSpPr>
        <p:spPr>
          <a:xfrm>
            <a:off x="2904225" y="1454025"/>
            <a:ext cx="926400" cy="230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Blumenau</a:t>
            </a:r>
            <a:endParaRPr b="1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3" name="Google Shape;773;p45"/>
          <p:cNvSpPr txBox="1"/>
          <p:nvPr/>
        </p:nvSpPr>
        <p:spPr>
          <a:xfrm>
            <a:off x="7535325" y="1742025"/>
            <a:ext cx="926400" cy="18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s" sz="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Primary care</a:t>
            </a:r>
            <a:endParaRPr b="1" i="0" sz="8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4" name="Google Shape;774;p45"/>
          <p:cNvSpPr txBox="1"/>
          <p:nvPr/>
        </p:nvSpPr>
        <p:spPr>
          <a:xfrm>
            <a:off x="4789575" y="1742025"/>
            <a:ext cx="1786800" cy="18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s" sz="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Primary, secondary and tertiary care</a:t>
            </a:r>
            <a:endParaRPr b="1" i="0" sz="8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5" name="Google Shape;775;p45"/>
          <p:cNvSpPr txBox="1"/>
          <p:nvPr/>
        </p:nvSpPr>
        <p:spPr>
          <a:xfrm>
            <a:off x="2681250" y="1742025"/>
            <a:ext cx="1372200" cy="18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s" sz="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Primary and secondary care</a:t>
            </a:r>
            <a:endParaRPr b="1" i="0" sz="8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76" name="Google Shape;776;p4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72659" y="2647687"/>
            <a:ext cx="1893225" cy="1832238"/>
          </a:xfrm>
          <a:prstGeom prst="rect">
            <a:avLst/>
          </a:prstGeom>
          <a:noFill/>
          <a:ln>
            <a:noFill/>
          </a:ln>
        </p:spPr>
      </p:pic>
      <p:sp>
        <p:nvSpPr>
          <p:cNvPr id="777" name="Google Shape;777;p45"/>
          <p:cNvSpPr txBox="1"/>
          <p:nvPr/>
        </p:nvSpPr>
        <p:spPr>
          <a:xfrm>
            <a:off x="308900" y="351825"/>
            <a:ext cx="852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Women are at higher risk than men of being prescribed drugs with toxic interactions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78" name="Google Shape;778;p4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681252" y="4698589"/>
            <a:ext cx="926401" cy="278347"/>
          </a:xfrm>
          <a:prstGeom prst="rect">
            <a:avLst/>
          </a:prstGeom>
          <a:noFill/>
          <a:ln>
            <a:noFill/>
          </a:ln>
        </p:spPr>
      </p:pic>
      <p:sp>
        <p:nvSpPr>
          <p:cNvPr id="779" name="Google Shape;779;p45"/>
          <p:cNvSpPr txBox="1"/>
          <p:nvPr/>
        </p:nvSpPr>
        <p:spPr>
          <a:xfrm>
            <a:off x="3912755" y="4637850"/>
            <a:ext cx="51447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Sánchez-Valle et al. </a:t>
            </a:r>
            <a:r>
              <a:rPr b="0" i="1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Prevalence and differences in the co-administration of drugs known to interact: an analysis of three distinct and large populations. </a:t>
            </a:r>
            <a:r>
              <a:rPr b="0" i="0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BMC Med. 2024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0" name="Google Shape;780;p4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1" name="Google Shape;781;p45"/>
          <p:cNvPicPr preferRelativeResize="0"/>
          <p:nvPr/>
        </p:nvPicPr>
        <p:blipFill rotWithShape="1">
          <a:blip r:embed="rId11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782" name="Google Shape;782;p45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83" name="Google Shape;783;p45" title="Logos-BSC-AI-Factory-v3-horizontal(1).pn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46"/>
          <p:cNvSpPr txBox="1"/>
          <p:nvPr/>
        </p:nvSpPr>
        <p:spPr>
          <a:xfrm>
            <a:off x="308900" y="199425"/>
            <a:ext cx="852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“Bias in, bias out”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9" name="Google Shape;789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91800" y="2011212"/>
            <a:ext cx="5388900" cy="3026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90" name="Google Shape;790;p46"/>
          <p:cNvGrpSpPr/>
          <p:nvPr/>
        </p:nvGrpSpPr>
        <p:grpSpPr>
          <a:xfrm>
            <a:off x="727700" y="1014000"/>
            <a:ext cx="2233800" cy="1596779"/>
            <a:chOff x="1013450" y="290100"/>
            <a:chExt cx="2233800" cy="1596779"/>
          </a:xfrm>
        </p:grpSpPr>
        <p:sp>
          <p:nvSpPr>
            <p:cNvPr id="791" name="Google Shape;791;p46"/>
            <p:cNvSpPr/>
            <p:nvPr/>
          </p:nvSpPr>
          <p:spPr>
            <a:xfrm rot="3476283">
              <a:off x="2059543" y="1367521"/>
              <a:ext cx="740907" cy="26836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46"/>
            <p:cNvSpPr txBox="1"/>
            <p:nvPr/>
          </p:nvSpPr>
          <p:spPr>
            <a:xfrm>
              <a:off x="1013450" y="290100"/>
              <a:ext cx="2233800" cy="83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s" sz="1400" u="none" cap="none" strike="noStrike">
                  <a:solidFill>
                    <a:srgbClr val="000000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How the data has been generated, collected, processed?</a:t>
              </a:r>
              <a:endParaRPr b="0" i="0" sz="1400" u="none" cap="none" strike="noStrike">
                <a:solidFill>
                  <a:srgbClr val="000000"/>
                </a:solidFill>
                <a:latin typeface="Gloria Hallelujah"/>
                <a:ea typeface="Gloria Hallelujah"/>
                <a:cs typeface="Gloria Hallelujah"/>
                <a:sym typeface="Gloria Hallelujah"/>
              </a:endParaRPr>
            </a:p>
          </p:txBody>
        </p:sp>
      </p:grpSp>
      <p:grpSp>
        <p:nvGrpSpPr>
          <p:cNvPr id="793" name="Google Shape;793;p46"/>
          <p:cNvGrpSpPr/>
          <p:nvPr/>
        </p:nvGrpSpPr>
        <p:grpSpPr>
          <a:xfrm>
            <a:off x="3371250" y="1014000"/>
            <a:ext cx="1830000" cy="1582097"/>
            <a:chOff x="3657000" y="290100"/>
            <a:chExt cx="1830000" cy="1582097"/>
          </a:xfrm>
        </p:grpSpPr>
        <p:sp>
          <p:nvSpPr>
            <p:cNvPr id="794" name="Google Shape;794;p46"/>
            <p:cNvSpPr/>
            <p:nvPr/>
          </p:nvSpPr>
          <p:spPr>
            <a:xfrm rot="5400000">
              <a:off x="4201500" y="1367447"/>
              <a:ext cx="741000" cy="26850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46"/>
            <p:cNvSpPr txBox="1"/>
            <p:nvPr/>
          </p:nvSpPr>
          <p:spPr>
            <a:xfrm>
              <a:off x="3657000" y="290100"/>
              <a:ext cx="1830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s" sz="1400" u="none" cap="none" strike="noStrike">
                  <a:solidFill>
                    <a:srgbClr val="000000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What is the model actually learning?</a:t>
              </a:r>
              <a:endParaRPr b="0" i="0" sz="1400" u="none" cap="none" strike="noStrike">
                <a:solidFill>
                  <a:srgbClr val="000000"/>
                </a:solidFill>
                <a:latin typeface="Gloria Hallelujah"/>
                <a:ea typeface="Gloria Hallelujah"/>
                <a:cs typeface="Gloria Hallelujah"/>
                <a:sym typeface="Gloria Hallelujah"/>
              </a:endParaRPr>
            </a:p>
          </p:txBody>
        </p:sp>
      </p:grpSp>
      <p:grpSp>
        <p:nvGrpSpPr>
          <p:cNvPr id="796" name="Google Shape;796;p46"/>
          <p:cNvGrpSpPr/>
          <p:nvPr/>
        </p:nvGrpSpPr>
        <p:grpSpPr>
          <a:xfrm>
            <a:off x="5849225" y="1014000"/>
            <a:ext cx="2233800" cy="1596779"/>
            <a:chOff x="6134975" y="290100"/>
            <a:chExt cx="2233800" cy="1596779"/>
          </a:xfrm>
        </p:grpSpPr>
        <p:sp>
          <p:nvSpPr>
            <p:cNvPr id="797" name="Google Shape;797;p46"/>
            <p:cNvSpPr/>
            <p:nvPr/>
          </p:nvSpPr>
          <p:spPr>
            <a:xfrm flipH="1" rot="-3476283">
              <a:off x="6402943" y="1367521"/>
              <a:ext cx="740907" cy="26836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46"/>
            <p:cNvSpPr txBox="1"/>
            <p:nvPr/>
          </p:nvSpPr>
          <p:spPr>
            <a:xfrm>
              <a:off x="6134975" y="290100"/>
              <a:ext cx="2233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s" sz="1400" u="none" cap="none" strike="noStrike">
                  <a:solidFill>
                    <a:srgbClr val="000000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How will the output be used in the real-world?</a:t>
              </a:r>
              <a:endParaRPr b="0" i="0" sz="1400" u="none" cap="none" strike="noStrike">
                <a:solidFill>
                  <a:srgbClr val="000000"/>
                </a:solidFill>
                <a:latin typeface="Gloria Hallelujah"/>
                <a:ea typeface="Gloria Hallelujah"/>
                <a:cs typeface="Gloria Hallelujah"/>
                <a:sym typeface="Gloria Hallelujah"/>
              </a:endParaRPr>
            </a:p>
          </p:txBody>
        </p:sp>
      </p:grpSp>
      <p:sp>
        <p:nvSpPr>
          <p:cNvPr id="799" name="Google Shape;799;p46"/>
          <p:cNvSpPr/>
          <p:nvPr/>
        </p:nvSpPr>
        <p:spPr>
          <a:xfrm>
            <a:off x="3141900" y="908100"/>
            <a:ext cx="2204400" cy="8451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0" name="Google Shape;800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01" name="Google Shape;801;p46"/>
          <p:cNvPicPr preferRelativeResize="0"/>
          <p:nvPr/>
        </p:nvPicPr>
        <p:blipFill rotWithShape="1">
          <a:blip r:embed="rId5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802" name="Google Shape;802;p46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03" name="Google Shape;803;p46" title="Logos-BSC-AI-Factory-v3-horizontal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" name="Google Shape;808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98834" y="356959"/>
            <a:ext cx="4546332" cy="4546332"/>
          </a:xfrm>
          <a:prstGeom prst="rect">
            <a:avLst/>
          </a:prstGeom>
          <a:noFill/>
          <a:ln>
            <a:noFill/>
          </a:ln>
        </p:spPr>
      </p:pic>
      <p:sp>
        <p:nvSpPr>
          <p:cNvPr id="809" name="Google Shape;809;p47"/>
          <p:cNvSpPr txBox="1"/>
          <p:nvPr/>
        </p:nvSpPr>
        <p:spPr>
          <a:xfrm>
            <a:off x="308900" y="199425"/>
            <a:ext cx="852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Black boxes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0" name="Google Shape;810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Google Shape;811;p47"/>
          <p:cNvPicPr preferRelativeResize="0"/>
          <p:nvPr/>
        </p:nvPicPr>
        <p:blipFill rotWithShape="1">
          <a:blip r:embed="rId5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Google Shape;812;p47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13" name="Google Shape;813;p47" title="Logos-BSC-AI-Factory-v3-horizontal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48"/>
          <p:cNvSpPr txBox="1"/>
          <p:nvPr>
            <p:ph idx="12" type="sldNum"/>
          </p:nvPr>
        </p:nvSpPr>
        <p:spPr>
          <a:xfrm>
            <a:off x="4843463" y="3575447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lnSpcReduction="20000"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820" name="Google Shape;820;p48"/>
          <p:cNvSpPr txBox="1"/>
          <p:nvPr/>
        </p:nvSpPr>
        <p:spPr>
          <a:xfrm>
            <a:off x="147319" y="335531"/>
            <a:ext cx="6037500" cy="4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1" lang="es" sz="23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SHAP (Shapley Additive Explanations)</a:t>
            </a:r>
            <a:endParaRPr b="0" i="1" sz="2300" u="none" cap="none" strike="noStrike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descr="Logo&#10;&#10;Description automatically generated with medium confidence" id="821" name="Google Shape;821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82009" y="152400"/>
            <a:ext cx="858395" cy="77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22" name="Google Shape;822;p48"/>
          <p:cNvPicPr preferRelativeResize="0"/>
          <p:nvPr/>
        </p:nvPicPr>
        <p:blipFill rotWithShape="1">
          <a:blip r:embed="rId4">
            <a:alphaModFix/>
          </a:blip>
          <a:srcRect b="0" l="0" r="0" t="47123"/>
          <a:stretch/>
        </p:blipFill>
        <p:spPr>
          <a:xfrm>
            <a:off x="472041" y="1386272"/>
            <a:ext cx="8199919" cy="2370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3" name="Google Shape;823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4" name="Google Shape;824;p48"/>
          <p:cNvPicPr preferRelativeResize="0"/>
          <p:nvPr/>
        </p:nvPicPr>
        <p:blipFill rotWithShape="1">
          <a:blip r:embed="rId6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825" name="Google Shape;825;p48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26" name="Google Shape;826;p48" title="Logos-BSC-AI-Factory-v3-horizontal(1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49"/>
          <p:cNvSpPr txBox="1"/>
          <p:nvPr>
            <p:ph idx="12" type="sldNum"/>
          </p:nvPr>
        </p:nvSpPr>
        <p:spPr>
          <a:xfrm>
            <a:off x="4843463" y="3575447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lnSpcReduction="20000"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833" name="Google Shape;833;p49"/>
          <p:cNvSpPr txBox="1"/>
          <p:nvPr/>
        </p:nvSpPr>
        <p:spPr>
          <a:xfrm>
            <a:off x="147319" y="335531"/>
            <a:ext cx="6037500" cy="4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1" lang="es" sz="23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SHAP (Shapley Additive Explanations)</a:t>
            </a:r>
            <a:endParaRPr b="0" i="1" sz="2300" u="none" cap="none" strike="noStrike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descr="Logo&#10;&#10;Description automatically generated with medium confidence" id="834" name="Google Shape;834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82009" y="152400"/>
            <a:ext cx="858395" cy="77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5" name="Google Shape;835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78481" y="823837"/>
            <a:ext cx="6787030" cy="3911156"/>
          </a:xfrm>
          <a:prstGeom prst="rect">
            <a:avLst/>
          </a:prstGeom>
          <a:noFill/>
          <a:ln>
            <a:noFill/>
          </a:ln>
        </p:spPr>
      </p:pic>
      <p:sp>
        <p:nvSpPr>
          <p:cNvPr id="836" name="Google Shape;836;p49"/>
          <p:cNvSpPr txBox="1"/>
          <p:nvPr/>
        </p:nvSpPr>
        <p:spPr>
          <a:xfrm>
            <a:off x="4375665" y="4830488"/>
            <a:ext cx="45513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s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source: https://tutegomeze.medium.com/shap-shapley-additive-explanations-9a0d0e7e63d5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37" name="Google Shape;837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8" name="Google Shape;838;p49"/>
          <p:cNvPicPr preferRelativeResize="0"/>
          <p:nvPr/>
        </p:nvPicPr>
        <p:blipFill rotWithShape="1">
          <a:blip r:embed="rId6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839" name="Google Shape;839;p49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40" name="Google Shape;840;p49" title="Logos-BSC-AI-Factory-v3-horizontal(1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169" y="1155695"/>
            <a:ext cx="4276349" cy="285498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3" name="Google Shape;153;p5"/>
          <p:cNvGrpSpPr/>
          <p:nvPr/>
        </p:nvGrpSpPr>
        <p:grpSpPr>
          <a:xfrm>
            <a:off x="4366321" y="1091333"/>
            <a:ext cx="4634418" cy="3528655"/>
            <a:chOff x="5638374" y="1378973"/>
            <a:chExt cx="6439375" cy="4839077"/>
          </a:xfrm>
        </p:grpSpPr>
        <p:pic>
          <p:nvPicPr>
            <p:cNvPr id="154" name="Google Shape;154;p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638374" y="1378973"/>
              <a:ext cx="6439375" cy="4752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5" name="Google Shape;155;p5"/>
            <p:cNvSpPr/>
            <p:nvPr/>
          </p:nvSpPr>
          <p:spPr>
            <a:xfrm>
              <a:off x="5638375" y="5555050"/>
              <a:ext cx="1428900" cy="6630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6" name="Google Shape;156;p5"/>
          <p:cNvSpPr txBox="1"/>
          <p:nvPr/>
        </p:nvSpPr>
        <p:spPr>
          <a:xfrm>
            <a:off x="1716750" y="174521"/>
            <a:ext cx="57105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" sz="2000" u="none" cap="none" strike="noStrike">
                <a:solidFill>
                  <a:srgbClr val="124484"/>
                </a:solidFill>
                <a:latin typeface="Arial"/>
                <a:ea typeface="Arial"/>
                <a:cs typeface="Arial"/>
                <a:sym typeface="Arial"/>
              </a:rPr>
              <a:t>The rise and fall of IBM Watson</a:t>
            </a:r>
            <a:endParaRPr b="1" i="0" sz="2000" u="none" cap="none" strike="noStrike">
              <a:solidFill>
                <a:srgbClr val="12448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5"/>
          <p:cNvSpPr/>
          <p:nvPr/>
        </p:nvSpPr>
        <p:spPr>
          <a:xfrm>
            <a:off x="207075" y="4499200"/>
            <a:ext cx="19371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8" name="Google Shape;158;p5" title="Logos-BSC-AI-Factory-v3-horizontal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7075" y="4499203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50"/>
          <p:cNvSpPr txBox="1"/>
          <p:nvPr>
            <p:ph idx="12" type="sldNum"/>
          </p:nvPr>
        </p:nvSpPr>
        <p:spPr>
          <a:xfrm>
            <a:off x="4843463" y="3575447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lnSpcReduction="20000"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847" name="Google Shape;847;p50"/>
          <p:cNvSpPr txBox="1"/>
          <p:nvPr/>
        </p:nvSpPr>
        <p:spPr>
          <a:xfrm>
            <a:off x="147319" y="335531"/>
            <a:ext cx="6037500" cy="4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1" lang="es" sz="23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SHAP (Shapley Additive Explanations)</a:t>
            </a:r>
            <a:endParaRPr b="0" i="1" sz="2300" u="none" cap="none" strike="noStrike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descr="Logo&#10;&#10;Description automatically generated with medium confidence" id="848" name="Google Shape;848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82009" y="152400"/>
            <a:ext cx="858395" cy="77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9" name="Google Shape;849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8353" y="869944"/>
            <a:ext cx="6907295" cy="3893568"/>
          </a:xfrm>
          <a:prstGeom prst="rect">
            <a:avLst/>
          </a:prstGeom>
          <a:noFill/>
          <a:ln>
            <a:noFill/>
          </a:ln>
        </p:spPr>
      </p:pic>
      <p:sp>
        <p:nvSpPr>
          <p:cNvPr id="850" name="Google Shape;850;p50"/>
          <p:cNvSpPr txBox="1"/>
          <p:nvPr/>
        </p:nvSpPr>
        <p:spPr>
          <a:xfrm>
            <a:off x="4401086" y="4830488"/>
            <a:ext cx="45513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s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source: https://tutegomeze.medium.com/shap-shapley-additive-explanations-9a0d0e7e63d5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51"/>
          <p:cNvSpPr txBox="1"/>
          <p:nvPr>
            <p:ph idx="12" type="sldNum"/>
          </p:nvPr>
        </p:nvSpPr>
        <p:spPr>
          <a:xfrm>
            <a:off x="4843463" y="3575447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lnSpcReduction="20000"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Logo&#10;&#10;Description automatically generated with medium confidence" id="857" name="Google Shape;857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82009" y="152400"/>
            <a:ext cx="858395" cy="7747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gato, sentado, animal, gato doméstico&#10;&#10;Descripción generada automáticamente" id="858" name="Google Shape;858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7030" y="1303560"/>
            <a:ext cx="1423709" cy="126252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graphicFrame>
        <p:nvGraphicFramePr>
          <p:cNvPr id="859" name="Google Shape;859;p51"/>
          <p:cNvGraphicFramePr/>
          <p:nvPr/>
        </p:nvGraphicFramePr>
        <p:xfrm>
          <a:off x="1958580" y="1327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{C370E3D0-6E37-49FC-973F-E7BCD88A2B70}</a:tableStyleId>
              </a:tblPr>
              <a:tblGrid>
                <a:gridCol w="906400"/>
                <a:gridCol w="893975"/>
              </a:tblGrid>
              <a:tr h="92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0" lang="es" sz="9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Class</a:t>
                      </a:r>
                      <a:endParaRPr b="0"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5675" marL="56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0" lang="es" sz="9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Probability</a:t>
                      </a:r>
                      <a:endParaRPr b="0"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5675" marL="56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7E6E6"/>
                    </a:solidFill>
                  </a:tcPr>
                </a:tc>
              </a:tr>
              <a:tr h="162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9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Tabby cat</a:t>
                      </a:r>
                      <a:endParaRPr b="0"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5675" marL="56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9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0.4271</a:t>
                      </a:r>
                      <a:endParaRPr b="0"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5675" marL="56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696B"/>
                    </a:solidFill>
                  </a:tcPr>
                </a:tc>
              </a:tr>
              <a:tr h="162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0" lang="es" sz="9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Goldfinch</a:t>
                      </a:r>
                      <a:endParaRPr b="0"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5675" marL="56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0" lang="es" sz="9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0.0986</a:t>
                      </a:r>
                      <a:endParaRPr b="0"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5675" marL="56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7EA"/>
                    </a:solidFill>
                  </a:tcPr>
                </a:tc>
              </a:tr>
              <a:tr h="162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0" lang="es" sz="9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Egyptian cat</a:t>
                      </a:r>
                      <a:endParaRPr b="0"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5675" marL="56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0" lang="es" sz="9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0.0437</a:t>
                      </a:r>
                      <a:endParaRPr b="0"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5675" marL="56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CFF"/>
                    </a:solidFill>
                  </a:tcPr>
                </a:tc>
              </a:tr>
              <a:tr h="162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0" lang="es" sz="9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Tiger cat</a:t>
                      </a:r>
                      <a:endParaRPr b="0"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5675" marL="56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0" lang="es" sz="9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0.0162</a:t>
                      </a:r>
                      <a:endParaRPr b="0"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5675" marL="56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C97CC"/>
                    </a:solidFill>
                  </a:tcPr>
                </a:tc>
              </a:tr>
              <a:tr h="162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0" lang="es" sz="9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Thimble</a:t>
                      </a:r>
                      <a:endParaRPr b="0"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5675" marL="56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0" lang="es" sz="9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0.0126</a:t>
                      </a:r>
                      <a:endParaRPr b="0"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5675" marL="56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A8AC6"/>
                    </a:solidFill>
                  </a:tcPr>
                </a:tc>
              </a:tr>
            </a:tbl>
          </a:graphicData>
        </a:graphic>
      </p:graphicFrame>
      <p:grpSp>
        <p:nvGrpSpPr>
          <p:cNvPr id="860" name="Google Shape;860;p51"/>
          <p:cNvGrpSpPr/>
          <p:nvPr/>
        </p:nvGrpSpPr>
        <p:grpSpPr>
          <a:xfrm>
            <a:off x="409320" y="3172320"/>
            <a:ext cx="8592390" cy="1543320"/>
            <a:chOff x="545760" y="4229760"/>
            <a:chExt cx="11456520" cy="2057760"/>
          </a:xfrm>
        </p:grpSpPr>
        <p:pic>
          <p:nvPicPr>
            <p:cNvPr id="861" name="Google Shape;861;p51"/>
            <p:cNvPicPr preferRelativeResize="0"/>
            <p:nvPr/>
          </p:nvPicPr>
          <p:blipFill rotWithShape="1">
            <a:blip r:embed="rId5">
              <a:alphaModFix/>
            </a:blip>
            <a:srcRect b="11893" l="26046" r="22670" t="8966"/>
            <a:stretch/>
          </p:blipFill>
          <p:spPr>
            <a:xfrm>
              <a:off x="545760" y="4229760"/>
              <a:ext cx="2056320" cy="18590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n que contiene captura de pantalla&#10;&#10;Descripción generada automáticamente" id="862" name="Google Shape;862;p51"/>
            <p:cNvPicPr preferRelativeResize="0"/>
            <p:nvPr/>
          </p:nvPicPr>
          <p:blipFill rotWithShape="1">
            <a:blip r:embed="rId6">
              <a:alphaModFix/>
            </a:blip>
            <a:srcRect b="30529" l="11392" r="19684" t="35155"/>
            <a:stretch/>
          </p:blipFill>
          <p:spPr>
            <a:xfrm>
              <a:off x="2716440" y="4233000"/>
              <a:ext cx="9285840" cy="20545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63" name="Google Shape;863;p51"/>
          <p:cNvSpPr txBox="1"/>
          <p:nvPr/>
        </p:nvSpPr>
        <p:spPr>
          <a:xfrm>
            <a:off x="147319" y="335531"/>
            <a:ext cx="6037500" cy="4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1" lang="es" sz="23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 practical implementation: KernelSHAP</a:t>
            </a:r>
            <a:endParaRPr b="0" i="1" sz="2300" u="none" cap="none" strike="noStrike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grpSp>
        <p:nvGrpSpPr>
          <p:cNvPr id="864" name="Google Shape;864;p51"/>
          <p:cNvGrpSpPr/>
          <p:nvPr/>
        </p:nvGrpSpPr>
        <p:grpSpPr>
          <a:xfrm>
            <a:off x="4748681" y="1258922"/>
            <a:ext cx="3109088" cy="1476630"/>
            <a:chOff x="6331575" y="1678563"/>
            <a:chExt cx="4145450" cy="1968840"/>
          </a:xfrm>
        </p:grpSpPr>
        <p:pic>
          <p:nvPicPr>
            <p:cNvPr descr="Imagen que contiene gato&#10;&#10;Descripción generada automáticamente" id="865" name="Google Shape;865;p51"/>
            <p:cNvPicPr preferRelativeResize="0"/>
            <p:nvPr/>
          </p:nvPicPr>
          <p:blipFill rotWithShape="1">
            <a:blip r:embed="rId7">
              <a:alphaModFix/>
            </a:blip>
            <a:srcRect b="12929" l="25520" r="22828" t="12587"/>
            <a:stretch/>
          </p:blipFill>
          <p:spPr>
            <a:xfrm>
              <a:off x="8238185" y="1678563"/>
              <a:ext cx="2238840" cy="196884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866" name="Google Shape;866;p51"/>
            <p:cNvSpPr/>
            <p:nvPr/>
          </p:nvSpPr>
          <p:spPr>
            <a:xfrm>
              <a:off x="6331575" y="1863725"/>
              <a:ext cx="2238900" cy="10329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3750" lIns="67500" spcFirstLastPara="1" rIns="67500" wrap="square" tIns="337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es" sz="1200" u="none" cap="none" strike="noStrike">
                  <a:solidFill>
                    <a:srgbClr val="00EE00"/>
                  </a:solidFill>
                  <a:latin typeface="Calibri"/>
                  <a:ea typeface="Calibri"/>
                  <a:cs typeface="Calibri"/>
                  <a:sym typeface="Calibri"/>
                </a:rPr>
                <a:t>Positive</a:t>
              </a:r>
              <a:r>
                <a:rPr b="1" i="0" lang="es" sz="1200" u="none" cap="none" strike="noStrike">
                  <a:solidFill>
                    <a:srgbClr val="01FF0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es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and </a:t>
              </a:r>
              <a:r>
                <a:rPr b="1" i="0" lang="es" sz="12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Negative</a:t>
              </a:r>
              <a:r>
                <a:rPr b="0" i="0" lang="es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es" sz="1200" u="none" cap="none" strike="noStrike">
                  <a:solidFill>
                    <a:srgbClr val="00B0F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e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contributions in the explanation of the class: </a:t>
              </a:r>
              <a:r>
                <a:rPr b="1" i="0" lang="e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Tabby cat.</a:t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s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67" name="Google Shape;867;p5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8" name="Google Shape;868;p51"/>
          <p:cNvPicPr preferRelativeResize="0"/>
          <p:nvPr/>
        </p:nvPicPr>
        <p:blipFill rotWithShape="1">
          <a:blip r:embed="rId9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869" name="Google Shape;869;p51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70" name="Google Shape;870;p51" title="Logos-BSC-AI-Factory-v3-horizontal(1)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4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5" name="Google Shape;875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63600" y="2048130"/>
            <a:ext cx="4816793" cy="250887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pic>
        <p:nvPicPr>
          <p:cNvPr id="876" name="Google Shape;876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63600" y="789025"/>
            <a:ext cx="4816793" cy="1276116"/>
          </a:xfrm>
          <a:prstGeom prst="rect">
            <a:avLst/>
          </a:prstGeom>
          <a:noFill/>
          <a:ln>
            <a:noFill/>
          </a:ln>
        </p:spPr>
      </p:pic>
      <p:sp>
        <p:nvSpPr>
          <p:cNvPr id="877" name="Google Shape;877;p52"/>
          <p:cNvSpPr/>
          <p:nvPr/>
        </p:nvSpPr>
        <p:spPr>
          <a:xfrm>
            <a:off x="4534183" y="844322"/>
            <a:ext cx="815700" cy="1131000"/>
          </a:xfrm>
          <a:prstGeom prst="rect">
            <a:avLst/>
          </a:prstGeom>
          <a:noFill/>
          <a:ln cap="flat" cmpd="sng" w="762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8" name="Google Shape;878;p52"/>
          <p:cNvSpPr txBox="1"/>
          <p:nvPr/>
        </p:nvSpPr>
        <p:spPr>
          <a:xfrm>
            <a:off x="7041975" y="4039800"/>
            <a:ext cx="2024400" cy="5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source: Explaining Black-Box Machine Learning Predictions – Sameer Singh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9" name="Google Shape;879;p52"/>
          <p:cNvSpPr txBox="1"/>
          <p:nvPr/>
        </p:nvSpPr>
        <p:spPr>
          <a:xfrm>
            <a:off x="308900" y="199425"/>
            <a:ext cx="852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Model explainability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0" name="Google Shape;880;p5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1" name="Google Shape;881;p52"/>
          <p:cNvPicPr preferRelativeResize="0"/>
          <p:nvPr/>
        </p:nvPicPr>
        <p:blipFill rotWithShape="1">
          <a:blip r:embed="rId6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882" name="Google Shape;882;p52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83" name="Google Shape;883;p52" title="Logos-BSC-AI-Factory-v3-horizontal(1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. 6" id="888" name="Google Shape;888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0725" y="114775"/>
            <a:ext cx="5076150" cy="4903625"/>
          </a:xfrm>
          <a:prstGeom prst="rect">
            <a:avLst/>
          </a:prstGeom>
          <a:noFill/>
          <a:ln>
            <a:noFill/>
          </a:ln>
        </p:spPr>
      </p:pic>
      <p:sp>
        <p:nvSpPr>
          <p:cNvPr id="889" name="Google Shape;889;p53"/>
          <p:cNvSpPr txBox="1"/>
          <p:nvPr/>
        </p:nvSpPr>
        <p:spPr>
          <a:xfrm>
            <a:off x="5626900" y="1981738"/>
            <a:ext cx="2623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 50 features selected by the T-Test method for the SVM model</a:t>
            </a:r>
            <a:endParaRPr b="1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53"/>
          <p:cNvSpPr txBox="1"/>
          <p:nvPr/>
        </p:nvSpPr>
        <p:spPr>
          <a:xfrm>
            <a:off x="5626900" y="2495438"/>
            <a:ext cx="3000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Celeste et al. “Ethnic disparity in diagnosing asymptomatic bacterial vaginosis using machine learning”. </a:t>
            </a:r>
            <a:r>
              <a:rPr b="0" i="1" lang="e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npj Digit. Med.</a:t>
            </a:r>
            <a:r>
              <a:rPr b="0" i="0" lang="e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(2023)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1" name="Google Shape;891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00768" y="48084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2" name="Google Shape;892;p53"/>
          <p:cNvPicPr preferRelativeResize="0"/>
          <p:nvPr/>
        </p:nvPicPr>
        <p:blipFill rotWithShape="1">
          <a:blip r:embed="rId5">
            <a:alphaModFix/>
          </a:blip>
          <a:srcRect b="22984" l="12250" r="17706" t="10662"/>
          <a:stretch/>
        </p:blipFill>
        <p:spPr>
          <a:xfrm>
            <a:off x="8059422" y="46906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893" name="Google Shape;893;p53"/>
          <p:cNvSpPr/>
          <p:nvPr/>
        </p:nvSpPr>
        <p:spPr>
          <a:xfrm>
            <a:off x="6630100" y="46328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94" name="Google Shape;894;p53" title="Logos-BSC-AI-Factory-v3-horizontal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30100" y="46328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8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54"/>
          <p:cNvGrpSpPr/>
          <p:nvPr/>
        </p:nvGrpSpPr>
        <p:grpSpPr>
          <a:xfrm>
            <a:off x="530751" y="895571"/>
            <a:ext cx="2385676" cy="2877341"/>
            <a:chOff x="227200" y="1030825"/>
            <a:chExt cx="2556173" cy="3083306"/>
          </a:xfrm>
        </p:grpSpPr>
        <p:grpSp>
          <p:nvGrpSpPr>
            <p:cNvPr id="900" name="Google Shape;900;p54"/>
            <p:cNvGrpSpPr/>
            <p:nvPr/>
          </p:nvGrpSpPr>
          <p:grpSpPr>
            <a:xfrm>
              <a:off x="382744" y="2152963"/>
              <a:ext cx="2400629" cy="630957"/>
              <a:chOff x="2451447" y="1987479"/>
              <a:chExt cx="4280723" cy="1124700"/>
            </a:xfrm>
          </p:grpSpPr>
          <p:sp>
            <p:nvSpPr>
              <p:cNvPr id="901" name="Google Shape;901;p54"/>
              <p:cNvSpPr/>
              <p:nvPr/>
            </p:nvSpPr>
            <p:spPr>
              <a:xfrm>
                <a:off x="2990239" y="1987479"/>
                <a:ext cx="2284200" cy="1124700"/>
              </a:xfrm>
              <a:prstGeom prst="rect">
                <a:avLst/>
              </a:prstGeom>
              <a:noFill/>
              <a:ln cap="flat" cmpd="sng" w="9525">
                <a:solidFill>
                  <a:srgbClr val="FF0000"/>
                </a:solidFill>
                <a:prstDash val="dash"/>
                <a:round/>
                <a:headEnd len="sm" w="sm" type="none"/>
                <a:tailEnd len="sm" w="sm" type="none"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902" name="Google Shape;902;p54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67406" t="0"/>
              <a:stretch/>
            </p:blipFill>
            <p:spPr>
              <a:xfrm>
                <a:off x="5330382" y="2095575"/>
                <a:ext cx="357320" cy="9063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03" name="Google Shape;903;p54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2451447" y="2081360"/>
                <a:ext cx="446575" cy="93482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04" name="Google Shape;904;p54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3062936" y="2081360"/>
                <a:ext cx="446575" cy="93482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05" name="Google Shape;905;p54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4196659" y="2081360"/>
                <a:ext cx="446575" cy="93482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06" name="Google Shape;906;p54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67406" t="0"/>
              <a:stretch/>
            </p:blipFill>
            <p:spPr>
              <a:xfrm>
                <a:off x="3674425" y="2095575"/>
                <a:ext cx="357320" cy="9063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07" name="Google Shape;907;p54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67406" t="0"/>
              <a:stretch/>
            </p:blipFill>
            <p:spPr>
              <a:xfrm>
                <a:off x="5852616" y="2095575"/>
                <a:ext cx="357320" cy="9063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08" name="Google Shape;908;p54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67406" t="0"/>
              <a:stretch/>
            </p:blipFill>
            <p:spPr>
              <a:xfrm>
                <a:off x="6374850" y="2095575"/>
                <a:ext cx="357320" cy="9063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09" name="Google Shape;909;p54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4763522" y="2084935"/>
                <a:ext cx="446575" cy="93482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910" name="Google Shape;910;p54"/>
            <p:cNvSpPr txBox="1"/>
            <p:nvPr/>
          </p:nvSpPr>
          <p:spPr>
            <a:xfrm>
              <a:off x="732800" y="1634763"/>
              <a:ext cx="12810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es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4/8 = 50%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11" name="Google Shape;911;p54"/>
            <p:cNvGrpSpPr/>
            <p:nvPr/>
          </p:nvGrpSpPr>
          <p:grpSpPr>
            <a:xfrm>
              <a:off x="382744" y="3481037"/>
              <a:ext cx="1828696" cy="633094"/>
              <a:chOff x="2451433" y="4541057"/>
              <a:chExt cx="3267862" cy="1124700"/>
            </a:xfrm>
          </p:grpSpPr>
          <p:sp>
            <p:nvSpPr>
              <p:cNvPr id="912" name="Google Shape;912;p54"/>
              <p:cNvSpPr/>
              <p:nvPr/>
            </p:nvSpPr>
            <p:spPr>
              <a:xfrm>
                <a:off x="3421358" y="4541057"/>
                <a:ext cx="1757100" cy="1124700"/>
              </a:xfrm>
              <a:prstGeom prst="rect">
                <a:avLst/>
              </a:prstGeom>
              <a:noFill/>
              <a:ln cap="flat" cmpd="sng" w="9525">
                <a:solidFill>
                  <a:srgbClr val="FF0000"/>
                </a:solidFill>
                <a:prstDash val="dash"/>
                <a:round/>
                <a:headEnd len="sm" w="sm" type="none"/>
                <a:tailEnd len="sm" w="sm" type="none"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913" name="Google Shape;913;p54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4089533" y="4657263"/>
                <a:ext cx="446575" cy="91801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14" name="Google Shape;914;p54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2451433" y="4677138"/>
                <a:ext cx="446575" cy="91801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15" name="Google Shape;915;p54"/>
              <p:cNvPicPr preferRelativeResize="0"/>
              <p:nvPr/>
            </p:nvPicPr>
            <p:blipFill rotWithShape="1">
              <a:blip r:embed="rId3">
                <a:alphaModFix/>
              </a:blip>
              <a:srcRect b="0" l="59265" r="0" t="0"/>
              <a:stretch/>
            </p:blipFill>
            <p:spPr>
              <a:xfrm flipH="1">
                <a:off x="3523650" y="4663086"/>
                <a:ext cx="446580" cy="9063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16" name="Google Shape;916;p54"/>
              <p:cNvPicPr preferRelativeResize="0"/>
              <p:nvPr/>
            </p:nvPicPr>
            <p:blipFill rotWithShape="1">
              <a:blip r:embed="rId3">
                <a:alphaModFix/>
              </a:blip>
              <a:srcRect b="0" l="59265" r="0" t="0"/>
              <a:stretch/>
            </p:blipFill>
            <p:spPr>
              <a:xfrm flipH="1">
                <a:off x="2957315" y="4663086"/>
                <a:ext cx="446580" cy="9063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17" name="Google Shape;917;p54"/>
              <p:cNvPicPr preferRelativeResize="0"/>
              <p:nvPr/>
            </p:nvPicPr>
            <p:blipFill rotWithShape="1">
              <a:blip r:embed="rId3">
                <a:alphaModFix/>
              </a:blip>
              <a:srcRect b="0" l="59265" r="0" t="0"/>
              <a:stretch/>
            </p:blipFill>
            <p:spPr>
              <a:xfrm flipH="1">
                <a:off x="5272715" y="4662611"/>
                <a:ext cx="446580" cy="9063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18" name="Google Shape;918;p54"/>
              <p:cNvPicPr preferRelativeResize="0"/>
              <p:nvPr/>
            </p:nvPicPr>
            <p:blipFill rotWithShape="1">
              <a:blip r:embed="rId3">
                <a:alphaModFix/>
              </a:blip>
              <a:srcRect b="0" l="59265" r="0" t="0"/>
              <a:stretch/>
            </p:blipFill>
            <p:spPr>
              <a:xfrm flipH="1">
                <a:off x="4655415" y="4663086"/>
                <a:ext cx="446580" cy="9063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919" name="Google Shape;919;p54"/>
            <p:cNvSpPr txBox="1"/>
            <p:nvPr/>
          </p:nvSpPr>
          <p:spPr>
            <a:xfrm>
              <a:off x="732800" y="2962833"/>
              <a:ext cx="12810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es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3/6 = 50%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54"/>
            <p:cNvSpPr txBox="1"/>
            <p:nvPr/>
          </p:nvSpPr>
          <p:spPr>
            <a:xfrm>
              <a:off x="227200" y="1030825"/>
              <a:ext cx="2355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i="0" lang="es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Demographic parity</a:t>
              </a:r>
              <a:endParaRPr b="1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1" name="Google Shape;921;p54"/>
          <p:cNvGrpSpPr/>
          <p:nvPr/>
        </p:nvGrpSpPr>
        <p:grpSpPr>
          <a:xfrm>
            <a:off x="3418754" y="895571"/>
            <a:ext cx="2298739" cy="2877341"/>
            <a:chOff x="3321600" y="1030825"/>
            <a:chExt cx="2463023" cy="3083306"/>
          </a:xfrm>
        </p:grpSpPr>
        <p:grpSp>
          <p:nvGrpSpPr>
            <p:cNvPr id="922" name="Google Shape;922;p54"/>
            <p:cNvGrpSpPr/>
            <p:nvPr/>
          </p:nvGrpSpPr>
          <p:grpSpPr>
            <a:xfrm>
              <a:off x="3383994" y="2152975"/>
              <a:ext cx="2400629" cy="630957"/>
              <a:chOff x="2451447" y="1987500"/>
              <a:chExt cx="4280723" cy="1124700"/>
            </a:xfrm>
          </p:grpSpPr>
          <p:sp>
            <p:nvSpPr>
              <p:cNvPr id="923" name="Google Shape;923;p54"/>
              <p:cNvSpPr/>
              <p:nvPr/>
            </p:nvSpPr>
            <p:spPr>
              <a:xfrm>
                <a:off x="2990250" y="1987500"/>
                <a:ext cx="1758300" cy="1124700"/>
              </a:xfrm>
              <a:prstGeom prst="rect">
                <a:avLst/>
              </a:prstGeom>
              <a:noFill/>
              <a:ln cap="flat" cmpd="sng" w="9525">
                <a:solidFill>
                  <a:srgbClr val="FF0000"/>
                </a:solidFill>
                <a:prstDash val="dash"/>
                <a:round/>
                <a:headEnd len="sm" w="sm" type="none"/>
                <a:tailEnd len="sm" w="sm" type="none"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924" name="Google Shape;924;p54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67406" t="0"/>
              <a:stretch/>
            </p:blipFill>
            <p:spPr>
              <a:xfrm>
                <a:off x="5330382" y="2095575"/>
                <a:ext cx="357320" cy="9063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25" name="Google Shape;925;p54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2451447" y="2081360"/>
                <a:ext cx="446575" cy="93482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26" name="Google Shape;926;p54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3062936" y="2081360"/>
                <a:ext cx="446575" cy="93482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27" name="Google Shape;927;p54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4196659" y="2081360"/>
                <a:ext cx="446575" cy="93482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28" name="Google Shape;928;p54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67406" t="0"/>
              <a:stretch/>
            </p:blipFill>
            <p:spPr>
              <a:xfrm>
                <a:off x="3674425" y="2095575"/>
                <a:ext cx="357320" cy="9063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29" name="Google Shape;929;p54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67406" t="0"/>
              <a:stretch/>
            </p:blipFill>
            <p:spPr>
              <a:xfrm>
                <a:off x="5852616" y="2095575"/>
                <a:ext cx="357320" cy="9063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30" name="Google Shape;930;p54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67406" t="0"/>
              <a:stretch/>
            </p:blipFill>
            <p:spPr>
              <a:xfrm>
                <a:off x="6374850" y="2095575"/>
                <a:ext cx="357320" cy="9063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31" name="Google Shape;931;p54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4763522" y="2084935"/>
                <a:ext cx="446575" cy="93482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932" name="Google Shape;932;p54"/>
            <p:cNvSpPr txBox="1"/>
            <p:nvPr/>
          </p:nvSpPr>
          <p:spPr>
            <a:xfrm>
              <a:off x="3501700" y="1634763"/>
              <a:ext cx="18288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es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TPR = 2/4 = 50%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33" name="Google Shape;933;p54"/>
            <p:cNvGrpSpPr/>
            <p:nvPr/>
          </p:nvGrpSpPr>
          <p:grpSpPr>
            <a:xfrm>
              <a:off x="3383994" y="3481037"/>
              <a:ext cx="1828696" cy="633094"/>
              <a:chOff x="2451433" y="4541057"/>
              <a:chExt cx="3267862" cy="1124700"/>
            </a:xfrm>
          </p:grpSpPr>
          <p:sp>
            <p:nvSpPr>
              <p:cNvPr id="934" name="Google Shape;934;p54"/>
              <p:cNvSpPr/>
              <p:nvPr/>
            </p:nvSpPr>
            <p:spPr>
              <a:xfrm>
                <a:off x="3421362" y="4541057"/>
                <a:ext cx="1806000" cy="1124700"/>
              </a:xfrm>
              <a:prstGeom prst="rect">
                <a:avLst/>
              </a:prstGeom>
              <a:noFill/>
              <a:ln cap="flat" cmpd="sng" w="9525">
                <a:solidFill>
                  <a:srgbClr val="FF0000"/>
                </a:solidFill>
                <a:prstDash val="dash"/>
                <a:round/>
                <a:headEnd len="sm" w="sm" type="none"/>
                <a:tailEnd len="sm" w="sm" type="none"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935" name="Google Shape;935;p54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4089533" y="4657263"/>
                <a:ext cx="446575" cy="91801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36" name="Google Shape;936;p54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2451433" y="4677138"/>
                <a:ext cx="446575" cy="91801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37" name="Google Shape;937;p54"/>
              <p:cNvPicPr preferRelativeResize="0"/>
              <p:nvPr/>
            </p:nvPicPr>
            <p:blipFill rotWithShape="1">
              <a:blip r:embed="rId3">
                <a:alphaModFix/>
              </a:blip>
              <a:srcRect b="0" l="59265" r="0" t="0"/>
              <a:stretch/>
            </p:blipFill>
            <p:spPr>
              <a:xfrm flipH="1">
                <a:off x="3523650" y="4663086"/>
                <a:ext cx="446580" cy="9063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38" name="Google Shape;938;p54"/>
              <p:cNvPicPr preferRelativeResize="0"/>
              <p:nvPr/>
            </p:nvPicPr>
            <p:blipFill rotWithShape="1">
              <a:blip r:embed="rId3">
                <a:alphaModFix/>
              </a:blip>
              <a:srcRect b="0" l="59265" r="0" t="0"/>
              <a:stretch/>
            </p:blipFill>
            <p:spPr>
              <a:xfrm flipH="1">
                <a:off x="2957315" y="4663086"/>
                <a:ext cx="446580" cy="9063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39" name="Google Shape;939;p54"/>
              <p:cNvPicPr preferRelativeResize="0"/>
              <p:nvPr/>
            </p:nvPicPr>
            <p:blipFill rotWithShape="1">
              <a:blip r:embed="rId3">
                <a:alphaModFix/>
              </a:blip>
              <a:srcRect b="0" l="59265" r="0" t="0"/>
              <a:stretch/>
            </p:blipFill>
            <p:spPr>
              <a:xfrm flipH="1">
                <a:off x="5272715" y="4662611"/>
                <a:ext cx="446580" cy="9063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40" name="Google Shape;940;p54"/>
              <p:cNvPicPr preferRelativeResize="0"/>
              <p:nvPr/>
            </p:nvPicPr>
            <p:blipFill rotWithShape="1">
              <a:blip r:embed="rId3">
                <a:alphaModFix/>
              </a:blip>
              <a:srcRect b="0" l="59265" r="0" t="0"/>
              <a:stretch/>
            </p:blipFill>
            <p:spPr>
              <a:xfrm flipH="1">
                <a:off x="4655415" y="4663086"/>
                <a:ext cx="446580" cy="9063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941" name="Google Shape;941;p54"/>
            <p:cNvSpPr txBox="1"/>
            <p:nvPr/>
          </p:nvSpPr>
          <p:spPr>
            <a:xfrm>
              <a:off x="3501700" y="2962833"/>
              <a:ext cx="18288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es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TPR = 1/2 = 50%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54"/>
            <p:cNvSpPr txBox="1"/>
            <p:nvPr/>
          </p:nvSpPr>
          <p:spPr>
            <a:xfrm>
              <a:off x="3321600" y="1030825"/>
              <a:ext cx="2355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i="0" lang="es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Equal opportunity</a:t>
              </a:r>
              <a:endParaRPr b="1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3" name="Google Shape;943;p54"/>
          <p:cNvGrpSpPr/>
          <p:nvPr/>
        </p:nvGrpSpPr>
        <p:grpSpPr>
          <a:xfrm>
            <a:off x="6144574" y="895571"/>
            <a:ext cx="2351004" cy="2877339"/>
            <a:chOff x="6242225" y="1030825"/>
            <a:chExt cx="2519023" cy="3083303"/>
          </a:xfrm>
        </p:grpSpPr>
        <p:grpSp>
          <p:nvGrpSpPr>
            <p:cNvPr id="944" name="Google Shape;944;p54"/>
            <p:cNvGrpSpPr/>
            <p:nvPr/>
          </p:nvGrpSpPr>
          <p:grpSpPr>
            <a:xfrm>
              <a:off x="6360619" y="2152975"/>
              <a:ext cx="2400629" cy="630957"/>
              <a:chOff x="2451447" y="1987500"/>
              <a:chExt cx="4280723" cy="1124700"/>
            </a:xfrm>
          </p:grpSpPr>
          <p:sp>
            <p:nvSpPr>
              <p:cNvPr id="945" name="Google Shape;945;p54"/>
              <p:cNvSpPr/>
              <p:nvPr/>
            </p:nvSpPr>
            <p:spPr>
              <a:xfrm>
                <a:off x="2990250" y="1987500"/>
                <a:ext cx="1758300" cy="1124700"/>
              </a:xfrm>
              <a:prstGeom prst="rect">
                <a:avLst/>
              </a:prstGeom>
              <a:noFill/>
              <a:ln cap="flat" cmpd="sng" w="9525">
                <a:solidFill>
                  <a:srgbClr val="FF0000"/>
                </a:solidFill>
                <a:prstDash val="dash"/>
                <a:round/>
                <a:headEnd len="sm" w="sm" type="none"/>
                <a:tailEnd len="sm" w="sm" type="none"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946" name="Google Shape;946;p54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67406" t="0"/>
              <a:stretch/>
            </p:blipFill>
            <p:spPr>
              <a:xfrm>
                <a:off x="5330382" y="2095575"/>
                <a:ext cx="357320" cy="9063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47" name="Google Shape;947;p54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2451447" y="2081360"/>
                <a:ext cx="446575" cy="93482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48" name="Google Shape;948;p54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3062936" y="2081360"/>
                <a:ext cx="446575" cy="93482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49" name="Google Shape;949;p54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4196659" y="2081360"/>
                <a:ext cx="446575" cy="93482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50" name="Google Shape;950;p54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67406" t="0"/>
              <a:stretch/>
            </p:blipFill>
            <p:spPr>
              <a:xfrm>
                <a:off x="3674425" y="2095575"/>
                <a:ext cx="357320" cy="9063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51" name="Google Shape;951;p54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67406" t="0"/>
              <a:stretch/>
            </p:blipFill>
            <p:spPr>
              <a:xfrm>
                <a:off x="5852616" y="2095575"/>
                <a:ext cx="357320" cy="9063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52" name="Google Shape;952;p54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67406" t="0"/>
              <a:stretch/>
            </p:blipFill>
            <p:spPr>
              <a:xfrm>
                <a:off x="6374850" y="2095575"/>
                <a:ext cx="357320" cy="9063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53" name="Google Shape;953;p54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4763522" y="2084935"/>
                <a:ext cx="446575" cy="93482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954" name="Google Shape;954;p54"/>
            <p:cNvSpPr txBox="1"/>
            <p:nvPr/>
          </p:nvSpPr>
          <p:spPr>
            <a:xfrm>
              <a:off x="6484225" y="1634763"/>
              <a:ext cx="18288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es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TPR = 2/4 = 50%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es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FPR = 1/4 = 25%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55" name="Google Shape;955;p54"/>
            <p:cNvGrpSpPr/>
            <p:nvPr/>
          </p:nvGrpSpPr>
          <p:grpSpPr>
            <a:xfrm>
              <a:off x="6360619" y="3481034"/>
              <a:ext cx="1828696" cy="633094"/>
              <a:chOff x="2451433" y="4541050"/>
              <a:chExt cx="3267862" cy="1124700"/>
            </a:xfrm>
          </p:grpSpPr>
          <p:sp>
            <p:nvSpPr>
              <p:cNvPr id="956" name="Google Shape;956;p54"/>
              <p:cNvSpPr/>
              <p:nvPr/>
            </p:nvSpPr>
            <p:spPr>
              <a:xfrm>
                <a:off x="3421350" y="4541050"/>
                <a:ext cx="1197900" cy="1124700"/>
              </a:xfrm>
              <a:prstGeom prst="rect">
                <a:avLst/>
              </a:prstGeom>
              <a:noFill/>
              <a:ln cap="flat" cmpd="sng" w="9525">
                <a:solidFill>
                  <a:srgbClr val="FF0000"/>
                </a:solidFill>
                <a:prstDash val="dash"/>
                <a:round/>
                <a:headEnd len="sm" w="sm" type="none"/>
                <a:tailEnd len="sm" w="sm" type="none"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957" name="Google Shape;957;p54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4089533" y="4657263"/>
                <a:ext cx="446575" cy="91801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58" name="Google Shape;958;p54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2451433" y="4677138"/>
                <a:ext cx="446575" cy="91801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59" name="Google Shape;959;p54"/>
              <p:cNvPicPr preferRelativeResize="0"/>
              <p:nvPr/>
            </p:nvPicPr>
            <p:blipFill rotWithShape="1">
              <a:blip r:embed="rId3">
                <a:alphaModFix/>
              </a:blip>
              <a:srcRect b="0" l="59265" r="0" t="0"/>
              <a:stretch/>
            </p:blipFill>
            <p:spPr>
              <a:xfrm flipH="1">
                <a:off x="3523650" y="4663086"/>
                <a:ext cx="446580" cy="9063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60" name="Google Shape;960;p54"/>
              <p:cNvPicPr preferRelativeResize="0"/>
              <p:nvPr/>
            </p:nvPicPr>
            <p:blipFill rotWithShape="1">
              <a:blip r:embed="rId3">
                <a:alphaModFix/>
              </a:blip>
              <a:srcRect b="0" l="59265" r="0" t="0"/>
              <a:stretch/>
            </p:blipFill>
            <p:spPr>
              <a:xfrm flipH="1">
                <a:off x="2957315" y="4663086"/>
                <a:ext cx="446580" cy="9063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61" name="Google Shape;961;p54"/>
              <p:cNvPicPr preferRelativeResize="0"/>
              <p:nvPr/>
            </p:nvPicPr>
            <p:blipFill rotWithShape="1">
              <a:blip r:embed="rId3">
                <a:alphaModFix/>
              </a:blip>
              <a:srcRect b="0" l="59265" r="0" t="0"/>
              <a:stretch/>
            </p:blipFill>
            <p:spPr>
              <a:xfrm flipH="1">
                <a:off x="5272715" y="4662611"/>
                <a:ext cx="446580" cy="9063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62" name="Google Shape;962;p54"/>
              <p:cNvPicPr preferRelativeResize="0"/>
              <p:nvPr/>
            </p:nvPicPr>
            <p:blipFill rotWithShape="1">
              <a:blip r:embed="rId3">
                <a:alphaModFix/>
              </a:blip>
              <a:srcRect b="0" l="59265" r="0" t="0"/>
              <a:stretch/>
            </p:blipFill>
            <p:spPr>
              <a:xfrm flipH="1">
                <a:off x="4655415" y="4663086"/>
                <a:ext cx="446580" cy="9063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963" name="Google Shape;963;p54"/>
            <p:cNvSpPr txBox="1"/>
            <p:nvPr/>
          </p:nvSpPr>
          <p:spPr>
            <a:xfrm>
              <a:off x="6484225" y="2962833"/>
              <a:ext cx="18288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es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TPR = 1/2 = 50%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es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FPR = 1/4 = 25%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54"/>
            <p:cNvSpPr txBox="1"/>
            <p:nvPr/>
          </p:nvSpPr>
          <p:spPr>
            <a:xfrm>
              <a:off x="6242225" y="1030825"/>
              <a:ext cx="2355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i="0" lang="es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Equalized odds</a:t>
              </a:r>
              <a:endParaRPr b="1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5" name="Google Shape;965;p54"/>
          <p:cNvSpPr txBox="1"/>
          <p:nvPr/>
        </p:nvSpPr>
        <p:spPr>
          <a:xfrm>
            <a:off x="530750" y="4225875"/>
            <a:ext cx="3819300" cy="35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Cirillo &amp; Rementeria. Elsevier Academic Press 2022. ISBN: 9780128213926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Corbett-Davies et al. KDD 2017. DOI:https://doi.org/10.1145/3097983.3098095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6" name="Google Shape;966;p54"/>
          <p:cNvGrpSpPr/>
          <p:nvPr/>
        </p:nvGrpSpPr>
        <p:grpSpPr>
          <a:xfrm>
            <a:off x="6431775" y="4122600"/>
            <a:ext cx="2181450" cy="441450"/>
            <a:chOff x="6566800" y="4308975"/>
            <a:chExt cx="2181450" cy="441450"/>
          </a:xfrm>
        </p:grpSpPr>
        <p:sp>
          <p:nvSpPr>
            <p:cNvPr id="967" name="Google Shape;967;p54"/>
            <p:cNvSpPr txBox="1"/>
            <p:nvPr/>
          </p:nvSpPr>
          <p:spPr>
            <a:xfrm>
              <a:off x="6566800" y="4308975"/>
              <a:ext cx="1995900" cy="2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s" sz="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● = healthy                 </a:t>
              </a:r>
              <a:r>
                <a:rPr b="0" i="0" lang="es" sz="8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● = diseased </a:t>
              </a:r>
              <a:endPara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0" i="0" sz="800" u="none" cap="none" strike="noStrike">
                <a:solidFill>
                  <a:srgbClr val="FF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968" name="Google Shape;968;p54"/>
            <p:cNvSpPr txBox="1"/>
            <p:nvPr/>
          </p:nvSpPr>
          <p:spPr>
            <a:xfrm>
              <a:off x="6635950" y="4526125"/>
              <a:ext cx="635700" cy="169800"/>
            </a:xfrm>
            <a:prstGeom prst="rect">
              <a:avLst/>
            </a:prstGeom>
            <a:noFill/>
            <a:ln cap="flat" cmpd="sng" w="9525">
              <a:solidFill>
                <a:srgbClr val="FF00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0" i="0" sz="8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969" name="Google Shape;969;p54"/>
            <p:cNvSpPr txBox="1"/>
            <p:nvPr/>
          </p:nvSpPr>
          <p:spPr>
            <a:xfrm>
              <a:off x="7271650" y="4442625"/>
              <a:ext cx="14766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s" sz="8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= predicted to be diseased</a:t>
              </a:r>
              <a:endPara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0" name="Google Shape;970;p54"/>
          <p:cNvSpPr txBox="1"/>
          <p:nvPr/>
        </p:nvSpPr>
        <p:spPr>
          <a:xfrm>
            <a:off x="308900" y="199425"/>
            <a:ext cx="852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Fairness metrics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1" name="Google Shape;971;p5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72" name="Google Shape;972;p54"/>
          <p:cNvPicPr preferRelativeResize="0"/>
          <p:nvPr/>
        </p:nvPicPr>
        <p:blipFill rotWithShape="1">
          <a:blip r:embed="rId7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Google Shape;973;p54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74" name="Google Shape;974;p54" title="Logos-BSC-AI-Factory-v3-horizontal(1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8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55"/>
          <p:cNvSpPr txBox="1"/>
          <p:nvPr/>
        </p:nvSpPr>
        <p:spPr>
          <a:xfrm>
            <a:off x="4799000" y="4726925"/>
            <a:ext cx="4229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source: https://lawreviewblog.uchicago.edu/2020/10/30/aa-ho-xiang/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0" name="Google Shape;980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4676" y="1120725"/>
            <a:ext cx="3994637" cy="3202075"/>
          </a:xfrm>
          <a:prstGeom prst="rect">
            <a:avLst/>
          </a:prstGeom>
          <a:noFill/>
          <a:ln>
            <a:noFill/>
          </a:ln>
        </p:spPr>
      </p:pic>
      <p:sp>
        <p:nvSpPr>
          <p:cNvPr id="981" name="Google Shape;981;p55"/>
          <p:cNvSpPr txBox="1"/>
          <p:nvPr/>
        </p:nvSpPr>
        <p:spPr>
          <a:xfrm>
            <a:off x="2078100" y="900625"/>
            <a:ext cx="4987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Pareto Frontier of the Accuracy-Fairness Trade-off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55"/>
          <p:cNvSpPr txBox="1"/>
          <p:nvPr/>
        </p:nvSpPr>
        <p:spPr>
          <a:xfrm>
            <a:off x="308900" y="199425"/>
            <a:ext cx="852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Fairness metrics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3" name="Google Shape;983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84" name="Google Shape;984;p55"/>
          <p:cNvPicPr preferRelativeResize="0"/>
          <p:nvPr/>
        </p:nvPicPr>
        <p:blipFill rotWithShape="1">
          <a:blip r:embed="rId5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985" name="Google Shape;985;p55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86" name="Google Shape;986;p55" title="Logos-BSC-AI-Factory-v3-horizontal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1" name="Google Shape;991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2163" y="597100"/>
            <a:ext cx="1095912" cy="45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2" name="Google Shape;992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2175" y="1129775"/>
            <a:ext cx="4665625" cy="38938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grpSp>
        <p:nvGrpSpPr>
          <p:cNvPr id="993" name="Google Shape;993;p56"/>
          <p:cNvGrpSpPr/>
          <p:nvPr/>
        </p:nvGrpSpPr>
        <p:grpSpPr>
          <a:xfrm>
            <a:off x="5238625" y="970828"/>
            <a:ext cx="3763470" cy="3433052"/>
            <a:chOff x="5037288" y="1109375"/>
            <a:chExt cx="4072138" cy="3608800"/>
          </a:xfrm>
        </p:grpSpPr>
        <p:pic>
          <p:nvPicPr>
            <p:cNvPr id="994" name="Google Shape;994;p56"/>
            <p:cNvPicPr preferRelativeResize="0"/>
            <p:nvPr/>
          </p:nvPicPr>
          <p:blipFill rotWithShape="1">
            <a:blip r:embed="rId5">
              <a:alphaModFix/>
            </a:blip>
            <a:srcRect b="0" l="39648" r="0" t="28448"/>
            <a:stretch/>
          </p:blipFill>
          <p:spPr>
            <a:xfrm>
              <a:off x="5088900" y="3162700"/>
              <a:ext cx="4020526" cy="1555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5" name="Google Shape;995;p56"/>
            <p:cNvPicPr preferRelativeResize="0"/>
            <p:nvPr/>
          </p:nvPicPr>
          <p:blipFill rotWithShape="1">
            <a:blip r:embed="rId5">
              <a:alphaModFix/>
            </a:blip>
            <a:srcRect b="85086" l="0" r="70424" t="0"/>
            <a:stretch/>
          </p:blipFill>
          <p:spPr>
            <a:xfrm>
              <a:off x="5037288" y="1109375"/>
              <a:ext cx="2614224" cy="429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6" name="Google Shape;996;p56"/>
            <p:cNvPicPr preferRelativeResize="0"/>
            <p:nvPr/>
          </p:nvPicPr>
          <p:blipFill rotWithShape="1">
            <a:blip r:embed="rId5">
              <a:alphaModFix/>
            </a:blip>
            <a:srcRect b="0" l="0" r="60110" t="28448"/>
            <a:stretch/>
          </p:blipFill>
          <p:spPr>
            <a:xfrm>
              <a:off x="5088888" y="1683413"/>
              <a:ext cx="2663415" cy="15554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97" name="Google Shape;997;p56"/>
          <p:cNvSpPr txBox="1"/>
          <p:nvPr/>
        </p:nvSpPr>
        <p:spPr>
          <a:xfrm>
            <a:off x="5132325" y="4664150"/>
            <a:ext cx="38697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s" sz="2000" u="sng" cap="none" strike="noStrike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https://aif360.res.ibm.com/data</a:t>
            </a:r>
            <a:r>
              <a:rPr b="0" i="0" lang="e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2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8" name="Google Shape;998;p56"/>
          <p:cNvSpPr txBox="1"/>
          <p:nvPr/>
        </p:nvSpPr>
        <p:spPr>
          <a:xfrm>
            <a:off x="2469900" y="131850"/>
            <a:ext cx="4204200" cy="57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s" sz="25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Open source toolkit for bias detection and mitigation</a:t>
            </a:r>
            <a:endParaRPr b="0" i="0" sz="2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57"/>
          <p:cNvSpPr txBox="1"/>
          <p:nvPr/>
        </p:nvSpPr>
        <p:spPr>
          <a:xfrm>
            <a:off x="308900" y="199425"/>
            <a:ext cx="852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“Bias in, bias out”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4" name="Google Shape;1004;p57"/>
          <p:cNvPicPr preferRelativeResize="0"/>
          <p:nvPr/>
        </p:nvPicPr>
        <p:blipFill rotWithShape="1">
          <a:blip r:embed="rId3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91800" y="2011212"/>
            <a:ext cx="5388900" cy="3026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06" name="Google Shape;1006;p57"/>
          <p:cNvGrpSpPr/>
          <p:nvPr/>
        </p:nvGrpSpPr>
        <p:grpSpPr>
          <a:xfrm>
            <a:off x="727700" y="1014000"/>
            <a:ext cx="2233800" cy="1596779"/>
            <a:chOff x="1013450" y="290100"/>
            <a:chExt cx="2233800" cy="1596779"/>
          </a:xfrm>
        </p:grpSpPr>
        <p:sp>
          <p:nvSpPr>
            <p:cNvPr id="1007" name="Google Shape;1007;p57"/>
            <p:cNvSpPr/>
            <p:nvPr/>
          </p:nvSpPr>
          <p:spPr>
            <a:xfrm rot="3476283">
              <a:off x="2059543" y="1367521"/>
              <a:ext cx="740907" cy="26836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57"/>
            <p:cNvSpPr txBox="1"/>
            <p:nvPr/>
          </p:nvSpPr>
          <p:spPr>
            <a:xfrm>
              <a:off x="1013450" y="290100"/>
              <a:ext cx="2233800" cy="83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s" sz="1400" u="none" cap="none" strike="noStrike">
                  <a:solidFill>
                    <a:srgbClr val="000000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How the data has been generated, collected, processed?</a:t>
              </a:r>
              <a:endParaRPr b="0" i="0" sz="1400" u="none" cap="none" strike="noStrike">
                <a:solidFill>
                  <a:srgbClr val="000000"/>
                </a:solidFill>
                <a:latin typeface="Gloria Hallelujah"/>
                <a:ea typeface="Gloria Hallelujah"/>
                <a:cs typeface="Gloria Hallelujah"/>
                <a:sym typeface="Gloria Hallelujah"/>
              </a:endParaRPr>
            </a:p>
          </p:txBody>
        </p:sp>
      </p:grpSp>
      <p:grpSp>
        <p:nvGrpSpPr>
          <p:cNvPr id="1009" name="Google Shape;1009;p57"/>
          <p:cNvGrpSpPr/>
          <p:nvPr/>
        </p:nvGrpSpPr>
        <p:grpSpPr>
          <a:xfrm>
            <a:off x="3371250" y="1014000"/>
            <a:ext cx="1830000" cy="1582097"/>
            <a:chOff x="3657000" y="290100"/>
            <a:chExt cx="1830000" cy="1582097"/>
          </a:xfrm>
        </p:grpSpPr>
        <p:sp>
          <p:nvSpPr>
            <p:cNvPr id="1010" name="Google Shape;1010;p57"/>
            <p:cNvSpPr/>
            <p:nvPr/>
          </p:nvSpPr>
          <p:spPr>
            <a:xfrm rot="5400000">
              <a:off x="4201500" y="1367447"/>
              <a:ext cx="741000" cy="26850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57"/>
            <p:cNvSpPr txBox="1"/>
            <p:nvPr/>
          </p:nvSpPr>
          <p:spPr>
            <a:xfrm>
              <a:off x="3657000" y="290100"/>
              <a:ext cx="1830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s" sz="1400" u="none" cap="none" strike="noStrike">
                  <a:solidFill>
                    <a:srgbClr val="000000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What is the model actually learning?</a:t>
              </a:r>
              <a:endParaRPr b="0" i="0" sz="1400" u="none" cap="none" strike="noStrike">
                <a:solidFill>
                  <a:srgbClr val="000000"/>
                </a:solidFill>
                <a:latin typeface="Gloria Hallelujah"/>
                <a:ea typeface="Gloria Hallelujah"/>
                <a:cs typeface="Gloria Hallelujah"/>
                <a:sym typeface="Gloria Hallelujah"/>
              </a:endParaRPr>
            </a:p>
          </p:txBody>
        </p:sp>
      </p:grpSp>
      <p:grpSp>
        <p:nvGrpSpPr>
          <p:cNvPr id="1012" name="Google Shape;1012;p57"/>
          <p:cNvGrpSpPr/>
          <p:nvPr/>
        </p:nvGrpSpPr>
        <p:grpSpPr>
          <a:xfrm>
            <a:off x="5849225" y="1014000"/>
            <a:ext cx="2233800" cy="1596779"/>
            <a:chOff x="6134975" y="290100"/>
            <a:chExt cx="2233800" cy="1596779"/>
          </a:xfrm>
        </p:grpSpPr>
        <p:sp>
          <p:nvSpPr>
            <p:cNvPr id="1013" name="Google Shape;1013;p57"/>
            <p:cNvSpPr/>
            <p:nvPr/>
          </p:nvSpPr>
          <p:spPr>
            <a:xfrm flipH="1" rot="-3476283">
              <a:off x="6402943" y="1367521"/>
              <a:ext cx="740907" cy="26836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57"/>
            <p:cNvSpPr txBox="1"/>
            <p:nvPr/>
          </p:nvSpPr>
          <p:spPr>
            <a:xfrm>
              <a:off x="6134975" y="290100"/>
              <a:ext cx="2233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s" sz="1400" u="none" cap="none" strike="noStrike">
                  <a:solidFill>
                    <a:srgbClr val="000000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How will the output be used in the real-world?</a:t>
              </a:r>
              <a:endParaRPr b="0" i="0" sz="1400" u="none" cap="none" strike="noStrike">
                <a:solidFill>
                  <a:srgbClr val="000000"/>
                </a:solidFill>
                <a:latin typeface="Gloria Hallelujah"/>
                <a:ea typeface="Gloria Hallelujah"/>
                <a:cs typeface="Gloria Hallelujah"/>
                <a:sym typeface="Gloria Hallelujah"/>
              </a:endParaRPr>
            </a:p>
          </p:txBody>
        </p:sp>
      </p:grpSp>
      <p:sp>
        <p:nvSpPr>
          <p:cNvPr id="1015" name="Google Shape;1015;p57"/>
          <p:cNvSpPr/>
          <p:nvPr/>
        </p:nvSpPr>
        <p:spPr>
          <a:xfrm>
            <a:off x="5808900" y="908100"/>
            <a:ext cx="2204400" cy="8451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6" name="Google Shape;1016;p5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7" name="Google Shape;1017;p57"/>
          <p:cNvPicPr preferRelativeResize="0"/>
          <p:nvPr/>
        </p:nvPicPr>
        <p:blipFill rotWithShape="1">
          <a:blip r:embed="rId3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1018" name="Google Shape;1018;p57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19" name="Google Shape;1019;p57" title="Logos-BSC-AI-Factory-v3-horizontal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3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" name="Google Shape;1024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413" y="554400"/>
            <a:ext cx="7239324" cy="378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5" name="Google Shape;1025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Google Shape;1026;p58"/>
          <p:cNvPicPr preferRelativeResize="0"/>
          <p:nvPr/>
        </p:nvPicPr>
        <p:blipFill rotWithShape="1">
          <a:blip r:embed="rId5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1027" name="Google Shape;1027;p58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28" name="Google Shape;1028;p58" title="Logos-BSC-AI-Factory-v3-horizontal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2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HEAD - BBMRI-ERIC" id="1033" name="Google Shape;1033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6175" y="179999"/>
            <a:ext cx="1088100" cy="108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4" name="Google Shape;1034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6175" y="1355550"/>
            <a:ext cx="1685698" cy="35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5" name="Google Shape;1035;p59"/>
          <p:cNvSpPr/>
          <p:nvPr/>
        </p:nvSpPr>
        <p:spPr>
          <a:xfrm>
            <a:off x="3743006" y="1545938"/>
            <a:ext cx="1088100" cy="982800"/>
          </a:xfrm>
          <a:prstGeom prst="plus">
            <a:avLst>
              <a:gd fmla="val 25000" name="adj"/>
            </a:avLst>
          </a:prstGeom>
          <a:solidFill>
            <a:srgbClr val="A4C2F4"/>
          </a:solidFill>
          <a:ln cap="flat" cmpd="sng" w="762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Reliability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6" name="Google Shape;1036;p59"/>
          <p:cNvSpPr/>
          <p:nvPr/>
        </p:nvSpPr>
        <p:spPr>
          <a:xfrm>
            <a:off x="4598944" y="2017969"/>
            <a:ext cx="1088100" cy="1088100"/>
          </a:xfrm>
          <a:prstGeom prst="plus">
            <a:avLst>
              <a:gd fmla="val 25000" name="adj"/>
            </a:avLst>
          </a:prstGeom>
          <a:solidFill>
            <a:srgbClr val="B6D7A8"/>
          </a:solidFill>
          <a:ln cap="flat" cmpd="sng" w="762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7" name="Google Shape;1037;p59"/>
          <p:cNvSpPr/>
          <p:nvPr/>
        </p:nvSpPr>
        <p:spPr>
          <a:xfrm>
            <a:off x="4598944" y="929869"/>
            <a:ext cx="1088100" cy="1088100"/>
          </a:xfrm>
          <a:prstGeom prst="plus">
            <a:avLst>
              <a:gd fmla="val 25000" name="adj"/>
            </a:avLst>
          </a:prstGeom>
          <a:solidFill>
            <a:srgbClr val="B6D7A8"/>
          </a:solidFill>
          <a:ln cap="flat" cmpd="sng" w="762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8" name="Google Shape;1038;p59"/>
          <p:cNvSpPr/>
          <p:nvPr/>
        </p:nvSpPr>
        <p:spPr>
          <a:xfrm>
            <a:off x="5457506" y="1545938"/>
            <a:ext cx="1088100" cy="982800"/>
          </a:xfrm>
          <a:prstGeom prst="plus">
            <a:avLst>
              <a:gd fmla="val 25000" name="adj"/>
            </a:avLst>
          </a:prstGeom>
          <a:solidFill>
            <a:srgbClr val="B6D7A8"/>
          </a:solidFill>
          <a:ln cap="flat" cmpd="sng" w="762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Accessibility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9" name="Google Shape;1039;p59"/>
          <p:cNvSpPr/>
          <p:nvPr/>
        </p:nvSpPr>
        <p:spPr>
          <a:xfrm>
            <a:off x="3743006" y="2574638"/>
            <a:ext cx="1088100" cy="982800"/>
          </a:xfrm>
          <a:prstGeom prst="plus">
            <a:avLst>
              <a:gd fmla="val 25000" name="adj"/>
            </a:avLst>
          </a:prstGeom>
          <a:solidFill>
            <a:srgbClr val="A4C2F4"/>
          </a:solidFill>
          <a:ln cap="flat" cmpd="sng" w="762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 Security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0" name="Google Shape;1040;p59"/>
          <p:cNvSpPr/>
          <p:nvPr/>
        </p:nvSpPr>
        <p:spPr>
          <a:xfrm>
            <a:off x="4598944" y="3035850"/>
            <a:ext cx="1088100" cy="982800"/>
          </a:xfrm>
          <a:prstGeom prst="plus">
            <a:avLst>
              <a:gd fmla="val 25000" name="adj"/>
            </a:avLst>
          </a:prstGeom>
          <a:solidFill>
            <a:srgbClr val="A4C2F4"/>
          </a:solidFill>
          <a:ln cap="flat" cmpd="sng" w="762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Compliance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1" name="Google Shape;1041;p59"/>
          <p:cNvSpPr/>
          <p:nvPr/>
        </p:nvSpPr>
        <p:spPr>
          <a:xfrm>
            <a:off x="5457506" y="2574638"/>
            <a:ext cx="1088100" cy="982800"/>
          </a:xfrm>
          <a:prstGeom prst="plus">
            <a:avLst>
              <a:gd fmla="val 25000" name="adj"/>
            </a:avLst>
          </a:prstGeom>
          <a:solidFill>
            <a:srgbClr val="B6D7A8"/>
          </a:solidFill>
          <a:ln cap="flat" cmpd="sng" w="762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Usability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2" name="Google Shape;1042;p59"/>
          <p:cNvSpPr/>
          <p:nvPr/>
        </p:nvSpPr>
        <p:spPr>
          <a:xfrm>
            <a:off x="6332850" y="2070619"/>
            <a:ext cx="1088100" cy="982800"/>
          </a:xfrm>
          <a:prstGeom prst="plus">
            <a:avLst>
              <a:gd fmla="val 25000" name="adj"/>
            </a:avLst>
          </a:prstGeom>
          <a:solidFill>
            <a:srgbClr val="F9CB9C"/>
          </a:solidFill>
          <a:ln cap="flat" cmpd="sng" w="762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Patient impact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3" name="Google Shape;1043;p59"/>
          <p:cNvSpPr/>
          <p:nvPr/>
        </p:nvSpPr>
        <p:spPr>
          <a:xfrm>
            <a:off x="6332850" y="1068244"/>
            <a:ext cx="1088100" cy="982800"/>
          </a:xfrm>
          <a:prstGeom prst="plus">
            <a:avLst>
              <a:gd fmla="val 25000" name="adj"/>
            </a:avLst>
          </a:prstGeom>
          <a:solidFill>
            <a:srgbClr val="F9CB9C"/>
          </a:solidFill>
          <a:ln cap="flat" cmpd="sng" w="762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Integration with other systems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4" name="Google Shape;1044;p59"/>
          <p:cNvSpPr/>
          <p:nvPr/>
        </p:nvSpPr>
        <p:spPr>
          <a:xfrm>
            <a:off x="6332850" y="3072994"/>
            <a:ext cx="1088100" cy="982800"/>
          </a:xfrm>
          <a:prstGeom prst="plus">
            <a:avLst>
              <a:gd fmla="val 25000" name="adj"/>
            </a:avLst>
          </a:prstGeom>
          <a:solidFill>
            <a:srgbClr val="F9CB9C"/>
          </a:solidFill>
          <a:ln cap="flat" cmpd="sng" w="762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Ethical considerations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5" name="Google Shape;1045;p59"/>
          <p:cNvSpPr/>
          <p:nvPr/>
        </p:nvSpPr>
        <p:spPr>
          <a:xfrm>
            <a:off x="2865038" y="2070619"/>
            <a:ext cx="1088100" cy="982800"/>
          </a:xfrm>
          <a:prstGeom prst="plus">
            <a:avLst>
              <a:gd fmla="val 25000" name="adj"/>
            </a:avLst>
          </a:prstGeom>
          <a:solidFill>
            <a:srgbClr val="A4C2F4"/>
          </a:solidFill>
          <a:ln cap="flat" cmpd="sng" w="762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Accessibility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6" name="Google Shape;1046;p59"/>
          <p:cNvSpPr/>
          <p:nvPr/>
        </p:nvSpPr>
        <p:spPr>
          <a:xfrm>
            <a:off x="2865038" y="3048919"/>
            <a:ext cx="1088100" cy="982800"/>
          </a:xfrm>
          <a:prstGeom prst="plus">
            <a:avLst>
              <a:gd fmla="val 25000" name="adj"/>
            </a:avLst>
          </a:prstGeom>
          <a:solidFill>
            <a:srgbClr val="A4C2F4"/>
          </a:solidFill>
          <a:ln cap="flat" cmpd="sng" w="762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Traceability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7" name="Google Shape;1047;p59"/>
          <p:cNvSpPr/>
          <p:nvPr/>
        </p:nvSpPr>
        <p:spPr>
          <a:xfrm>
            <a:off x="2865038" y="1068244"/>
            <a:ext cx="1088100" cy="982800"/>
          </a:xfrm>
          <a:prstGeom prst="plus">
            <a:avLst>
              <a:gd fmla="val 25000" name="adj"/>
            </a:avLst>
          </a:prstGeom>
          <a:solidFill>
            <a:srgbClr val="A4C2F4"/>
          </a:solidFill>
          <a:ln cap="flat" cmpd="sng" w="762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Efficiency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8" name="Google Shape;1048;p59"/>
          <p:cNvSpPr/>
          <p:nvPr/>
        </p:nvSpPr>
        <p:spPr>
          <a:xfrm>
            <a:off x="2028506" y="1545938"/>
            <a:ext cx="1088100" cy="982800"/>
          </a:xfrm>
          <a:prstGeom prst="plus">
            <a:avLst>
              <a:gd fmla="val 25000" name="adj"/>
            </a:avLst>
          </a:prstGeom>
          <a:solidFill>
            <a:srgbClr val="A4C2F4"/>
          </a:solidFill>
          <a:ln cap="flat" cmpd="sng" w="762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Security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9" name="Google Shape;1049;p59"/>
          <p:cNvSpPr/>
          <p:nvPr/>
        </p:nvSpPr>
        <p:spPr>
          <a:xfrm>
            <a:off x="7172006" y="2574638"/>
            <a:ext cx="1088100" cy="982800"/>
          </a:xfrm>
          <a:prstGeom prst="plus">
            <a:avLst>
              <a:gd fmla="val 25000" name="adj"/>
            </a:avLst>
          </a:prstGeom>
          <a:solidFill>
            <a:srgbClr val="F9CB9C"/>
          </a:solidFill>
          <a:ln cap="flat" cmpd="sng" w="762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Social norms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0" name="Google Shape;1050;p59"/>
          <p:cNvSpPr/>
          <p:nvPr/>
        </p:nvSpPr>
        <p:spPr>
          <a:xfrm>
            <a:off x="3743006" y="3530025"/>
            <a:ext cx="1088100" cy="982800"/>
          </a:xfrm>
          <a:prstGeom prst="plus">
            <a:avLst>
              <a:gd fmla="val 25000" name="adj"/>
            </a:avLst>
          </a:prstGeom>
          <a:solidFill>
            <a:srgbClr val="A4C2F4"/>
          </a:solidFill>
          <a:ln cap="flat" cmpd="sng" w="762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Robustness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1" name="Google Shape;1051;p59"/>
          <p:cNvSpPr/>
          <p:nvPr/>
        </p:nvSpPr>
        <p:spPr>
          <a:xfrm>
            <a:off x="7211605" y="1563488"/>
            <a:ext cx="1088100" cy="982800"/>
          </a:xfrm>
          <a:prstGeom prst="plus">
            <a:avLst>
              <a:gd fmla="val 25000" name="adj"/>
            </a:avLst>
          </a:prstGeom>
          <a:solidFill>
            <a:srgbClr val="F9CB9C"/>
          </a:solidFill>
          <a:ln cap="flat" cmpd="sng" w="762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Environmental impact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2" name="Google Shape;1052;p59"/>
          <p:cNvSpPr/>
          <p:nvPr/>
        </p:nvSpPr>
        <p:spPr>
          <a:xfrm>
            <a:off x="5457506" y="3546188"/>
            <a:ext cx="1088100" cy="982800"/>
          </a:xfrm>
          <a:prstGeom prst="plus">
            <a:avLst>
              <a:gd fmla="val 25000" name="adj"/>
            </a:avLst>
          </a:prstGeom>
          <a:solidFill>
            <a:srgbClr val="B6D7A8"/>
          </a:solidFill>
          <a:ln cap="flat" cmpd="sng" w="762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Explainability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3" name="Google Shape;1053;p59"/>
          <p:cNvSpPr/>
          <p:nvPr/>
        </p:nvSpPr>
        <p:spPr>
          <a:xfrm>
            <a:off x="7741575" y="3858056"/>
            <a:ext cx="1088100" cy="982800"/>
          </a:xfrm>
          <a:prstGeom prst="plus">
            <a:avLst>
              <a:gd fmla="val 25000" name="adj"/>
            </a:avLst>
          </a:prstGeom>
          <a:solidFill>
            <a:srgbClr val="F9CB9C"/>
          </a:solidFill>
          <a:ln cap="flat" cmpd="sng" w="762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Societal Indicators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4" name="Google Shape;1054;p59"/>
          <p:cNvSpPr/>
          <p:nvPr/>
        </p:nvSpPr>
        <p:spPr>
          <a:xfrm>
            <a:off x="1092806" y="3434775"/>
            <a:ext cx="1088100" cy="982800"/>
          </a:xfrm>
          <a:prstGeom prst="plus">
            <a:avLst>
              <a:gd fmla="val 25000" name="adj"/>
            </a:avLst>
          </a:prstGeom>
          <a:solidFill>
            <a:srgbClr val="B6D7A8"/>
          </a:solidFill>
          <a:ln cap="flat" cmpd="sng" w="762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Human Interaction Indicators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5" name="Google Shape;1055;p59"/>
          <p:cNvSpPr/>
          <p:nvPr/>
        </p:nvSpPr>
        <p:spPr>
          <a:xfrm>
            <a:off x="506006" y="2117006"/>
            <a:ext cx="1088100" cy="982800"/>
          </a:xfrm>
          <a:prstGeom prst="plus">
            <a:avLst>
              <a:gd fmla="val 25000" name="adj"/>
            </a:avLst>
          </a:prstGeom>
          <a:solidFill>
            <a:srgbClr val="A4C2F4"/>
          </a:solidFill>
          <a:ln cap="flat" cmpd="sng" w="76200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Technical Indicators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6" name="Google Shape;1056;p59"/>
          <p:cNvSpPr txBox="1"/>
          <p:nvPr/>
        </p:nvSpPr>
        <p:spPr>
          <a:xfrm>
            <a:off x="4598950" y="1296925"/>
            <a:ext cx="1088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Fairness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7" name="Google Shape;1057;p59"/>
          <p:cNvSpPr txBox="1"/>
          <p:nvPr/>
        </p:nvSpPr>
        <p:spPr>
          <a:xfrm>
            <a:off x="4598950" y="2269175"/>
            <a:ext cx="1107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Bias &amp; Intersectionality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8" name="Google Shape;1058;p59"/>
          <p:cNvSpPr txBox="1"/>
          <p:nvPr/>
        </p:nvSpPr>
        <p:spPr>
          <a:xfrm>
            <a:off x="308850" y="222975"/>
            <a:ext cx="852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Transdisciplinary evaluation of AI models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9" name="Google Shape;1059;p5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83517" y="104525"/>
            <a:ext cx="1248807" cy="93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0" name="Google Shape;1060;p5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3400" y="977775"/>
            <a:ext cx="752773" cy="56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1" name="Google Shape;1061;p5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2" name="Google Shape;1062;p59"/>
          <p:cNvPicPr preferRelativeResize="0"/>
          <p:nvPr/>
        </p:nvPicPr>
        <p:blipFill rotWithShape="1">
          <a:blip r:embed="rId8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1063" name="Google Shape;1063;p59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64" name="Google Shape;1064;p59" title="Logos-BSC-AI-Factory-v3-horizontal(1)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"/>
          <p:cNvSpPr txBox="1"/>
          <p:nvPr/>
        </p:nvSpPr>
        <p:spPr>
          <a:xfrm>
            <a:off x="1631850" y="4187849"/>
            <a:ext cx="58803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source: https://www.wsj.com/articles/ibm-bet-billions-that-watson-could-improve-cancer-treatment-it-hasnt-worked-1533961147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1850" y="805251"/>
            <a:ext cx="5880150" cy="3382599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6"/>
          <p:cNvSpPr txBox="1"/>
          <p:nvPr/>
        </p:nvSpPr>
        <p:spPr>
          <a:xfrm>
            <a:off x="1716750" y="174521"/>
            <a:ext cx="57105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" sz="2000" u="none" cap="none" strike="noStrike">
                <a:solidFill>
                  <a:srgbClr val="124484"/>
                </a:solidFill>
                <a:latin typeface="Arial"/>
                <a:ea typeface="Arial"/>
                <a:cs typeface="Arial"/>
                <a:sym typeface="Arial"/>
              </a:rPr>
              <a:t>The rise and fall of IBM Watson</a:t>
            </a:r>
            <a:endParaRPr b="1" i="0" sz="2000" u="none" cap="none" strike="noStrike">
              <a:solidFill>
                <a:srgbClr val="12448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"/>
          <p:cNvSpPr/>
          <p:nvPr/>
        </p:nvSpPr>
        <p:spPr>
          <a:xfrm>
            <a:off x="207075" y="4499200"/>
            <a:ext cx="19371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7" name="Google Shape;167;p6" title="Logos-BSC-AI-Factory-v3-horizontal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7075" y="4499203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8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9" name="Google Shape;1069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8300" y="773000"/>
            <a:ext cx="7499799" cy="374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0" name="Google Shape;1070;p60"/>
          <p:cNvSpPr txBox="1"/>
          <p:nvPr/>
        </p:nvSpPr>
        <p:spPr>
          <a:xfrm>
            <a:off x="1596200" y="1072400"/>
            <a:ext cx="4028700" cy="109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45720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AI can </a:t>
            </a:r>
            <a:r>
              <a:rPr b="1" i="1" lang="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reduce inequalities</a:t>
            </a:r>
            <a:r>
              <a:rPr b="0" i="1" lang="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by integrating </a:t>
            </a:r>
            <a:r>
              <a:rPr b="1" i="1" lang="es" sz="1800" u="none" cap="none" strike="noStrike">
                <a:solidFill>
                  <a:srgbClr val="9799CC"/>
                </a:solidFill>
                <a:latin typeface="Arial"/>
                <a:ea typeface="Arial"/>
                <a:cs typeface="Arial"/>
                <a:sym typeface="Arial"/>
              </a:rPr>
              <a:t>factual differences</a:t>
            </a:r>
            <a:endParaRPr b="1" i="1" sz="1800" u="none" cap="none" strike="noStrike">
              <a:solidFill>
                <a:srgbClr val="9799C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" sz="1200" u="none" cap="none" strike="noStrik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scientifically supported and medically relevant</a:t>
            </a:r>
            <a:endParaRPr b="0" i="0" sz="1200" u="none" cap="none" strike="noStrik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" sz="1200" u="none" cap="none" strike="noStrik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enabling </a:t>
            </a:r>
            <a:r>
              <a:rPr b="0" i="0" lang="es" sz="1200" u="sng" cap="none" strike="noStrik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precision medicine</a:t>
            </a:r>
            <a:endParaRPr b="1" i="1" sz="2000" u="sng" cap="none" strike="noStrike">
              <a:solidFill>
                <a:srgbClr val="9799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60"/>
          <p:cNvSpPr txBox="1"/>
          <p:nvPr/>
        </p:nvSpPr>
        <p:spPr>
          <a:xfrm>
            <a:off x="1596200" y="3206000"/>
            <a:ext cx="4028700" cy="109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45720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AI can </a:t>
            </a:r>
            <a:r>
              <a:rPr b="1" i="1" lang="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magnify inequalities</a:t>
            </a:r>
            <a:r>
              <a:rPr b="0" i="1" lang="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by integrating </a:t>
            </a:r>
            <a:r>
              <a:rPr b="1" i="1" lang="es" sz="1800" u="none" cap="none" strike="noStrike">
                <a:solidFill>
                  <a:srgbClr val="9799CC"/>
                </a:solidFill>
                <a:latin typeface="Arial"/>
                <a:ea typeface="Arial"/>
                <a:cs typeface="Arial"/>
                <a:sym typeface="Arial"/>
              </a:rPr>
              <a:t>artifactual differences</a:t>
            </a:r>
            <a:endParaRPr b="1" i="1" sz="1800" u="none" cap="none" strike="noStrike">
              <a:solidFill>
                <a:srgbClr val="9799C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" sz="1200" u="none" cap="none" strike="noStrik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systematic errors in data, models and outcomes</a:t>
            </a:r>
            <a:endParaRPr b="0" i="0" sz="1200" u="none" cap="none" strike="noStrik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" sz="1200" u="none" cap="none" strike="noStrik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promoting </a:t>
            </a:r>
            <a:r>
              <a:rPr b="0" i="0" lang="es" sz="1200" u="sng" cap="none" strike="noStrik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discrimination and inequality</a:t>
            </a:r>
            <a:endParaRPr b="1" i="1" sz="2000" u="sng" cap="none" strike="noStrike">
              <a:solidFill>
                <a:srgbClr val="9799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60"/>
          <p:cNvSpPr txBox="1"/>
          <p:nvPr/>
        </p:nvSpPr>
        <p:spPr>
          <a:xfrm>
            <a:off x="308900" y="199425"/>
            <a:ext cx="852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AI for Health: a double-edge sword</a:t>
            </a:r>
            <a:endParaRPr b="1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3" name="Google Shape;1073;p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743" y="4792541"/>
            <a:ext cx="1309128" cy="32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4" name="Google Shape;1074;p60"/>
          <p:cNvPicPr preferRelativeResize="0"/>
          <p:nvPr/>
        </p:nvPicPr>
        <p:blipFill rotWithShape="1">
          <a:blip r:embed="rId5">
            <a:alphaModFix/>
          </a:blip>
          <a:srcRect b="22984" l="12250" r="17706" t="10662"/>
          <a:stretch/>
        </p:blipFill>
        <p:spPr>
          <a:xfrm>
            <a:off x="1636397" y="4674712"/>
            <a:ext cx="910625" cy="3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1075" name="Google Shape;1075;p60"/>
          <p:cNvSpPr/>
          <p:nvPr/>
        </p:nvSpPr>
        <p:spPr>
          <a:xfrm>
            <a:off x="207075" y="4616990"/>
            <a:ext cx="13839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76" name="Google Shape;1076;p60" title="Logos-BSC-AI-Factory-v3-horizontal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7075" y="4616994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0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1" name="Google Shape;1081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2" name="Google Shape;1082;p61"/>
          <p:cNvSpPr txBox="1"/>
          <p:nvPr/>
        </p:nvSpPr>
        <p:spPr>
          <a:xfrm>
            <a:off x="1804650" y="1983150"/>
            <a:ext cx="5534700" cy="11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500"/>
              <a:buFont typeface="Calibri"/>
              <a:buNone/>
            </a:pPr>
            <a:r>
              <a:rPr b="1" i="0" lang="es" sz="45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Why AI evaluation matters?</a:t>
            </a:r>
            <a:endParaRPr b="1" i="0" sz="45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6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g3c61dbb7f94_0_337"/>
          <p:cNvSpPr txBox="1"/>
          <p:nvPr>
            <p:ph type="ctrTitle"/>
          </p:nvPr>
        </p:nvSpPr>
        <p:spPr>
          <a:xfrm>
            <a:off x="2277549" y="1113565"/>
            <a:ext cx="4588800" cy="13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3A74"/>
              </a:buClr>
              <a:buSzPts val="6000"/>
              <a:buFont typeface="Arial"/>
              <a:buNone/>
            </a:pPr>
            <a:r>
              <a:rPr lang="es"/>
              <a:t>Thank you!</a:t>
            </a:r>
            <a:endParaRPr/>
          </a:p>
        </p:txBody>
      </p:sp>
      <p:sp>
        <p:nvSpPr>
          <p:cNvPr id="1088" name="Google Shape;1088;g3c61dbb7f94_0_337"/>
          <p:cNvSpPr txBox="1"/>
          <p:nvPr>
            <p:ph idx="1" type="subTitle"/>
          </p:nvPr>
        </p:nvSpPr>
        <p:spPr>
          <a:xfrm>
            <a:off x="3182652" y="2661275"/>
            <a:ext cx="27786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b="1" lang="es" sz="1400" u="sng">
                <a:solidFill>
                  <a:schemeClr val="hlink"/>
                </a:solidFill>
                <a:hlinkClick r:id="rId3"/>
              </a:rPr>
              <a:t>https://bioinfo4women.bsc.es/</a:t>
            </a:r>
            <a:endParaRPr b="1" sz="1400">
              <a:solidFill>
                <a:srgbClr val="A82CBE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s">
                <a:solidFill>
                  <a:srgbClr val="124484"/>
                </a:solidFill>
              </a:rPr>
              <a:t>davide.cirillo@bsc.es</a:t>
            </a:r>
            <a:endParaRPr sz="1400">
              <a:solidFill>
                <a:srgbClr val="A82CBE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3A74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089" name="Google Shape;1089;g3c61dbb7f94_0_337"/>
          <p:cNvSpPr txBox="1"/>
          <p:nvPr/>
        </p:nvSpPr>
        <p:spPr>
          <a:xfrm>
            <a:off x="4286267" y="4095158"/>
            <a:ext cx="4828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s" sz="900" u="none" cap="none" strike="noStrike">
                <a:solidFill>
                  <a:srgbClr val="1C3076"/>
                </a:solidFill>
                <a:latin typeface="Arial"/>
                <a:ea typeface="Arial"/>
                <a:cs typeface="Arial"/>
                <a:sym typeface="Arial"/>
              </a:rPr>
              <a:t>©</a:t>
            </a:r>
            <a:r>
              <a:rPr b="1" i="0" lang="es" sz="600" u="none" cap="none" strike="noStrike">
                <a:solidFill>
                  <a:srgbClr val="1C3076"/>
                </a:solidFill>
                <a:latin typeface="Arial"/>
                <a:ea typeface="Arial"/>
                <a:cs typeface="Arial"/>
                <a:sym typeface="Arial"/>
              </a:rPr>
              <a:t> 2025  Barcelona Supercomputing Center - Centro Nacional de Supercomputación. Author: (XXXX). </a:t>
            </a:r>
            <a:endParaRPr b="1" i="0" sz="600" u="none" cap="none" strike="noStrike">
              <a:solidFill>
                <a:srgbClr val="1C307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1" i="0" lang="es" sz="600" u="none" cap="none" strike="noStrike">
                <a:solidFill>
                  <a:srgbClr val="1C3076"/>
                </a:solidFill>
                <a:latin typeface="Arial"/>
                <a:ea typeface="Arial"/>
                <a:cs typeface="Arial"/>
                <a:sym typeface="Arial"/>
              </a:rPr>
              <a:t>Material licensed under</a:t>
            </a:r>
            <a:r>
              <a:rPr b="1" i="0" lang="es" sz="600" u="none" cap="none" strike="noStrike">
                <a:solidFill>
                  <a:srgbClr val="1C3076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es" sz="600" u="sng" cap="none" strike="noStrike">
                <a:solidFill>
                  <a:srgbClr val="1C3076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r>
              <a:rPr b="1" i="0" lang="es" sz="600" u="none" cap="none" strike="noStrike">
                <a:solidFill>
                  <a:srgbClr val="1C3076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800" u="none" cap="none" strike="noStrike">
              <a:solidFill>
                <a:srgbClr val="1C30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3937" y="1298875"/>
            <a:ext cx="7016126" cy="25457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3" name="Google Shape;173;p7"/>
          <p:cNvSpPr txBox="1"/>
          <p:nvPr/>
        </p:nvSpPr>
        <p:spPr>
          <a:xfrm>
            <a:off x="1716750" y="174521"/>
            <a:ext cx="57105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" sz="2000" u="none" cap="none" strike="noStrike">
                <a:solidFill>
                  <a:srgbClr val="124484"/>
                </a:solidFill>
                <a:latin typeface="Arial"/>
                <a:ea typeface="Arial"/>
                <a:cs typeface="Arial"/>
                <a:sym typeface="Arial"/>
              </a:rPr>
              <a:t>The rise and fall of IBM Watson</a:t>
            </a:r>
            <a:endParaRPr b="1" i="0" sz="2000" u="none" cap="none" strike="noStrike">
              <a:solidFill>
                <a:srgbClr val="12448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7"/>
          <p:cNvSpPr/>
          <p:nvPr/>
        </p:nvSpPr>
        <p:spPr>
          <a:xfrm>
            <a:off x="207075" y="4499200"/>
            <a:ext cx="19371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5" name="Google Shape;175;p7" title="Logos-BSC-AI-Factory-v3-horizontal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7075" y="4499203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975" y="1925094"/>
            <a:ext cx="4008326" cy="2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8"/>
          <p:cNvSpPr txBox="1"/>
          <p:nvPr/>
        </p:nvSpPr>
        <p:spPr>
          <a:xfrm>
            <a:off x="2691175" y="261125"/>
            <a:ext cx="6025200" cy="18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es" sz="3500" u="none" cap="none" strike="noStrike">
                <a:solidFill>
                  <a:srgbClr val="004890"/>
                </a:solidFill>
                <a:latin typeface="Lexend Medium"/>
                <a:ea typeface="Lexend Medium"/>
                <a:cs typeface="Lexend Medium"/>
                <a:sym typeface="Lexend Medium"/>
              </a:rPr>
              <a:t>“You can’t improve</a:t>
            </a:r>
            <a:endParaRPr b="0" i="0" sz="3500" u="none" cap="none" strike="noStrike">
              <a:solidFill>
                <a:srgbClr val="004890"/>
              </a:solidFill>
              <a:latin typeface="Lexend Medium"/>
              <a:ea typeface="Lexend Medium"/>
              <a:cs typeface="Lexend Medium"/>
              <a:sym typeface="Lexend Medi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es" sz="3500" u="none" cap="none" strike="noStrike">
                <a:solidFill>
                  <a:srgbClr val="004890"/>
                </a:solidFill>
                <a:latin typeface="Lexend Medium"/>
                <a:ea typeface="Lexend Medium"/>
                <a:cs typeface="Lexend Medium"/>
                <a:sym typeface="Lexend Medium"/>
              </a:rPr>
              <a:t>what you can’t measure.”</a:t>
            </a:r>
            <a:endParaRPr b="0" i="0" sz="3500" u="none" cap="none" strike="noStrike">
              <a:solidFill>
                <a:srgbClr val="004890"/>
              </a:solidFill>
              <a:latin typeface="Lexend Medium"/>
              <a:ea typeface="Lexend Medium"/>
              <a:cs typeface="Lexend Medium"/>
              <a:sym typeface="Lexend Medium"/>
            </a:endParaRPr>
          </a:p>
          <a:p>
            <a:pPr indent="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s" sz="2000" u="none" cap="none" strike="noStrike">
                <a:solidFill>
                  <a:srgbClr val="004890"/>
                </a:solidFill>
                <a:latin typeface="Lexend Medium"/>
                <a:ea typeface="Lexend Medium"/>
                <a:cs typeface="Lexend Medium"/>
                <a:sym typeface="Lexend Medium"/>
              </a:rPr>
              <a:t>—Peter Drucker—</a:t>
            </a:r>
            <a:endParaRPr b="0" i="0" sz="2000" u="none" cap="none" strike="noStrike">
              <a:solidFill>
                <a:srgbClr val="004890"/>
              </a:solidFill>
              <a:latin typeface="Lexend Medium"/>
              <a:ea typeface="Lexend Medium"/>
              <a:cs typeface="Lexend Medium"/>
              <a:sym typeface="Lexend Medium"/>
            </a:endParaRPr>
          </a:p>
        </p:txBody>
      </p:sp>
      <p:sp>
        <p:nvSpPr>
          <p:cNvPr id="182" name="Google Shape;182;p8"/>
          <p:cNvSpPr/>
          <p:nvPr/>
        </p:nvSpPr>
        <p:spPr>
          <a:xfrm>
            <a:off x="207075" y="4499200"/>
            <a:ext cx="19371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3" name="Google Shape;183;p8" title="Logos-BSC-AI-Factory-v3-horizontal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7075" y="4499203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"/>
          <p:cNvSpPr txBox="1"/>
          <p:nvPr>
            <p:ph idx="1" type="body"/>
          </p:nvPr>
        </p:nvSpPr>
        <p:spPr>
          <a:xfrm>
            <a:off x="311700" y="858600"/>
            <a:ext cx="8520600" cy="13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1200"/>
              </a:spcAft>
              <a:buSzPts val="1500"/>
              <a:buNone/>
            </a:pPr>
            <a:r>
              <a:rPr lang="es" sz="2500">
                <a:solidFill>
                  <a:schemeClr val="dk1"/>
                </a:solidFill>
              </a:rPr>
              <a:t>AI evaluation is the systematic process of assessing an AI system's </a:t>
            </a:r>
            <a:r>
              <a:rPr b="1" lang="es" sz="2500">
                <a:solidFill>
                  <a:schemeClr val="dk1"/>
                </a:solidFill>
              </a:rPr>
              <a:t>performance, behavior, and properties</a:t>
            </a:r>
            <a:r>
              <a:rPr lang="es" sz="2500">
                <a:solidFill>
                  <a:schemeClr val="dk1"/>
                </a:solidFill>
              </a:rPr>
              <a:t> against </a:t>
            </a:r>
            <a:r>
              <a:rPr b="1" lang="es" sz="2500">
                <a:solidFill>
                  <a:schemeClr val="dk1"/>
                </a:solidFill>
              </a:rPr>
              <a:t>predefined criteria, benchmarks, or objectives</a:t>
            </a:r>
            <a:r>
              <a:rPr lang="es" sz="2500">
                <a:solidFill>
                  <a:schemeClr val="dk1"/>
                </a:solidFill>
              </a:rPr>
              <a:t>.</a:t>
            </a:r>
            <a:endParaRPr sz="2500"/>
          </a:p>
        </p:txBody>
      </p:sp>
      <p:sp>
        <p:nvSpPr>
          <p:cNvPr id="189" name="Google Shape;189;p9"/>
          <p:cNvSpPr/>
          <p:nvPr/>
        </p:nvSpPr>
        <p:spPr>
          <a:xfrm>
            <a:off x="961525" y="2876375"/>
            <a:ext cx="2250300" cy="8817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Model level</a:t>
            </a:r>
            <a:endParaRPr b="1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(e.g. accuracy, error, …)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9"/>
          <p:cNvSpPr/>
          <p:nvPr/>
        </p:nvSpPr>
        <p:spPr>
          <a:xfrm>
            <a:off x="3446850" y="2876375"/>
            <a:ext cx="2250300" cy="881700"/>
          </a:xfrm>
          <a:prstGeom prst="roundRect">
            <a:avLst>
              <a:gd fmla="val 16667" name="adj"/>
            </a:avLst>
          </a:prstGeom>
          <a:solidFill>
            <a:srgbClr val="12448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s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System level</a:t>
            </a:r>
            <a:endParaRPr b="1" i="0" sz="1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(e.g. user experience, robustness …)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9"/>
          <p:cNvSpPr/>
          <p:nvPr/>
        </p:nvSpPr>
        <p:spPr>
          <a:xfrm>
            <a:off x="5932175" y="2876375"/>
            <a:ext cx="2250300" cy="881700"/>
          </a:xfrm>
          <a:prstGeom prst="roundRect">
            <a:avLst>
              <a:gd fmla="val 16667" name="adj"/>
            </a:avLst>
          </a:prstGeom>
          <a:solidFill>
            <a:srgbClr val="D9D2E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s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Societal level</a:t>
            </a:r>
            <a:endParaRPr b="1" i="0" sz="1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(e.g. fairness, safety, …)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9"/>
          <p:cNvSpPr/>
          <p:nvPr/>
        </p:nvSpPr>
        <p:spPr>
          <a:xfrm>
            <a:off x="3064850" y="3234600"/>
            <a:ext cx="615300" cy="238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CFE2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9"/>
          <p:cNvSpPr/>
          <p:nvPr/>
        </p:nvSpPr>
        <p:spPr>
          <a:xfrm>
            <a:off x="5544700" y="3234600"/>
            <a:ext cx="615300" cy="238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12448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9"/>
          <p:cNvSpPr/>
          <p:nvPr/>
        </p:nvSpPr>
        <p:spPr>
          <a:xfrm>
            <a:off x="207075" y="4499200"/>
            <a:ext cx="1937100" cy="51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5" name="Google Shape;195;p9" title="Logos-BSC-AI-Factory-v3-horizontal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075" y="4499203"/>
            <a:ext cx="1209960" cy="5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